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4"/>
  </p:notesMasterIdLst>
  <p:sldIdLst>
    <p:sldId id="256" r:id="rId2"/>
    <p:sldId id="295" r:id="rId3"/>
    <p:sldId id="296" r:id="rId4"/>
    <p:sldId id="257" r:id="rId5"/>
    <p:sldId id="367" r:id="rId6"/>
    <p:sldId id="306" r:id="rId7"/>
    <p:sldId id="388" r:id="rId8"/>
    <p:sldId id="316" r:id="rId9"/>
    <p:sldId id="364" r:id="rId10"/>
    <p:sldId id="265" r:id="rId11"/>
    <p:sldId id="363" r:id="rId12"/>
    <p:sldId id="342" r:id="rId13"/>
    <p:sldId id="391" r:id="rId14"/>
    <p:sldId id="393" r:id="rId15"/>
    <p:sldId id="394" r:id="rId16"/>
    <p:sldId id="315" r:id="rId17"/>
    <p:sldId id="361" r:id="rId18"/>
    <p:sldId id="353" r:id="rId19"/>
    <p:sldId id="382" r:id="rId20"/>
    <p:sldId id="378" r:id="rId21"/>
    <p:sldId id="379" r:id="rId22"/>
    <p:sldId id="396" r:id="rId23"/>
    <p:sldId id="331" r:id="rId24"/>
    <p:sldId id="371" r:id="rId25"/>
    <p:sldId id="387" r:id="rId26"/>
    <p:sldId id="389" r:id="rId27"/>
    <p:sldId id="395" r:id="rId28"/>
    <p:sldId id="381" r:id="rId29"/>
    <p:sldId id="386" r:id="rId30"/>
    <p:sldId id="392" r:id="rId31"/>
    <p:sldId id="397" r:id="rId32"/>
    <p:sldId id="278"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Nixie One" panose="020B0604020202020204" charset="0"/>
      <p:regular r:id="rId39"/>
    </p:embeddedFont>
    <p:embeddedFont>
      <p:font typeface="Sniglet" panose="020B0604020202020204" charset="0"/>
      <p:regular r:id="rId40"/>
    </p:embeddedFont>
    <p:embeddedFont>
      <p:font typeface="Varela Round" panose="00000500000000000000" pitchFamily="2" charset="-79"/>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27B0F-A2D8-452B-AA39-3F8185265632}" v="4" dt="2022-07-19T21:21:07.221"/>
  </p1510:revLst>
</p1510:revInfo>
</file>

<file path=ppt/tableStyles.xml><?xml version="1.0" encoding="utf-8"?>
<a:tblStyleLst xmlns:a="http://schemas.openxmlformats.org/drawingml/2006/main" def="{242A20BD-2505-46DF-82F6-A791D1CCFF51}">
  <a:tblStyle styleId="{242A20BD-2505-46DF-82F6-A791D1CCFF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B38DEC-D873-43F8-8245-15F6AB0837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4346" autoAdjust="0"/>
  </p:normalViewPr>
  <p:slideViewPr>
    <p:cSldViewPr snapToGrid="0">
      <p:cViewPr varScale="1">
        <p:scale>
          <a:sx n="102" d="100"/>
          <a:sy n="102" d="100"/>
        </p:scale>
        <p:origin x="324" y="64"/>
      </p:cViewPr>
      <p:guideLst/>
    </p:cSldViewPr>
  </p:slideViewPr>
  <p:notesTextViewPr>
    <p:cViewPr>
      <p:scale>
        <a:sx n="125" d="100"/>
        <a:sy n="125" d="100"/>
      </p:scale>
      <p:origin x="0" y="0"/>
    </p:cViewPr>
  </p:notesTextViewPr>
  <p:sorterViewPr>
    <p:cViewPr>
      <p:scale>
        <a:sx n="2" d="1"/>
        <a:sy n="2" d="1"/>
      </p:scale>
      <p:origin x="0" y="-231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7.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TIF"/><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TIF"/><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0A01A-23AA-4B8E-B9D9-7FD3BC50C82A}" type="doc">
      <dgm:prSet loTypeId="urn:microsoft.com/office/officeart/2005/8/layout/hList7" loCatId="process" qsTypeId="urn:microsoft.com/office/officeart/2005/8/quickstyle/simple1" qsCatId="simple" csTypeId="urn:microsoft.com/office/officeart/2005/8/colors/colorful4" csCatId="colorful" phldr="1"/>
      <dgm:spPr/>
      <dgm:t>
        <a:bodyPr/>
        <a:lstStyle/>
        <a:p>
          <a:endParaRPr lang="es-PR"/>
        </a:p>
      </dgm:t>
    </dgm:pt>
    <dgm:pt modelId="{C2EB534E-C9D2-4CF9-A732-C108B73CA16E}">
      <dgm:prSet phldrT="[Text]" custT="1"/>
      <dgm:spPr/>
      <dgm:t>
        <a:bodyPr/>
        <a:lstStyle/>
        <a:p>
          <a:pPr>
            <a:buClrTx/>
            <a:buSzTx/>
            <a:buFont typeface="Wingdings" panose="05000000000000000000" pitchFamily="2" charset="2"/>
            <a:buChar char="q"/>
          </a:pPr>
          <a:r>
            <a:rPr lang="es-PR" sz="1400" b="0" u="none" strike="noStrike" cap="none">
              <a:effectLst/>
              <a:sym typeface="Arial"/>
            </a:rPr>
            <a:t>Equidad y respeto entre todos los seres humanos</a:t>
          </a:r>
          <a:endParaRPr lang="es-PR" sz="1400" dirty="0"/>
        </a:p>
      </dgm:t>
    </dgm:pt>
    <dgm:pt modelId="{55692331-B6A2-4B07-9620-3E44F7F3B006}" type="parTrans" cxnId="{46BFB4D3-19A4-43E1-BC6C-1D43E94B8FD9}">
      <dgm:prSet/>
      <dgm:spPr/>
      <dgm:t>
        <a:bodyPr/>
        <a:lstStyle/>
        <a:p>
          <a:endParaRPr lang="es-PR" sz="1400"/>
        </a:p>
      </dgm:t>
    </dgm:pt>
    <dgm:pt modelId="{BD2B98F4-AF3D-4F23-BD3B-70419DC4BA02}" type="sibTrans" cxnId="{46BFB4D3-19A4-43E1-BC6C-1D43E94B8FD9}">
      <dgm:prSet/>
      <dgm:spPr/>
      <dgm:t>
        <a:bodyPr/>
        <a:lstStyle/>
        <a:p>
          <a:endParaRPr lang="es-PR" sz="1400"/>
        </a:p>
      </dgm:t>
    </dgm:pt>
    <dgm:pt modelId="{098CE51A-8990-40DA-A234-9EC33F102CE1}">
      <dgm:prSet custT="1"/>
      <dgm:spPr/>
      <dgm:t>
        <a:bodyPr/>
        <a:lstStyle/>
        <a:p>
          <a:r>
            <a:rPr lang="es-PR" sz="1400" b="0" u="none" strike="noStrike" cap="none">
              <a:effectLst/>
              <a:sym typeface="Arial"/>
            </a:rPr>
            <a:t>Identidad cultural e interculturalidad</a:t>
          </a:r>
          <a:endParaRPr lang="es-PR" sz="1400" b="0" u="none" strike="noStrike" cap="none" dirty="0">
            <a:effectLst/>
            <a:sym typeface="Arial"/>
          </a:endParaRPr>
        </a:p>
      </dgm:t>
    </dgm:pt>
    <dgm:pt modelId="{8FD59F1C-0672-44B0-867D-509339F5216D}" type="parTrans" cxnId="{6469FF23-D938-42CF-9FDB-7122633A3370}">
      <dgm:prSet/>
      <dgm:spPr/>
      <dgm:t>
        <a:bodyPr/>
        <a:lstStyle/>
        <a:p>
          <a:endParaRPr lang="es-PR" sz="1400"/>
        </a:p>
      </dgm:t>
    </dgm:pt>
    <dgm:pt modelId="{B73DC9C3-152D-4844-A011-F6415449EC21}" type="sibTrans" cxnId="{6469FF23-D938-42CF-9FDB-7122633A3370}">
      <dgm:prSet/>
      <dgm:spPr/>
      <dgm:t>
        <a:bodyPr/>
        <a:lstStyle/>
        <a:p>
          <a:endParaRPr lang="es-PR" sz="1400"/>
        </a:p>
      </dgm:t>
    </dgm:pt>
    <dgm:pt modelId="{AF40CD12-1F8F-4DE1-9C72-4342BB7A73B7}">
      <dgm:prSet custT="1"/>
      <dgm:spPr/>
      <dgm:t>
        <a:bodyPr/>
        <a:lstStyle/>
        <a:p>
          <a:r>
            <a:rPr lang="es-PR" sz="1400" b="0" u="none" strike="noStrike" cap="none">
              <a:effectLst/>
              <a:sym typeface="Arial"/>
            </a:rPr>
            <a:t>Educación para la concienciación ambiental y ecológica </a:t>
          </a:r>
          <a:endParaRPr lang="es-PR" sz="1400" b="0" u="none" strike="noStrike" cap="none" dirty="0">
            <a:effectLst/>
            <a:sym typeface="Arial"/>
          </a:endParaRPr>
        </a:p>
      </dgm:t>
    </dgm:pt>
    <dgm:pt modelId="{7D0090EE-DFC5-42BF-A730-97AB3D3B53E2}" type="parTrans" cxnId="{D5CF4DC0-1750-4D42-8671-24F400148EC4}">
      <dgm:prSet/>
      <dgm:spPr/>
      <dgm:t>
        <a:bodyPr/>
        <a:lstStyle/>
        <a:p>
          <a:endParaRPr lang="es-PR" sz="1400"/>
        </a:p>
      </dgm:t>
    </dgm:pt>
    <dgm:pt modelId="{058D41A7-DDE0-4F2D-BCAA-D2C11EB7FA31}" type="sibTrans" cxnId="{D5CF4DC0-1750-4D42-8671-24F400148EC4}">
      <dgm:prSet/>
      <dgm:spPr/>
      <dgm:t>
        <a:bodyPr/>
        <a:lstStyle/>
        <a:p>
          <a:endParaRPr lang="es-PR" sz="1400"/>
        </a:p>
      </dgm:t>
    </dgm:pt>
    <dgm:pt modelId="{362AA53C-AAD7-4F34-9921-7BA6AAD32A9C}">
      <dgm:prSet custT="1"/>
      <dgm:spPr/>
      <dgm:t>
        <a:bodyPr/>
        <a:lstStyle/>
        <a:p>
          <a:r>
            <a:rPr lang="es-PR" sz="1400" b="0" u="none" strike="noStrike" cap="none">
              <a:effectLst/>
              <a:sym typeface="Arial"/>
            </a:rPr>
            <a:t>Emprendimiento e innovación </a:t>
          </a:r>
          <a:endParaRPr lang="es-PR" sz="1400" b="0" u="none" strike="noStrike" cap="none" dirty="0">
            <a:effectLst/>
            <a:sym typeface="Arial"/>
          </a:endParaRPr>
        </a:p>
      </dgm:t>
    </dgm:pt>
    <dgm:pt modelId="{1554027D-31C5-46C9-A411-A39B54915E14}" type="parTrans" cxnId="{8A47BFE6-3ECE-4145-A862-354A9D7632CA}">
      <dgm:prSet/>
      <dgm:spPr/>
      <dgm:t>
        <a:bodyPr/>
        <a:lstStyle/>
        <a:p>
          <a:endParaRPr lang="es-PR" sz="1400"/>
        </a:p>
      </dgm:t>
    </dgm:pt>
    <dgm:pt modelId="{66F49139-5520-47BA-8DBA-FA0694F5FA86}" type="sibTrans" cxnId="{8A47BFE6-3ECE-4145-A862-354A9D7632CA}">
      <dgm:prSet/>
      <dgm:spPr/>
      <dgm:t>
        <a:bodyPr/>
        <a:lstStyle/>
        <a:p>
          <a:endParaRPr lang="es-PR" sz="1400"/>
        </a:p>
      </dgm:t>
    </dgm:pt>
    <dgm:pt modelId="{BCA06A6F-3A71-4635-8CFF-4240C443AB9C}">
      <dgm:prSet custT="1"/>
      <dgm:spPr/>
      <dgm:t>
        <a:bodyPr/>
        <a:lstStyle/>
        <a:p>
          <a:r>
            <a:rPr lang="es-PR" sz="1400" b="0" u="none" strike="noStrike" cap="none">
              <a:effectLst/>
              <a:sym typeface="Arial"/>
            </a:rPr>
            <a:t>Promoción de la salud </a:t>
          </a:r>
          <a:endParaRPr lang="es-PR" sz="1400" b="0" u="none" strike="noStrike" cap="none" dirty="0">
            <a:effectLst/>
            <a:sym typeface="Arial"/>
          </a:endParaRPr>
        </a:p>
      </dgm:t>
    </dgm:pt>
    <dgm:pt modelId="{B8681765-837E-447C-A0EE-CEF4C61EFF22}" type="parTrans" cxnId="{627EA52E-4739-448B-A8C4-24CE88EAE771}">
      <dgm:prSet/>
      <dgm:spPr/>
      <dgm:t>
        <a:bodyPr/>
        <a:lstStyle/>
        <a:p>
          <a:endParaRPr lang="es-PR" sz="1400"/>
        </a:p>
      </dgm:t>
    </dgm:pt>
    <dgm:pt modelId="{089583C5-242D-41C1-9019-5A1E5C4C5BA5}" type="sibTrans" cxnId="{627EA52E-4739-448B-A8C4-24CE88EAE771}">
      <dgm:prSet/>
      <dgm:spPr/>
      <dgm:t>
        <a:bodyPr/>
        <a:lstStyle/>
        <a:p>
          <a:endParaRPr lang="es-PR" sz="1400"/>
        </a:p>
      </dgm:t>
    </dgm:pt>
    <dgm:pt modelId="{CB531989-E810-47B1-9448-400DF9AB0106}">
      <dgm:prSet custT="1"/>
      <dgm:spPr/>
      <dgm:t>
        <a:bodyPr/>
        <a:lstStyle/>
        <a:p>
          <a:r>
            <a:rPr lang="es-PR" sz="1400" b="0" u="none" strike="noStrike" cap="none">
              <a:effectLst/>
              <a:sym typeface="Arial"/>
            </a:rPr>
            <a:t>Tecnologías de la Información y la comunicación</a:t>
          </a:r>
          <a:endParaRPr lang="es-ES" sz="1400" b="0" noProof="0" dirty="0">
            <a:effectLst/>
            <a:latin typeface="Varela Round" panose="00000500000000000000" pitchFamily="2" charset="-79"/>
            <a:ea typeface="Open Sans Light"/>
            <a:cs typeface="Varela Round" panose="00000500000000000000" pitchFamily="2" charset="-79"/>
          </a:endParaRPr>
        </a:p>
      </dgm:t>
    </dgm:pt>
    <dgm:pt modelId="{3D1F550F-9593-4FCD-8EE3-ADF49098B9A0}" type="parTrans" cxnId="{127EE5AA-78A0-4B07-A92E-FF3BA3320165}">
      <dgm:prSet/>
      <dgm:spPr/>
      <dgm:t>
        <a:bodyPr/>
        <a:lstStyle/>
        <a:p>
          <a:endParaRPr lang="es-PR" sz="1400"/>
        </a:p>
      </dgm:t>
    </dgm:pt>
    <dgm:pt modelId="{B267AFA1-A93E-4FFD-A49D-3DB2C6104026}" type="sibTrans" cxnId="{127EE5AA-78A0-4B07-A92E-FF3BA3320165}">
      <dgm:prSet/>
      <dgm:spPr/>
      <dgm:t>
        <a:bodyPr/>
        <a:lstStyle/>
        <a:p>
          <a:endParaRPr lang="es-PR" sz="1400"/>
        </a:p>
      </dgm:t>
    </dgm:pt>
    <dgm:pt modelId="{F1F455CF-9FF9-4937-8E3D-4C465A5A319C}" type="pres">
      <dgm:prSet presAssocID="{A150A01A-23AA-4B8E-B9D9-7FD3BC50C82A}" presName="Name0" presStyleCnt="0">
        <dgm:presLayoutVars>
          <dgm:dir/>
          <dgm:resizeHandles val="exact"/>
        </dgm:presLayoutVars>
      </dgm:prSet>
      <dgm:spPr/>
    </dgm:pt>
    <dgm:pt modelId="{42F5D427-D2C4-4A92-8A45-51884D2B51B2}" type="pres">
      <dgm:prSet presAssocID="{A150A01A-23AA-4B8E-B9D9-7FD3BC50C82A}" presName="fgShape" presStyleLbl="fgShp" presStyleIdx="0" presStyleCnt="1"/>
      <dgm:spPr/>
    </dgm:pt>
    <dgm:pt modelId="{02D2D5F0-5C69-4852-9A01-BFDE1ED87A4E}" type="pres">
      <dgm:prSet presAssocID="{A150A01A-23AA-4B8E-B9D9-7FD3BC50C82A}" presName="linComp" presStyleCnt="0"/>
      <dgm:spPr/>
    </dgm:pt>
    <dgm:pt modelId="{545C2518-C484-4CBA-B7B4-5BE1DC01A0E9}" type="pres">
      <dgm:prSet presAssocID="{C2EB534E-C9D2-4CF9-A732-C108B73CA16E}" presName="compNode" presStyleCnt="0"/>
      <dgm:spPr/>
    </dgm:pt>
    <dgm:pt modelId="{24A9ABE8-7813-48CA-87BD-8DB000763755}" type="pres">
      <dgm:prSet presAssocID="{C2EB534E-C9D2-4CF9-A732-C108B73CA16E}" presName="bkgdShape" presStyleLbl="node1" presStyleIdx="0" presStyleCnt="6"/>
      <dgm:spPr/>
    </dgm:pt>
    <dgm:pt modelId="{148033B5-095B-4CC2-9216-E525B6909A57}" type="pres">
      <dgm:prSet presAssocID="{C2EB534E-C9D2-4CF9-A732-C108B73CA16E}" presName="nodeTx" presStyleLbl="node1" presStyleIdx="0" presStyleCnt="6">
        <dgm:presLayoutVars>
          <dgm:bulletEnabled val="1"/>
        </dgm:presLayoutVars>
      </dgm:prSet>
      <dgm:spPr/>
    </dgm:pt>
    <dgm:pt modelId="{804872CC-01D4-4895-A2EF-BA420A1D9E41}" type="pres">
      <dgm:prSet presAssocID="{C2EB534E-C9D2-4CF9-A732-C108B73CA16E}" presName="invisiNode" presStyleLbl="node1" presStyleIdx="0" presStyleCnt="6"/>
      <dgm:spPr/>
    </dgm:pt>
    <dgm:pt modelId="{4B6E3B37-657F-4636-95A9-9A972327F5B2}" type="pres">
      <dgm:prSet presAssocID="{C2EB534E-C9D2-4CF9-A732-C108B73CA16E}"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197941A6-9052-4C09-AFB1-3EE50EC94DCE}" type="pres">
      <dgm:prSet presAssocID="{BD2B98F4-AF3D-4F23-BD3B-70419DC4BA02}" presName="sibTrans" presStyleLbl="sibTrans2D1" presStyleIdx="0" presStyleCnt="0"/>
      <dgm:spPr/>
    </dgm:pt>
    <dgm:pt modelId="{17159929-E9A0-4EBA-8955-7C1D0430019E}" type="pres">
      <dgm:prSet presAssocID="{098CE51A-8990-40DA-A234-9EC33F102CE1}" presName="compNode" presStyleCnt="0"/>
      <dgm:spPr/>
    </dgm:pt>
    <dgm:pt modelId="{CDDADF1C-1EB2-4967-98DF-2724166E2137}" type="pres">
      <dgm:prSet presAssocID="{098CE51A-8990-40DA-A234-9EC33F102CE1}" presName="bkgdShape" presStyleLbl="node1" presStyleIdx="1" presStyleCnt="6"/>
      <dgm:spPr/>
    </dgm:pt>
    <dgm:pt modelId="{9078497C-E467-4966-BA02-2C2C24A62E36}" type="pres">
      <dgm:prSet presAssocID="{098CE51A-8990-40DA-A234-9EC33F102CE1}" presName="nodeTx" presStyleLbl="node1" presStyleIdx="1" presStyleCnt="6">
        <dgm:presLayoutVars>
          <dgm:bulletEnabled val="1"/>
        </dgm:presLayoutVars>
      </dgm:prSet>
      <dgm:spPr/>
    </dgm:pt>
    <dgm:pt modelId="{70F4E768-4596-40AB-9935-3BB9B11DE401}" type="pres">
      <dgm:prSet presAssocID="{098CE51A-8990-40DA-A234-9EC33F102CE1}" presName="invisiNode" presStyleLbl="node1" presStyleIdx="1" presStyleCnt="6"/>
      <dgm:spPr/>
    </dgm:pt>
    <dgm:pt modelId="{60BD41E3-2DEA-4DAC-AA86-B3521385B90C}" type="pres">
      <dgm:prSet presAssocID="{098CE51A-8990-40DA-A234-9EC33F102CE1}" presName="imagNode" presStyleLbl="fgImgPlace1" presStyleIdx="1" presStyleCnt="6"/>
      <dgm:spPr>
        <a:blipFill rotWithShape="1">
          <a:blip xmlns:r="http://schemas.openxmlformats.org/officeDocument/2006/relationships" r:embed="rId2"/>
          <a:srcRect/>
          <a:stretch>
            <a:fillRect l="-25000" r="-25000"/>
          </a:stretch>
        </a:blipFill>
      </dgm:spPr>
    </dgm:pt>
    <dgm:pt modelId="{681284D2-6911-4D4D-B586-F3EB97548931}" type="pres">
      <dgm:prSet presAssocID="{B73DC9C3-152D-4844-A011-F6415449EC21}" presName="sibTrans" presStyleLbl="sibTrans2D1" presStyleIdx="0" presStyleCnt="0"/>
      <dgm:spPr/>
    </dgm:pt>
    <dgm:pt modelId="{7B58A0F6-583E-42DC-A503-E3510AF353DA}" type="pres">
      <dgm:prSet presAssocID="{AF40CD12-1F8F-4DE1-9C72-4342BB7A73B7}" presName="compNode" presStyleCnt="0"/>
      <dgm:spPr/>
    </dgm:pt>
    <dgm:pt modelId="{38B6CB9A-FDF4-4664-BD49-3901F6B4C127}" type="pres">
      <dgm:prSet presAssocID="{AF40CD12-1F8F-4DE1-9C72-4342BB7A73B7}" presName="bkgdShape" presStyleLbl="node1" presStyleIdx="2" presStyleCnt="6"/>
      <dgm:spPr/>
    </dgm:pt>
    <dgm:pt modelId="{C5AD8557-F7E6-435D-8639-F2E226420FBD}" type="pres">
      <dgm:prSet presAssocID="{AF40CD12-1F8F-4DE1-9C72-4342BB7A73B7}" presName="nodeTx" presStyleLbl="node1" presStyleIdx="2" presStyleCnt="6">
        <dgm:presLayoutVars>
          <dgm:bulletEnabled val="1"/>
        </dgm:presLayoutVars>
      </dgm:prSet>
      <dgm:spPr/>
    </dgm:pt>
    <dgm:pt modelId="{2AD03C67-08D8-49E5-960B-9C86F5B6C81C}" type="pres">
      <dgm:prSet presAssocID="{AF40CD12-1F8F-4DE1-9C72-4342BB7A73B7}" presName="invisiNode" presStyleLbl="node1" presStyleIdx="2" presStyleCnt="6"/>
      <dgm:spPr/>
    </dgm:pt>
    <dgm:pt modelId="{079E3DDC-5D07-4B15-BAB6-18B8E0C770D7}" type="pres">
      <dgm:prSet presAssocID="{AF40CD12-1F8F-4DE1-9C72-4342BB7A73B7}" presName="imagNode" presStyleLbl="fgImgPlace1" presStyleIdx="2" presStyleCnt="6" custScaleX="119439" custScaleY="116893"/>
      <dgm:spPr>
        <a:blipFill rotWithShape="1">
          <a:blip xmlns:r="http://schemas.openxmlformats.org/officeDocument/2006/relationships" r:embed="rId3"/>
          <a:srcRect/>
          <a:stretch>
            <a:fillRect/>
          </a:stretch>
        </a:blipFill>
      </dgm:spPr>
    </dgm:pt>
    <dgm:pt modelId="{33E1FE38-D856-4D1A-8B0D-56098F5FEB13}" type="pres">
      <dgm:prSet presAssocID="{058D41A7-DDE0-4F2D-BCAA-D2C11EB7FA31}" presName="sibTrans" presStyleLbl="sibTrans2D1" presStyleIdx="0" presStyleCnt="0"/>
      <dgm:spPr/>
    </dgm:pt>
    <dgm:pt modelId="{907FFF89-1BCC-471E-8C95-E21D70BC535F}" type="pres">
      <dgm:prSet presAssocID="{362AA53C-AAD7-4F34-9921-7BA6AAD32A9C}" presName="compNode" presStyleCnt="0"/>
      <dgm:spPr/>
    </dgm:pt>
    <dgm:pt modelId="{2C220C3A-40F1-4628-9092-287EC5E48F64}" type="pres">
      <dgm:prSet presAssocID="{362AA53C-AAD7-4F34-9921-7BA6AAD32A9C}" presName="bkgdShape" presStyleLbl="node1" presStyleIdx="3" presStyleCnt="6"/>
      <dgm:spPr/>
    </dgm:pt>
    <dgm:pt modelId="{EA6D3EA7-0406-46C6-AE9C-C7447C323000}" type="pres">
      <dgm:prSet presAssocID="{362AA53C-AAD7-4F34-9921-7BA6AAD32A9C}" presName="nodeTx" presStyleLbl="node1" presStyleIdx="3" presStyleCnt="6">
        <dgm:presLayoutVars>
          <dgm:bulletEnabled val="1"/>
        </dgm:presLayoutVars>
      </dgm:prSet>
      <dgm:spPr/>
    </dgm:pt>
    <dgm:pt modelId="{FCB6C896-CC52-4CBE-9548-4EB462FEEE39}" type="pres">
      <dgm:prSet presAssocID="{362AA53C-AAD7-4F34-9921-7BA6AAD32A9C}" presName="invisiNode" presStyleLbl="node1" presStyleIdx="3" presStyleCnt="6"/>
      <dgm:spPr/>
    </dgm:pt>
    <dgm:pt modelId="{111EBD65-2FA4-4D47-B40C-62A2611B0973}" type="pres">
      <dgm:prSet presAssocID="{362AA53C-AAD7-4F34-9921-7BA6AAD32A9C}" presName="imagNode" presStyleLbl="fgImgPlace1" presStyleIdx="3" presStyleCnt="6" custScaleX="101217" custLinFactNeighborX="0"/>
      <dgm:spPr>
        <a:blipFill rotWithShape="1">
          <a:blip xmlns:r="http://schemas.openxmlformats.org/officeDocument/2006/relationships" r:embed="rId4"/>
          <a:srcRect/>
          <a:stretch>
            <a:fillRect l="-39000" r="-39000"/>
          </a:stretch>
        </a:blipFill>
      </dgm:spPr>
    </dgm:pt>
    <dgm:pt modelId="{050801EF-13CB-4793-8314-D6EBD5D93189}" type="pres">
      <dgm:prSet presAssocID="{66F49139-5520-47BA-8DBA-FA0694F5FA86}" presName="sibTrans" presStyleLbl="sibTrans2D1" presStyleIdx="0" presStyleCnt="0"/>
      <dgm:spPr/>
    </dgm:pt>
    <dgm:pt modelId="{C71F0A3A-8762-4671-BB53-6BB9967A8097}" type="pres">
      <dgm:prSet presAssocID="{BCA06A6F-3A71-4635-8CFF-4240C443AB9C}" presName="compNode" presStyleCnt="0"/>
      <dgm:spPr/>
    </dgm:pt>
    <dgm:pt modelId="{72826286-7D7C-4321-AA30-F87621631CEF}" type="pres">
      <dgm:prSet presAssocID="{BCA06A6F-3A71-4635-8CFF-4240C443AB9C}" presName="bkgdShape" presStyleLbl="node1" presStyleIdx="4" presStyleCnt="6"/>
      <dgm:spPr/>
    </dgm:pt>
    <dgm:pt modelId="{E3A5AAB2-F5E6-4B82-A487-DC89AAE84E65}" type="pres">
      <dgm:prSet presAssocID="{BCA06A6F-3A71-4635-8CFF-4240C443AB9C}" presName="nodeTx" presStyleLbl="node1" presStyleIdx="4" presStyleCnt="6">
        <dgm:presLayoutVars>
          <dgm:bulletEnabled val="1"/>
        </dgm:presLayoutVars>
      </dgm:prSet>
      <dgm:spPr/>
    </dgm:pt>
    <dgm:pt modelId="{E92FEBF5-3019-448D-95F4-38E23FAB719B}" type="pres">
      <dgm:prSet presAssocID="{BCA06A6F-3A71-4635-8CFF-4240C443AB9C}" presName="invisiNode" presStyleLbl="node1" presStyleIdx="4" presStyleCnt="6"/>
      <dgm:spPr/>
    </dgm:pt>
    <dgm:pt modelId="{9E8CF131-31CD-434C-903A-2C2E7224550B}" type="pres">
      <dgm:prSet presAssocID="{BCA06A6F-3A71-4635-8CFF-4240C443AB9C}" presName="imagNode" presStyleLbl="fgImgPlace1" presStyleIdx="4" presStyleCnt="6"/>
      <dgm:spPr>
        <a:blipFill dpi="0" rotWithShape="1">
          <a:blip xmlns:r="http://schemas.openxmlformats.org/officeDocument/2006/relationships" r:embed="rId5"/>
          <a:srcRect/>
          <a:stretch>
            <a:fillRect l="-5340" t="20396" r="2041" b="15839"/>
          </a:stretch>
        </a:blipFill>
      </dgm:spPr>
    </dgm:pt>
    <dgm:pt modelId="{50E16603-64AD-438F-ADAA-EB8D22DE4D50}" type="pres">
      <dgm:prSet presAssocID="{089583C5-242D-41C1-9019-5A1E5C4C5BA5}" presName="sibTrans" presStyleLbl="sibTrans2D1" presStyleIdx="0" presStyleCnt="0"/>
      <dgm:spPr/>
    </dgm:pt>
    <dgm:pt modelId="{5691C8A4-1B66-49B9-8456-0D66BD034456}" type="pres">
      <dgm:prSet presAssocID="{CB531989-E810-47B1-9448-400DF9AB0106}" presName="compNode" presStyleCnt="0"/>
      <dgm:spPr/>
    </dgm:pt>
    <dgm:pt modelId="{E86E4434-91FE-4890-85A9-CB3914A3C206}" type="pres">
      <dgm:prSet presAssocID="{CB531989-E810-47B1-9448-400DF9AB0106}" presName="bkgdShape" presStyleLbl="node1" presStyleIdx="5" presStyleCnt="6"/>
      <dgm:spPr/>
    </dgm:pt>
    <dgm:pt modelId="{A2FFC0A3-80EE-4958-ABED-3258D767E8EB}" type="pres">
      <dgm:prSet presAssocID="{CB531989-E810-47B1-9448-400DF9AB0106}" presName="nodeTx" presStyleLbl="node1" presStyleIdx="5" presStyleCnt="6">
        <dgm:presLayoutVars>
          <dgm:bulletEnabled val="1"/>
        </dgm:presLayoutVars>
      </dgm:prSet>
      <dgm:spPr/>
    </dgm:pt>
    <dgm:pt modelId="{41A5C461-ECD3-4C1A-9878-C665B303EB24}" type="pres">
      <dgm:prSet presAssocID="{CB531989-E810-47B1-9448-400DF9AB0106}" presName="invisiNode" presStyleLbl="node1" presStyleIdx="5" presStyleCnt="6"/>
      <dgm:spPr/>
    </dgm:pt>
    <dgm:pt modelId="{47C7AA8D-0F2A-4CF5-8464-294784BC59BE}" type="pres">
      <dgm:prSet presAssocID="{CB531989-E810-47B1-9448-400DF9AB0106}" presName="imagNode" presStyleLbl="fgImgPlace1" presStyleIdx="5" presStyleCnt="6"/>
      <dgm:spPr>
        <a:blipFill dpi="0" rotWithShape="1">
          <a:blip xmlns:r="http://schemas.openxmlformats.org/officeDocument/2006/relationships" r:embed="rId6"/>
          <a:srcRect/>
          <a:stretch>
            <a:fillRect l="-2301" r="-320"/>
          </a:stretch>
        </a:blipFill>
      </dgm:spPr>
    </dgm:pt>
  </dgm:ptLst>
  <dgm:cxnLst>
    <dgm:cxn modelId="{C6931201-F1FB-47A1-A175-A4386C6BFA4D}" type="presOf" srcId="{098CE51A-8990-40DA-A234-9EC33F102CE1}" destId="{9078497C-E467-4966-BA02-2C2C24A62E36}" srcOrd="1" destOrd="0" presId="urn:microsoft.com/office/officeart/2005/8/layout/hList7"/>
    <dgm:cxn modelId="{D2ADDC09-D02C-4F2C-B447-AB4A7BE60CE9}" type="presOf" srcId="{098CE51A-8990-40DA-A234-9EC33F102CE1}" destId="{CDDADF1C-1EB2-4967-98DF-2724166E2137}" srcOrd="0" destOrd="0" presId="urn:microsoft.com/office/officeart/2005/8/layout/hList7"/>
    <dgm:cxn modelId="{1C6B530B-AC4D-43C3-A1CE-B1C93ED0CA53}" type="presOf" srcId="{AF40CD12-1F8F-4DE1-9C72-4342BB7A73B7}" destId="{C5AD8557-F7E6-435D-8639-F2E226420FBD}" srcOrd="1" destOrd="0" presId="urn:microsoft.com/office/officeart/2005/8/layout/hList7"/>
    <dgm:cxn modelId="{4B47E811-F211-4662-87D0-BC45ECFDA05D}" type="presOf" srcId="{66F49139-5520-47BA-8DBA-FA0694F5FA86}" destId="{050801EF-13CB-4793-8314-D6EBD5D93189}" srcOrd="0" destOrd="0" presId="urn:microsoft.com/office/officeart/2005/8/layout/hList7"/>
    <dgm:cxn modelId="{6469FF23-D938-42CF-9FDB-7122633A3370}" srcId="{A150A01A-23AA-4B8E-B9D9-7FD3BC50C82A}" destId="{098CE51A-8990-40DA-A234-9EC33F102CE1}" srcOrd="1" destOrd="0" parTransId="{8FD59F1C-0672-44B0-867D-509339F5216D}" sibTransId="{B73DC9C3-152D-4844-A011-F6415449EC21}"/>
    <dgm:cxn modelId="{627EA52E-4739-448B-A8C4-24CE88EAE771}" srcId="{A150A01A-23AA-4B8E-B9D9-7FD3BC50C82A}" destId="{BCA06A6F-3A71-4635-8CFF-4240C443AB9C}" srcOrd="4" destOrd="0" parTransId="{B8681765-837E-447C-A0EE-CEF4C61EFF22}" sibTransId="{089583C5-242D-41C1-9019-5A1E5C4C5BA5}"/>
    <dgm:cxn modelId="{EF45B260-7693-4B1F-8512-BE8F6B785306}" type="presOf" srcId="{B73DC9C3-152D-4844-A011-F6415449EC21}" destId="{681284D2-6911-4D4D-B586-F3EB97548931}" srcOrd="0" destOrd="0" presId="urn:microsoft.com/office/officeart/2005/8/layout/hList7"/>
    <dgm:cxn modelId="{E6513C44-070B-4550-B542-120CA65C4517}" type="presOf" srcId="{CB531989-E810-47B1-9448-400DF9AB0106}" destId="{A2FFC0A3-80EE-4958-ABED-3258D767E8EB}" srcOrd="1" destOrd="0" presId="urn:microsoft.com/office/officeart/2005/8/layout/hList7"/>
    <dgm:cxn modelId="{2DD36E73-0709-4EAC-802D-EACE81500865}" type="presOf" srcId="{C2EB534E-C9D2-4CF9-A732-C108B73CA16E}" destId="{148033B5-095B-4CC2-9216-E525B6909A57}" srcOrd="1" destOrd="0" presId="urn:microsoft.com/office/officeart/2005/8/layout/hList7"/>
    <dgm:cxn modelId="{BB20A694-2CB2-4C45-8369-593BE55FA04E}" type="presOf" srcId="{C2EB534E-C9D2-4CF9-A732-C108B73CA16E}" destId="{24A9ABE8-7813-48CA-87BD-8DB000763755}" srcOrd="0" destOrd="0" presId="urn:microsoft.com/office/officeart/2005/8/layout/hList7"/>
    <dgm:cxn modelId="{155309A3-B52D-4172-A4B6-1A30A98DD781}" type="presOf" srcId="{362AA53C-AAD7-4F34-9921-7BA6AAD32A9C}" destId="{2C220C3A-40F1-4628-9092-287EC5E48F64}" srcOrd="0" destOrd="0" presId="urn:microsoft.com/office/officeart/2005/8/layout/hList7"/>
    <dgm:cxn modelId="{E788D7A7-0407-4700-BECF-B5311C329E35}" type="presOf" srcId="{CB531989-E810-47B1-9448-400DF9AB0106}" destId="{E86E4434-91FE-4890-85A9-CB3914A3C206}" srcOrd="0" destOrd="0" presId="urn:microsoft.com/office/officeart/2005/8/layout/hList7"/>
    <dgm:cxn modelId="{E6AAC0A8-8276-48FE-9F29-63343D8A310E}" type="presOf" srcId="{BD2B98F4-AF3D-4F23-BD3B-70419DC4BA02}" destId="{197941A6-9052-4C09-AFB1-3EE50EC94DCE}" srcOrd="0" destOrd="0" presId="urn:microsoft.com/office/officeart/2005/8/layout/hList7"/>
    <dgm:cxn modelId="{127EE5AA-78A0-4B07-A92E-FF3BA3320165}" srcId="{A150A01A-23AA-4B8E-B9D9-7FD3BC50C82A}" destId="{CB531989-E810-47B1-9448-400DF9AB0106}" srcOrd="5" destOrd="0" parTransId="{3D1F550F-9593-4FCD-8EE3-ADF49098B9A0}" sibTransId="{B267AFA1-A93E-4FFD-A49D-3DB2C6104026}"/>
    <dgm:cxn modelId="{1BC507AE-2E4A-4859-B144-67F0A78D4377}" type="presOf" srcId="{BCA06A6F-3A71-4635-8CFF-4240C443AB9C}" destId="{72826286-7D7C-4321-AA30-F87621631CEF}" srcOrd="0" destOrd="0" presId="urn:microsoft.com/office/officeart/2005/8/layout/hList7"/>
    <dgm:cxn modelId="{B3F728B8-5825-47DE-92DC-37D1A0A139C7}" type="presOf" srcId="{A150A01A-23AA-4B8E-B9D9-7FD3BC50C82A}" destId="{F1F455CF-9FF9-4937-8E3D-4C465A5A319C}" srcOrd="0" destOrd="0" presId="urn:microsoft.com/office/officeart/2005/8/layout/hList7"/>
    <dgm:cxn modelId="{D5CF4DC0-1750-4D42-8671-24F400148EC4}" srcId="{A150A01A-23AA-4B8E-B9D9-7FD3BC50C82A}" destId="{AF40CD12-1F8F-4DE1-9C72-4342BB7A73B7}" srcOrd="2" destOrd="0" parTransId="{7D0090EE-DFC5-42BF-A730-97AB3D3B53E2}" sibTransId="{058D41A7-DDE0-4F2D-BCAA-D2C11EB7FA31}"/>
    <dgm:cxn modelId="{2DD492CD-7F22-418F-9451-11298E38E15B}" type="presOf" srcId="{AF40CD12-1F8F-4DE1-9C72-4342BB7A73B7}" destId="{38B6CB9A-FDF4-4664-BD49-3901F6B4C127}" srcOrd="0" destOrd="0" presId="urn:microsoft.com/office/officeart/2005/8/layout/hList7"/>
    <dgm:cxn modelId="{46BFB4D3-19A4-43E1-BC6C-1D43E94B8FD9}" srcId="{A150A01A-23AA-4B8E-B9D9-7FD3BC50C82A}" destId="{C2EB534E-C9D2-4CF9-A732-C108B73CA16E}" srcOrd="0" destOrd="0" parTransId="{55692331-B6A2-4B07-9620-3E44F7F3B006}" sibTransId="{BD2B98F4-AF3D-4F23-BD3B-70419DC4BA02}"/>
    <dgm:cxn modelId="{1E6BDBD5-3B7D-4035-BE66-B0CDE972D881}" type="presOf" srcId="{BCA06A6F-3A71-4635-8CFF-4240C443AB9C}" destId="{E3A5AAB2-F5E6-4B82-A487-DC89AAE84E65}" srcOrd="1" destOrd="0" presId="urn:microsoft.com/office/officeart/2005/8/layout/hList7"/>
    <dgm:cxn modelId="{3F9857D6-E73A-4EBE-B842-30E8B47DD21F}" type="presOf" srcId="{362AA53C-AAD7-4F34-9921-7BA6AAD32A9C}" destId="{EA6D3EA7-0406-46C6-AE9C-C7447C323000}" srcOrd="1" destOrd="0" presId="urn:microsoft.com/office/officeart/2005/8/layout/hList7"/>
    <dgm:cxn modelId="{8A47BFE6-3ECE-4145-A862-354A9D7632CA}" srcId="{A150A01A-23AA-4B8E-B9D9-7FD3BC50C82A}" destId="{362AA53C-AAD7-4F34-9921-7BA6AAD32A9C}" srcOrd="3" destOrd="0" parTransId="{1554027D-31C5-46C9-A411-A39B54915E14}" sibTransId="{66F49139-5520-47BA-8DBA-FA0694F5FA86}"/>
    <dgm:cxn modelId="{FDE84AF1-054C-47DD-9699-726B31245437}" type="presOf" srcId="{089583C5-242D-41C1-9019-5A1E5C4C5BA5}" destId="{50E16603-64AD-438F-ADAA-EB8D22DE4D50}" srcOrd="0" destOrd="0" presId="urn:microsoft.com/office/officeart/2005/8/layout/hList7"/>
    <dgm:cxn modelId="{53E9F3FE-1BDF-4443-A0BD-996787A71908}" type="presOf" srcId="{058D41A7-DDE0-4F2D-BCAA-D2C11EB7FA31}" destId="{33E1FE38-D856-4D1A-8B0D-56098F5FEB13}" srcOrd="0" destOrd="0" presId="urn:microsoft.com/office/officeart/2005/8/layout/hList7"/>
    <dgm:cxn modelId="{752178DF-038C-45B6-96A5-70699B66D2A1}" type="presParOf" srcId="{F1F455CF-9FF9-4937-8E3D-4C465A5A319C}" destId="{42F5D427-D2C4-4A92-8A45-51884D2B51B2}" srcOrd="0" destOrd="0" presId="urn:microsoft.com/office/officeart/2005/8/layout/hList7"/>
    <dgm:cxn modelId="{3B547435-581B-4AAA-9490-1841F2664B93}" type="presParOf" srcId="{F1F455CF-9FF9-4937-8E3D-4C465A5A319C}" destId="{02D2D5F0-5C69-4852-9A01-BFDE1ED87A4E}" srcOrd="1" destOrd="0" presId="urn:microsoft.com/office/officeart/2005/8/layout/hList7"/>
    <dgm:cxn modelId="{1A470E26-A551-42E7-87F8-4B7E5EF6DBA2}" type="presParOf" srcId="{02D2D5F0-5C69-4852-9A01-BFDE1ED87A4E}" destId="{545C2518-C484-4CBA-B7B4-5BE1DC01A0E9}" srcOrd="0" destOrd="0" presId="urn:microsoft.com/office/officeart/2005/8/layout/hList7"/>
    <dgm:cxn modelId="{81C23C4F-B91C-4BA4-919E-33BFD2E66B9D}" type="presParOf" srcId="{545C2518-C484-4CBA-B7B4-5BE1DC01A0E9}" destId="{24A9ABE8-7813-48CA-87BD-8DB000763755}" srcOrd="0" destOrd="0" presId="urn:microsoft.com/office/officeart/2005/8/layout/hList7"/>
    <dgm:cxn modelId="{19F226A1-B4BA-46A8-B29F-48F145C6B47B}" type="presParOf" srcId="{545C2518-C484-4CBA-B7B4-5BE1DC01A0E9}" destId="{148033B5-095B-4CC2-9216-E525B6909A57}" srcOrd="1" destOrd="0" presId="urn:microsoft.com/office/officeart/2005/8/layout/hList7"/>
    <dgm:cxn modelId="{7132C67D-D794-40C4-8174-E3BAA2FF1642}" type="presParOf" srcId="{545C2518-C484-4CBA-B7B4-5BE1DC01A0E9}" destId="{804872CC-01D4-4895-A2EF-BA420A1D9E41}" srcOrd="2" destOrd="0" presId="urn:microsoft.com/office/officeart/2005/8/layout/hList7"/>
    <dgm:cxn modelId="{D1421522-2F62-4708-96C3-AF1376CFFD04}" type="presParOf" srcId="{545C2518-C484-4CBA-B7B4-5BE1DC01A0E9}" destId="{4B6E3B37-657F-4636-95A9-9A972327F5B2}" srcOrd="3" destOrd="0" presId="urn:microsoft.com/office/officeart/2005/8/layout/hList7"/>
    <dgm:cxn modelId="{F292DA1A-A115-4CCE-9FCF-FF314AA3CD8B}" type="presParOf" srcId="{02D2D5F0-5C69-4852-9A01-BFDE1ED87A4E}" destId="{197941A6-9052-4C09-AFB1-3EE50EC94DCE}" srcOrd="1" destOrd="0" presId="urn:microsoft.com/office/officeart/2005/8/layout/hList7"/>
    <dgm:cxn modelId="{4DD54F92-5FDB-4AE1-9EE6-DCF9847E962D}" type="presParOf" srcId="{02D2D5F0-5C69-4852-9A01-BFDE1ED87A4E}" destId="{17159929-E9A0-4EBA-8955-7C1D0430019E}" srcOrd="2" destOrd="0" presId="urn:microsoft.com/office/officeart/2005/8/layout/hList7"/>
    <dgm:cxn modelId="{6219EBBB-22A9-4713-9A7A-FBB33778E9A2}" type="presParOf" srcId="{17159929-E9A0-4EBA-8955-7C1D0430019E}" destId="{CDDADF1C-1EB2-4967-98DF-2724166E2137}" srcOrd="0" destOrd="0" presId="urn:microsoft.com/office/officeart/2005/8/layout/hList7"/>
    <dgm:cxn modelId="{1673C524-EF60-46B4-B352-BF017C621015}" type="presParOf" srcId="{17159929-E9A0-4EBA-8955-7C1D0430019E}" destId="{9078497C-E467-4966-BA02-2C2C24A62E36}" srcOrd="1" destOrd="0" presId="urn:microsoft.com/office/officeart/2005/8/layout/hList7"/>
    <dgm:cxn modelId="{D70182C4-63C7-4C2A-A435-EA3AEE6BEFBC}" type="presParOf" srcId="{17159929-E9A0-4EBA-8955-7C1D0430019E}" destId="{70F4E768-4596-40AB-9935-3BB9B11DE401}" srcOrd="2" destOrd="0" presId="urn:microsoft.com/office/officeart/2005/8/layout/hList7"/>
    <dgm:cxn modelId="{201B4166-FC35-4C2A-935C-DE09581219D9}" type="presParOf" srcId="{17159929-E9A0-4EBA-8955-7C1D0430019E}" destId="{60BD41E3-2DEA-4DAC-AA86-B3521385B90C}" srcOrd="3" destOrd="0" presId="urn:microsoft.com/office/officeart/2005/8/layout/hList7"/>
    <dgm:cxn modelId="{01C2170A-DDF2-4F6E-9136-8B6BFDDAA46A}" type="presParOf" srcId="{02D2D5F0-5C69-4852-9A01-BFDE1ED87A4E}" destId="{681284D2-6911-4D4D-B586-F3EB97548931}" srcOrd="3" destOrd="0" presId="urn:microsoft.com/office/officeart/2005/8/layout/hList7"/>
    <dgm:cxn modelId="{D592D165-1473-4845-B6A0-30F0433C1AFB}" type="presParOf" srcId="{02D2D5F0-5C69-4852-9A01-BFDE1ED87A4E}" destId="{7B58A0F6-583E-42DC-A503-E3510AF353DA}" srcOrd="4" destOrd="0" presId="urn:microsoft.com/office/officeart/2005/8/layout/hList7"/>
    <dgm:cxn modelId="{BC8FFE8D-ADF5-42F7-B578-0D8A7DB15198}" type="presParOf" srcId="{7B58A0F6-583E-42DC-A503-E3510AF353DA}" destId="{38B6CB9A-FDF4-4664-BD49-3901F6B4C127}" srcOrd="0" destOrd="0" presId="urn:microsoft.com/office/officeart/2005/8/layout/hList7"/>
    <dgm:cxn modelId="{4EB1B145-CF90-477C-A019-22EA0C3E3229}" type="presParOf" srcId="{7B58A0F6-583E-42DC-A503-E3510AF353DA}" destId="{C5AD8557-F7E6-435D-8639-F2E226420FBD}" srcOrd="1" destOrd="0" presId="urn:microsoft.com/office/officeart/2005/8/layout/hList7"/>
    <dgm:cxn modelId="{72CF6262-DA73-4936-A689-40D6F7B9D585}" type="presParOf" srcId="{7B58A0F6-583E-42DC-A503-E3510AF353DA}" destId="{2AD03C67-08D8-49E5-960B-9C86F5B6C81C}" srcOrd="2" destOrd="0" presId="urn:microsoft.com/office/officeart/2005/8/layout/hList7"/>
    <dgm:cxn modelId="{1475B2B7-8B6E-41BF-B54B-671C7BE1E250}" type="presParOf" srcId="{7B58A0F6-583E-42DC-A503-E3510AF353DA}" destId="{079E3DDC-5D07-4B15-BAB6-18B8E0C770D7}" srcOrd="3" destOrd="0" presId="urn:microsoft.com/office/officeart/2005/8/layout/hList7"/>
    <dgm:cxn modelId="{632522AD-1441-451E-9591-71EF63F57C39}" type="presParOf" srcId="{02D2D5F0-5C69-4852-9A01-BFDE1ED87A4E}" destId="{33E1FE38-D856-4D1A-8B0D-56098F5FEB13}" srcOrd="5" destOrd="0" presId="urn:microsoft.com/office/officeart/2005/8/layout/hList7"/>
    <dgm:cxn modelId="{AE2CD1E2-A837-46C9-BF7C-2605A5F39425}" type="presParOf" srcId="{02D2D5F0-5C69-4852-9A01-BFDE1ED87A4E}" destId="{907FFF89-1BCC-471E-8C95-E21D70BC535F}" srcOrd="6" destOrd="0" presId="urn:microsoft.com/office/officeart/2005/8/layout/hList7"/>
    <dgm:cxn modelId="{4A916F2C-BF80-4F76-94A9-8583E9417C17}" type="presParOf" srcId="{907FFF89-1BCC-471E-8C95-E21D70BC535F}" destId="{2C220C3A-40F1-4628-9092-287EC5E48F64}" srcOrd="0" destOrd="0" presId="urn:microsoft.com/office/officeart/2005/8/layout/hList7"/>
    <dgm:cxn modelId="{4EF0D3AC-7C5F-4064-98AA-F2018EC6BA62}" type="presParOf" srcId="{907FFF89-1BCC-471E-8C95-E21D70BC535F}" destId="{EA6D3EA7-0406-46C6-AE9C-C7447C323000}" srcOrd="1" destOrd="0" presId="urn:microsoft.com/office/officeart/2005/8/layout/hList7"/>
    <dgm:cxn modelId="{3F43B6AC-F8E0-4DFD-A897-05EE54B0A2A6}" type="presParOf" srcId="{907FFF89-1BCC-471E-8C95-E21D70BC535F}" destId="{FCB6C896-CC52-4CBE-9548-4EB462FEEE39}" srcOrd="2" destOrd="0" presId="urn:microsoft.com/office/officeart/2005/8/layout/hList7"/>
    <dgm:cxn modelId="{5027C0BC-1B28-40BA-BC7F-A46D3C2CE10D}" type="presParOf" srcId="{907FFF89-1BCC-471E-8C95-E21D70BC535F}" destId="{111EBD65-2FA4-4D47-B40C-62A2611B0973}" srcOrd="3" destOrd="0" presId="urn:microsoft.com/office/officeart/2005/8/layout/hList7"/>
    <dgm:cxn modelId="{4242C74B-1809-48A5-A8A1-DD194C1A15F8}" type="presParOf" srcId="{02D2D5F0-5C69-4852-9A01-BFDE1ED87A4E}" destId="{050801EF-13CB-4793-8314-D6EBD5D93189}" srcOrd="7" destOrd="0" presId="urn:microsoft.com/office/officeart/2005/8/layout/hList7"/>
    <dgm:cxn modelId="{84704061-3260-436C-A380-727C128C2187}" type="presParOf" srcId="{02D2D5F0-5C69-4852-9A01-BFDE1ED87A4E}" destId="{C71F0A3A-8762-4671-BB53-6BB9967A8097}" srcOrd="8" destOrd="0" presId="urn:microsoft.com/office/officeart/2005/8/layout/hList7"/>
    <dgm:cxn modelId="{9C6FA539-A5A4-4E08-A21F-32551E2C16F1}" type="presParOf" srcId="{C71F0A3A-8762-4671-BB53-6BB9967A8097}" destId="{72826286-7D7C-4321-AA30-F87621631CEF}" srcOrd="0" destOrd="0" presId="urn:microsoft.com/office/officeart/2005/8/layout/hList7"/>
    <dgm:cxn modelId="{CEECDC03-B3A6-43CE-A09B-9B31FAE1E392}" type="presParOf" srcId="{C71F0A3A-8762-4671-BB53-6BB9967A8097}" destId="{E3A5AAB2-F5E6-4B82-A487-DC89AAE84E65}" srcOrd="1" destOrd="0" presId="urn:microsoft.com/office/officeart/2005/8/layout/hList7"/>
    <dgm:cxn modelId="{02BA85B7-3C93-47C2-8BEF-610803B1E806}" type="presParOf" srcId="{C71F0A3A-8762-4671-BB53-6BB9967A8097}" destId="{E92FEBF5-3019-448D-95F4-38E23FAB719B}" srcOrd="2" destOrd="0" presId="urn:microsoft.com/office/officeart/2005/8/layout/hList7"/>
    <dgm:cxn modelId="{4780C8C5-A299-473B-B01F-A7C60E4EA4CF}" type="presParOf" srcId="{C71F0A3A-8762-4671-BB53-6BB9967A8097}" destId="{9E8CF131-31CD-434C-903A-2C2E7224550B}" srcOrd="3" destOrd="0" presId="urn:microsoft.com/office/officeart/2005/8/layout/hList7"/>
    <dgm:cxn modelId="{D39DEE06-9254-4877-A955-7A69607748F8}" type="presParOf" srcId="{02D2D5F0-5C69-4852-9A01-BFDE1ED87A4E}" destId="{50E16603-64AD-438F-ADAA-EB8D22DE4D50}" srcOrd="9" destOrd="0" presId="urn:microsoft.com/office/officeart/2005/8/layout/hList7"/>
    <dgm:cxn modelId="{7BDE148B-7FF8-4A90-B771-03AC928025B5}" type="presParOf" srcId="{02D2D5F0-5C69-4852-9A01-BFDE1ED87A4E}" destId="{5691C8A4-1B66-49B9-8456-0D66BD034456}" srcOrd="10" destOrd="0" presId="urn:microsoft.com/office/officeart/2005/8/layout/hList7"/>
    <dgm:cxn modelId="{D6041AD7-B323-49CB-8516-66388AEE4837}" type="presParOf" srcId="{5691C8A4-1B66-49B9-8456-0D66BD034456}" destId="{E86E4434-91FE-4890-85A9-CB3914A3C206}" srcOrd="0" destOrd="0" presId="urn:microsoft.com/office/officeart/2005/8/layout/hList7"/>
    <dgm:cxn modelId="{F9B713FB-B989-469C-9BDD-84495CCF7876}" type="presParOf" srcId="{5691C8A4-1B66-49B9-8456-0D66BD034456}" destId="{A2FFC0A3-80EE-4958-ABED-3258D767E8EB}" srcOrd="1" destOrd="0" presId="urn:microsoft.com/office/officeart/2005/8/layout/hList7"/>
    <dgm:cxn modelId="{C76C52CA-9FD7-47C6-B279-9D8267292623}" type="presParOf" srcId="{5691C8A4-1B66-49B9-8456-0D66BD034456}" destId="{41A5C461-ECD3-4C1A-9878-C665B303EB24}" srcOrd="2" destOrd="0" presId="urn:microsoft.com/office/officeart/2005/8/layout/hList7"/>
    <dgm:cxn modelId="{B1000F27-1312-4B32-B9CC-DF3A5F941ABC}" type="presParOf" srcId="{5691C8A4-1B66-49B9-8456-0D66BD034456}" destId="{47C7AA8D-0F2A-4CF5-8464-294784BC59B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9ABE8-7813-48CA-87BD-8DB000763755}">
      <dsp:nvSpPr>
        <dsp:cNvPr id="0" name=""/>
        <dsp:cNvSpPr/>
      </dsp:nvSpPr>
      <dsp:spPr>
        <a:xfrm>
          <a:off x="108" y="0"/>
          <a:ext cx="1442793" cy="349716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ClrTx/>
            <a:buSzTx/>
            <a:buFont typeface="Wingdings" panose="05000000000000000000" pitchFamily="2" charset="2"/>
            <a:buNone/>
          </a:pPr>
          <a:r>
            <a:rPr lang="es-PR" sz="1400" b="0" u="none" strike="noStrike" kern="1200" cap="none">
              <a:effectLst/>
              <a:sym typeface="Arial"/>
            </a:rPr>
            <a:t>Equidad y respeto entre todos los seres humanos</a:t>
          </a:r>
          <a:endParaRPr lang="es-PR" sz="1400" kern="1200" dirty="0"/>
        </a:p>
      </dsp:txBody>
      <dsp:txXfrm>
        <a:off x="108" y="1398866"/>
        <a:ext cx="1442793" cy="1398866"/>
      </dsp:txXfrm>
    </dsp:sp>
    <dsp:sp modelId="{4B6E3B37-657F-4636-95A9-9A972327F5B2}">
      <dsp:nvSpPr>
        <dsp:cNvPr id="0" name=""/>
        <dsp:cNvSpPr/>
      </dsp:nvSpPr>
      <dsp:spPr>
        <a:xfrm>
          <a:off x="139226" y="209830"/>
          <a:ext cx="1164556" cy="11645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DADF1C-1EB2-4967-98DF-2724166E2137}">
      <dsp:nvSpPr>
        <dsp:cNvPr id="0" name=""/>
        <dsp:cNvSpPr/>
      </dsp:nvSpPr>
      <dsp:spPr>
        <a:xfrm>
          <a:off x="1486185" y="0"/>
          <a:ext cx="1442793" cy="3497167"/>
        </a:xfrm>
        <a:prstGeom prst="roundRect">
          <a:avLst>
            <a:gd name="adj" fmla="val 10000"/>
          </a:avLst>
        </a:prstGeom>
        <a:solidFill>
          <a:schemeClr val="accent4">
            <a:hueOff val="-715517"/>
            <a:satOff val="10837"/>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R" sz="1400" b="0" u="none" strike="noStrike" kern="1200" cap="none">
              <a:effectLst/>
              <a:sym typeface="Arial"/>
            </a:rPr>
            <a:t>Identidad cultural e interculturalidad</a:t>
          </a:r>
          <a:endParaRPr lang="es-PR" sz="1400" b="0" u="none" strike="noStrike" kern="1200" cap="none" dirty="0">
            <a:effectLst/>
            <a:sym typeface="Arial"/>
          </a:endParaRPr>
        </a:p>
      </dsp:txBody>
      <dsp:txXfrm>
        <a:off x="1486185" y="1398866"/>
        <a:ext cx="1442793" cy="1398866"/>
      </dsp:txXfrm>
    </dsp:sp>
    <dsp:sp modelId="{60BD41E3-2DEA-4DAC-AA86-B3521385B90C}">
      <dsp:nvSpPr>
        <dsp:cNvPr id="0" name=""/>
        <dsp:cNvSpPr/>
      </dsp:nvSpPr>
      <dsp:spPr>
        <a:xfrm>
          <a:off x="1625304" y="209830"/>
          <a:ext cx="1164556" cy="1164556"/>
        </a:xfrm>
        <a:prstGeom prst="ellipse">
          <a:avLst/>
        </a:prstGeom>
        <a:blipFill rotWithShape="1">
          <a:blip xmlns:r="http://schemas.openxmlformats.org/officeDocument/2006/relationships" r:embed="rId2"/>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6CB9A-FDF4-4664-BD49-3901F6B4C127}">
      <dsp:nvSpPr>
        <dsp:cNvPr id="0" name=""/>
        <dsp:cNvSpPr/>
      </dsp:nvSpPr>
      <dsp:spPr>
        <a:xfrm>
          <a:off x="2972263" y="0"/>
          <a:ext cx="1442793" cy="3497167"/>
        </a:xfrm>
        <a:prstGeom prst="roundRect">
          <a:avLst>
            <a:gd name="adj" fmla="val 10000"/>
          </a:avLst>
        </a:prstGeom>
        <a:solidFill>
          <a:schemeClr val="accent4">
            <a:hueOff val="-1431034"/>
            <a:satOff val="21673"/>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R" sz="1400" b="0" u="none" strike="noStrike" kern="1200" cap="none">
              <a:effectLst/>
              <a:sym typeface="Arial"/>
            </a:rPr>
            <a:t>Educación para la concienciación ambiental y ecológica </a:t>
          </a:r>
          <a:endParaRPr lang="es-PR" sz="1400" b="0" u="none" strike="noStrike" kern="1200" cap="none" dirty="0">
            <a:effectLst/>
            <a:sym typeface="Arial"/>
          </a:endParaRPr>
        </a:p>
      </dsp:txBody>
      <dsp:txXfrm>
        <a:off x="2972263" y="1398866"/>
        <a:ext cx="1442793" cy="1398866"/>
      </dsp:txXfrm>
    </dsp:sp>
    <dsp:sp modelId="{079E3DDC-5D07-4B15-BAB6-18B8E0C770D7}">
      <dsp:nvSpPr>
        <dsp:cNvPr id="0" name=""/>
        <dsp:cNvSpPr/>
      </dsp:nvSpPr>
      <dsp:spPr>
        <a:xfrm>
          <a:off x="2998192" y="111465"/>
          <a:ext cx="1390934" cy="1361285"/>
        </a:xfrm>
        <a:prstGeom prst="ellipse">
          <a:avLst/>
        </a:prstGeom>
        <a:blipFill rotWithShape="1">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220C3A-40F1-4628-9092-287EC5E48F64}">
      <dsp:nvSpPr>
        <dsp:cNvPr id="0" name=""/>
        <dsp:cNvSpPr/>
      </dsp:nvSpPr>
      <dsp:spPr>
        <a:xfrm>
          <a:off x="4458340" y="0"/>
          <a:ext cx="1442793" cy="3497167"/>
        </a:xfrm>
        <a:prstGeom prst="roundRect">
          <a:avLst>
            <a:gd name="adj" fmla="val 10000"/>
          </a:avLst>
        </a:prstGeom>
        <a:solidFill>
          <a:schemeClr val="accent4">
            <a:hueOff val="-2146550"/>
            <a:satOff val="32510"/>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R" sz="1400" b="0" u="none" strike="noStrike" kern="1200" cap="none">
              <a:effectLst/>
              <a:sym typeface="Arial"/>
            </a:rPr>
            <a:t>Emprendimiento e innovación </a:t>
          </a:r>
          <a:endParaRPr lang="es-PR" sz="1400" b="0" u="none" strike="noStrike" kern="1200" cap="none" dirty="0">
            <a:effectLst/>
            <a:sym typeface="Arial"/>
          </a:endParaRPr>
        </a:p>
      </dsp:txBody>
      <dsp:txXfrm>
        <a:off x="4458340" y="1398866"/>
        <a:ext cx="1442793" cy="1398866"/>
      </dsp:txXfrm>
    </dsp:sp>
    <dsp:sp modelId="{111EBD65-2FA4-4D47-B40C-62A2611B0973}">
      <dsp:nvSpPr>
        <dsp:cNvPr id="0" name=""/>
        <dsp:cNvSpPr/>
      </dsp:nvSpPr>
      <dsp:spPr>
        <a:xfrm>
          <a:off x="4590372" y="209830"/>
          <a:ext cx="1178729" cy="1164556"/>
        </a:xfrm>
        <a:prstGeom prst="ellipse">
          <a:avLst/>
        </a:prstGeom>
        <a:blipFill rotWithShape="1">
          <a:blip xmlns:r="http://schemas.openxmlformats.org/officeDocument/2006/relationships" r:embed="rId4"/>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26286-7D7C-4321-AA30-F87621631CEF}">
      <dsp:nvSpPr>
        <dsp:cNvPr id="0" name=""/>
        <dsp:cNvSpPr/>
      </dsp:nvSpPr>
      <dsp:spPr>
        <a:xfrm>
          <a:off x="5944417" y="0"/>
          <a:ext cx="1442793" cy="3497167"/>
        </a:xfrm>
        <a:prstGeom prst="roundRect">
          <a:avLst>
            <a:gd name="adj" fmla="val 10000"/>
          </a:avLst>
        </a:prstGeom>
        <a:solidFill>
          <a:schemeClr val="accent4">
            <a:hueOff val="-2862067"/>
            <a:satOff val="43346"/>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R" sz="1400" b="0" u="none" strike="noStrike" kern="1200" cap="none">
              <a:effectLst/>
              <a:sym typeface="Arial"/>
            </a:rPr>
            <a:t>Promoción de la salud </a:t>
          </a:r>
          <a:endParaRPr lang="es-PR" sz="1400" b="0" u="none" strike="noStrike" kern="1200" cap="none" dirty="0">
            <a:effectLst/>
            <a:sym typeface="Arial"/>
          </a:endParaRPr>
        </a:p>
      </dsp:txBody>
      <dsp:txXfrm>
        <a:off x="5944417" y="1398866"/>
        <a:ext cx="1442793" cy="1398866"/>
      </dsp:txXfrm>
    </dsp:sp>
    <dsp:sp modelId="{9E8CF131-31CD-434C-903A-2C2E7224550B}">
      <dsp:nvSpPr>
        <dsp:cNvPr id="0" name=""/>
        <dsp:cNvSpPr/>
      </dsp:nvSpPr>
      <dsp:spPr>
        <a:xfrm>
          <a:off x="6083536" y="209830"/>
          <a:ext cx="1164556" cy="1164556"/>
        </a:xfrm>
        <a:prstGeom prst="ellipse">
          <a:avLst/>
        </a:prstGeom>
        <a:blipFill dpi="0" rotWithShape="1">
          <a:blip xmlns:r="http://schemas.openxmlformats.org/officeDocument/2006/relationships" r:embed="rId5"/>
          <a:srcRect/>
          <a:stretch>
            <a:fillRect l="-5340" t="20396" r="2041" b="1583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E4434-91FE-4890-85A9-CB3914A3C206}">
      <dsp:nvSpPr>
        <dsp:cNvPr id="0" name=""/>
        <dsp:cNvSpPr/>
      </dsp:nvSpPr>
      <dsp:spPr>
        <a:xfrm>
          <a:off x="7430495" y="0"/>
          <a:ext cx="1442793" cy="3497167"/>
        </a:xfrm>
        <a:prstGeom prst="roundRect">
          <a:avLst>
            <a:gd name="adj" fmla="val 10000"/>
          </a:avLst>
        </a:prstGeom>
        <a:solidFill>
          <a:schemeClr val="accent4">
            <a:hueOff val="-3577584"/>
            <a:satOff val="54183"/>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PR" sz="1400" b="0" u="none" strike="noStrike" kern="1200" cap="none">
              <a:effectLst/>
              <a:sym typeface="Arial"/>
            </a:rPr>
            <a:t>Tecnologías de la Información y la comunicación</a:t>
          </a:r>
          <a:endParaRPr lang="es-ES" sz="1400" b="0" kern="1200" noProof="0" dirty="0">
            <a:effectLst/>
            <a:latin typeface="Varela Round" panose="00000500000000000000" pitchFamily="2" charset="-79"/>
            <a:ea typeface="Open Sans Light"/>
            <a:cs typeface="Varela Round" panose="00000500000000000000" pitchFamily="2" charset="-79"/>
          </a:endParaRPr>
        </a:p>
      </dsp:txBody>
      <dsp:txXfrm>
        <a:off x="7430495" y="1398866"/>
        <a:ext cx="1442793" cy="1398866"/>
      </dsp:txXfrm>
    </dsp:sp>
    <dsp:sp modelId="{47C7AA8D-0F2A-4CF5-8464-294784BC59BE}">
      <dsp:nvSpPr>
        <dsp:cNvPr id="0" name=""/>
        <dsp:cNvSpPr/>
      </dsp:nvSpPr>
      <dsp:spPr>
        <a:xfrm>
          <a:off x="7569613" y="209830"/>
          <a:ext cx="1164556" cy="1164556"/>
        </a:xfrm>
        <a:prstGeom prst="ellipse">
          <a:avLst/>
        </a:prstGeom>
        <a:blipFill dpi="0" rotWithShape="1">
          <a:blip xmlns:r="http://schemas.openxmlformats.org/officeDocument/2006/relationships" r:embed="rId6"/>
          <a:srcRect/>
          <a:stretch>
            <a:fillRect l="-2301" r="-32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F5D427-D2C4-4A92-8A45-51884D2B51B2}">
      <dsp:nvSpPr>
        <dsp:cNvPr id="0" name=""/>
        <dsp:cNvSpPr/>
      </dsp:nvSpPr>
      <dsp:spPr>
        <a:xfrm>
          <a:off x="354935" y="2797733"/>
          <a:ext cx="8163525" cy="524575"/>
        </a:xfrm>
        <a:prstGeom prst="leftRight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891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21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391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446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034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034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642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373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2935875"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8" name="Google Shape;98;p7"/>
          <p:cNvSpPr txBox="1">
            <a:spLocks noGrp="1"/>
          </p:cNvSpPr>
          <p:nvPr>
            <p:ph type="body" idx="2"/>
          </p:nvPr>
        </p:nvSpPr>
        <p:spPr>
          <a:xfrm>
            <a:off x="5650849" y="1550150"/>
            <a:ext cx="2560500" cy="3375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99" name="Google Shape;99;p7"/>
          <p:cNvSpPr/>
          <p:nvPr/>
        </p:nvSpPr>
        <p:spPr>
          <a:xfrm>
            <a:off x="-358950" y="2194400"/>
            <a:ext cx="2347200" cy="2347200"/>
          </a:xfrm>
          <a:prstGeom prst="donut">
            <a:avLst>
              <a:gd name="adj" fmla="val 36789"/>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a:off x="198450" y="-321125"/>
            <a:ext cx="978600" cy="9786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198450" y="420475"/>
            <a:ext cx="657600" cy="657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1177051" y="657475"/>
            <a:ext cx="846900" cy="846900"/>
          </a:xfrm>
          <a:prstGeom prst="donut">
            <a:avLst>
              <a:gd name="adj" fmla="val 22275"/>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887650" y="4142300"/>
            <a:ext cx="1207800" cy="12078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153675" y="4799600"/>
            <a:ext cx="550500" cy="550500"/>
          </a:xfrm>
          <a:prstGeom prst="donut">
            <a:avLst>
              <a:gd name="adj" fmla="val 18606"/>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1172525" y="1696950"/>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7844250" y="6192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7515500" y="-72500"/>
            <a:ext cx="397500" cy="3975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8651500" y="1030850"/>
            <a:ext cx="304800" cy="3048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8097900" y="167450"/>
            <a:ext cx="741600" cy="741600"/>
          </a:xfrm>
          <a:prstGeom prst="donut">
            <a:avLst>
              <a:gd name="adj" fmla="val 8064"/>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8394750" y="15043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05625" y="2347725"/>
            <a:ext cx="2040600" cy="2040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305125" y="-214450"/>
            <a:ext cx="765300" cy="7653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8532600" y="911950"/>
            <a:ext cx="542700" cy="5427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7"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ctrTitle"/>
          </p:nvPr>
        </p:nvSpPr>
        <p:spPr>
          <a:xfrm>
            <a:off x="1063578" y="1639606"/>
            <a:ext cx="7016843" cy="189902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effectLst>
                  <a:outerShdw blurRad="38100" dist="38100" dir="2700000" algn="tl">
                    <a:srgbClr val="000000">
                      <a:alpha val="43137"/>
                    </a:srgbClr>
                  </a:outerShdw>
                </a:effectLst>
              </a:rPr>
              <a:t>Programa de </a:t>
            </a:r>
            <a:br>
              <a:rPr lang="en" sz="3600" b="1" dirty="0">
                <a:effectLst>
                  <a:outerShdw blurRad="38100" dist="38100" dir="2700000" algn="tl">
                    <a:srgbClr val="000000">
                      <a:alpha val="43137"/>
                    </a:srgbClr>
                  </a:outerShdw>
                </a:effectLst>
              </a:rPr>
            </a:br>
            <a:r>
              <a:rPr lang="en" sz="3600" b="1" dirty="0">
                <a:effectLst>
                  <a:outerShdw blurRad="38100" dist="38100" dir="2700000" algn="tl">
                    <a:srgbClr val="000000">
                      <a:alpha val="43137"/>
                    </a:srgbClr>
                  </a:outerShdw>
                </a:effectLst>
              </a:rPr>
              <a:t>Tecnología Educativa </a:t>
            </a:r>
            <a:endParaRPr sz="3600" b="1" dirty="0">
              <a:effectLst>
                <a:outerShdw blurRad="38100" dist="38100" dir="2700000" algn="tl">
                  <a:srgbClr val="000000">
                    <a:alpha val="43137"/>
                  </a:srgbClr>
                </a:outerShdw>
              </a:effectLst>
            </a:endParaRPr>
          </a:p>
        </p:txBody>
      </p:sp>
      <p:pic>
        <p:nvPicPr>
          <p:cNvPr id="3" name="Picture 2" descr="A picture containing text&#10;&#10;Description automatically generated">
            <a:extLst>
              <a:ext uri="{FF2B5EF4-FFF2-40B4-BE49-F238E27FC236}">
                <a16:creationId xmlns:a16="http://schemas.microsoft.com/office/drawing/2014/main" id="{4F964785-61FB-4B05-803B-7F42D040230C}"/>
              </a:ext>
            </a:extLst>
          </p:cNvPr>
          <p:cNvPicPr>
            <a:picLocks noChangeAspect="1"/>
          </p:cNvPicPr>
          <p:nvPr/>
        </p:nvPicPr>
        <p:blipFill>
          <a:blip r:embed="rId3"/>
          <a:stretch>
            <a:fillRect/>
          </a:stretch>
        </p:blipFill>
        <p:spPr>
          <a:xfrm>
            <a:off x="2340676" y="-173693"/>
            <a:ext cx="5071626" cy="2382253"/>
          </a:xfrm>
          <a:prstGeom prst="rect">
            <a:avLst/>
          </a:prstGeom>
        </p:spPr>
      </p:pic>
      <p:sp>
        <p:nvSpPr>
          <p:cNvPr id="5" name="Google Shape;195;p13">
            <a:extLst>
              <a:ext uri="{FF2B5EF4-FFF2-40B4-BE49-F238E27FC236}">
                <a16:creationId xmlns:a16="http://schemas.microsoft.com/office/drawing/2014/main" id="{CDF515AE-13C4-4EF3-A5D7-12F81F9250F4}"/>
              </a:ext>
            </a:extLst>
          </p:cNvPr>
          <p:cNvSpPr txBox="1">
            <a:spLocks/>
          </p:cNvSpPr>
          <p:nvPr/>
        </p:nvSpPr>
        <p:spPr>
          <a:xfrm>
            <a:off x="1063578" y="3538629"/>
            <a:ext cx="6909077" cy="148423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9pPr>
          </a:lstStyle>
          <a:p>
            <a:r>
              <a:rPr lang="es-ES" sz="2400" b="1" dirty="0">
                <a:solidFill>
                  <a:schemeClr val="accent2"/>
                </a:solidFill>
                <a:effectLst>
                  <a:outerShdw blurRad="38100" dist="38100" dir="2700000" algn="tl">
                    <a:srgbClr val="000000">
                      <a:alpha val="43137"/>
                    </a:srgbClr>
                  </a:outerShdw>
                </a:effectLst>
              </a:rPr>
              <a:t>Prof. Norman Candelario Serrano</a:t>
            </a:r>
          </a:p>
          <a:p>
            <a:r>
              <a:rPr lang="es-ES" sz="2400" b="1" dirty="0">
                <a:solidFill>
                  <a:schemeClr val="accent2"/>
                </a:solidFill>
                <a:effectLst>
                  <a:outerShdw blurRad="38100" dist="38100" dir="2700000" algn="tl">
                    <a:srgbClr val="000000">
                      <a:alpha val="43137"/>
                    </a:srgbClr>
                  </a:outerShdw>
                </a:effectLst>
              </a:rPr>
              <a:t>Gerente de operaciones</a:t>
            </a:r>
          </a:p>
          <a:p>
            <a:r>
              <a:rPr lang="es-ES" sz="2400" b="1" dirty="0">
                <a:solidFill>
                  <a:schemeClr val="accent2"/>
                </a:solidFill>
                <a:effectLst>
                  <a:outerShdw blurRad="38100" dist="38100" dir="2700000" algn="tl">
                    <a:srgbClr val="000000">
                      <a:alpha val="43137"/>
                    </a:srgbClr>
                  </a:outerShdw>
                </a:effectLst>
              </a:rPr>
              <a:t>candelariosn@de.pr.gov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4207043" y="1782378"/>
            <a:ext cx="4787546" cy="252716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400" b="1" dirty="0">
                <a:solidFill>
                  <a:schemeClr val="accent4"/>
                </a:solidFill>
                <a:effectLst>
                  <a:outerShdw blurRad="38100" dist="38100" dir="2700000" algn="tl">
                    <a:srgbClr val="000000">
                      <a:alpha val="43137"/>
                    </a:srgbClr>
                  </a:outerShdw>
                </a:effectLst>
              </a:rPr>
              <a:t>Proceso de Revisión Curricular del Programa de Tecnología Educativa</a:t>
            </a:r>
            <a:endParaRPr sz="3400" b="1" dirty="0">
              <a:solidFill>
                <a:schemeClr val="accent4"/>
              </a:solidFill>
              <a:effectLst>
                <a:outerShdw blurRad="38100" dist="38100" dir="2700000" algn="tl">
                  <a:srgbClr val="000000">
                    <a:alpha val="43137"/>
                  </a:srgbClr>
                </a:outerShdw>
              </a:effectLst>
            </a:endParaRPr>
          </a:p>
        </p:txBody>
      </p:sp>
      <p:sp>
        <p:nvSpPr>
          <p:cNvPr id="275" name="Google Shape;275;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pic>
        <p:nvPicPr>
          <p:cNvPr id="1026" name="Picture 2" descr="Confirman que hay 12 brotes activos de COVID-19 en escuelas de Puerto Rico">
            <a:extLst>
              <a:ext uri="{FF2B5EF4-FFF2-40B4-BE49-F238E27FC236}">
                <a16:creationId xmlns:a16="http://schemas.microsoft.com/office/drawing/2014/main" id="{01DBE474-66D7-4E5F-97D8-D7E09E914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72" y="1130300"/>
            <a:ext cx="3110628" cy="29222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74D0B0A1-ABFA-4BCC-85EC-CEE69394230B}"/>
              </a:ext>
            </a:extLst>
          </p:cNvPr>
          <p:cNvPicPr>
            <a:picLocks noChangeAspect="1"/>
          </p:cNvPicPr>
          <p:nvPr/>
        </p:nvPicPr>
        <p:blipFill>
          <a:blip r:embed="rId4"/>
          <a:stretch>
            <a:fillRect/>
          </a:stretch>
        </p:blipFill>
        <p:spPr>
          <a:xfrm>
            <a:off x="3962400" y="0"/>
            <a:ext cx="4396760" cy="20652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304925" y="-227300"/>
            <a:ext cx="6534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Enfoque del Programa </a:t>
            </a:r>
            <a:endParaRPr sz="3600" dirty="0"/>
          </a:p>
        </p:txBody>
      </p:sp>
      <p:sp>
        <p:nvSpPr>
          <p:cNvPr id="240" name="Google Shape;240;p19"/>
          <p:cNvSpPr txBox="1">
            <a:spLocks noGrp="1"/>
          </p:cNvSpPr>
          <p:nvPr>
            <p:ph type="subTitle" idx="4294967295"/>
          </p:nvPr>
        </p:nvSpPr>
        <p:spPr>
          <a:xfrm>
            <a:off x="1304925" y="3868755"/>
            <a:ext cx="65343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dirty="0" err="1">
                <a:solidFill>
                  <a:srgbClr val="A1BECC"/>
                </a:solidFill>
              </a:rPr>
              <a:t>durante</a:t>
            </a:r>
            <a:r>
              <a:rPr lang="en-US" dirty="0">
                <a:solidFill>
                  <a:srgbClr val="A1BECC"/>
                </a:solidFill>
              </a:rPr>
              <a:t> </a:t>
            </a:r>
            <a:r>
              <a:rPr lang="en-US" dirty="0" err="1">
                <a:solidFill>
                  <a:srgbClr val="A1BECC"/>
                </a:solidFill>
              </a:rPr>
              <a:t>el</a:t>
            </a:r>
            <a:r>
              <a:rPr lang="en-US" dirty="0">
                <a:solidFill>
                  <a:srgbClr val="A1BECC"/>
                </a:solidFill>
              </a:rPr>
              <a:t> </a:t>
            </a:r>
            <a:r>
              <a:rPr lang="en-US" dirty="0" err="1">
                <a:solidFill>
                  <a:srgbClr val="A1BECC"/>
                </a:solidFill>
              </a:rPr>
              <a:t>proceso</a:t>
            </a:r>
            <a:r>
              <a:rPr lang="en-US" dirty="0">
                <a:solidFill>
                  <a:srgbClr val="A1BECC"/>
                </a:solidFill>
              </a:rPr>
              <a:t> de </a:t>
            </a:r>
            <a:r>
              <a:rPr lang="en-US" dirty="0" err="1">
                <a:solidFill>
                  <a:srgbClr val="A1BECC"/>
                </a:solidFill>
              </a:rPr>
              <a:t>Revisión</a:t>
            </a:r>
            <a:r>
              <a:rPr lang="en-US" dirty="0">
                <a:solidFill>
                  <a:srgbClr val="A1BECC"/>
                </a:solidFill>
              </a:rPr>
              <a:t> Curricular. </a:t>
            </a:r>
            <a:endParaRPr dirty="0">
              <a:solidFill>
                <a:srgbClr val="A1BECC"/>
              </a:solidFill>
            </a:endParaRPr>
          </a:p>
        </p:txBody>
      </p:sp>
      <p:sp>
        <p:nvSpPr>
          <p:cNvPr id="241" name="Google Shape;241;p19"/>
          <p:cNvSpPr/>
          <p:nvPr/>
        </p:nvSpPr>
        <p:spPr>
          <a:xfrm>
            <a:off x="3333750" y="1333500"/>
            <a:ext cx="2476500" cy="2476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790531"/>
            <a:ext cx="1511298" cy="2304177"/>
          </a:xfrm>
          <a:prstGeom prst="rect">
            <a:avLst/>
          </a:prstGeom>
        </p:spPr>
      </p:pic>
    </p:spTree>
    <p:extLst>
      <p:ext uri="{BB962C8B-B14F-4D97-AF65-F5344CB8AC3E}">
        <p14:creationId xmlns:p14="http://schemas.microsoft.com/office/powerpoint/2010/main" val="3049323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1123900" y="308187"/>
            <a:ext cx="7366000" cy="1077218"/>
          </a:xfrm>
          <a:prstGeom prst="rect">
            <a:avLst/>
          </a:prstGeom>
          <a:noFill/>
          <a:ln w="9525">
            <a:noFill/>
            <a:miter lim="800000"/>
            <a:headEnd/>
            <a:tailEnd/>
          </a:ln>
        </p:spPr>
        <p:txBody>
          <a:bodyPr wrap="square">
            <a:spAutoFit/>
          </a:bodyPr>
          <a:lstStyle/>
          <a:p>
            <a:pPr fontAlgn="base">
              <a:spcBef>
                <a:spcPct val="50000"/>
              </a:spcBef>
              <a:spcAft>
                <a:spcPct val="0"/>
              </a:spcAft>
              <a:buClrTx/>
            </a:pPr>
            <a:r>
              <a:rPr lang="en-US" sz="32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Enfoque</a:t>
            </a:r>
            <a:r>
              <a:rPr lang="en-US" sz="32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del </a:t>
            </a:r>
            <a:r>
              <a:rPr lang="en-US" sz="32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Programa</a:t>
            </a:r>
            <a:r>
              <a:rPr lang="en-US" sz="32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Tecnología </a:t>
            </a:r>
            <a:r>
              <a:rPr lang="en-US" sz="32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Educativa</a:t>
            </a:r>
            <a:endParaRPr lang="en-US" sz="32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endParaRPr>
          </a:p>
        </p:txBody>
      </p:sp>
      <p:sp>
        <p:nvSpPr>
          <p:cNvPr id="9" name="TextBox 8">
            <a:extLst>
              <a:ext uri="{FF2B5EF4-FFF2-40B4-BE49-F238E27FC236}">
                <a16:creationId xmlns:a16="http://schemas.microsoft.com/office/drawing/2014/main" id="{872BC84B-AB3A-44E8-AC6B-45ACCAABF1C1}"/>
              </a:ext>
            </a:extLst>
          </p:cNvPr>
          <p:cNvSpPr txBox="1"/>
          <p:nvPr/>
        </p:nvSpPr>
        <p:spPr>
          <a:xfrm>
            <a:off x="958850" y="1426813"/>
            <a:ext cx="7226300" cy="3785652"/>
          </a:xfrm>
          <a:prstGeom prst="rect">
            <a:avLst/>
          </a:prstGeom>
          <a:noFill/>
        </p:spPr>
        <p:txBody>
          <a:bodyPr wrap="square">
            <a:spAutoFit/>
          </a:bodyPr>
          <a:lstStyle/>
          <a:p>
            <a:pPr marL="342900" indent="-342900">
              <a:buFont typeface="Wingdings" panose="05000000000000000000" pitchFamily="2" charset="2"/>
              <a:buChar char="§"/>
            </a:pPr>
            <a:r>
              <a:rPr lang="es-ES" sz="2000" dirty="0">
                <a:solidFill>
                  <a:srgbClr val="000000"/>
                </a:solidFill>
                <a:latin typeface="+mj-lt"/>
              </a:rPr>
              <a:t>El Programa de Tecnología Educativa adopta el enfoque de cultura participativa la cual da importancia a las habilidades de colaboración y aspectos del enfoque de ciencias de computación, incluyendo habilidades del uso y manejo de las Tecnologías de la Información y la Comunicación (TIC). </a:t>
            </a:r>
          </a:p>
          <a:p>
            <a:pPr marL="342900" indent="-342900">
              <a:buFont typeface="Wingdings" panose="05000000000000000000" pitchFamily="2" charset="2"/>
              <a:buChar char="§"/>
            </a:pPr>
            <a:endParaRPr lang="es-ES" sz="2000" dirty="0">
              <a:latin typeface="+mj-lt"/>
              <a:cs typeface="Varela Round" panose="00000500000000000000" pitchFamily="2" charset="-79"/>
            </a:endParaRPr>
          </a:p>
          <a:p>
            <a:pPr marL="342900" indent="-342900">
              <a:buFont typeface="Wingdings" panose="05000000000000000000" pitchFamily="2" charset="2"/>
              <a:buChar char="§"/>
            </a:pPr>
            <a:r>
              <a:rPr lang="es-ES" sz="2000" dirty="0">
                <a:solidFill>
                  <a:srgbClr val="000000"/>
                </a:solidFill>
                <a:latin typeface="+mj-lt"/>
                <a:cs typeface="Varela Round" panose="00000500000000000000" pitchFamily="2" charset="-79"/>
              </a:rPr>
              <a:t>Estas nuevas prácticas de uso de medios asociados sobre en todo compartir, publicar, recomendar, comentar y mezcla de hechos de contenidos digitales ayuda al estudiante a desarrollar sus conocimientos. </a:t>
            </a:r>
          </a:p>
          <a:p>
            <a:pPr marL="342900" indent="-342900">
              <a:buFont typeface="Wingdings" panose="05000000000000000000" pitchFamily="2" charset="2"/>
              <a:buChar char="§"/>
            </a:pPr>
            <a:endParaRPr lang="es-ES" sz="2000" dirty="0">
              <a:solidFill>
                <a:srgbClr val="000000"/>
              </a:solidFill>
              <a:latin typeface="+mj-lt"/>
              <a:cs typeface="Varela Round" panose="00000500000000000000" pitchFamily="2" charset="-79"/>
            </a:endParaRPr>
          </a:p>
        </p:txBody>
      </p:sp>
    </p:spTree>
    <p:extLst>
      <p:ext uri="{BB962C8B-B14F-4D97-AF65-F5344CB8AC3E}">
        <p14:creationId xmlns:p14="http://schemas.microsoft.com/office/powerpoint/2010/main" val="98343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37BBD4-ADAF-2EA6-06B2-75B77FB2D0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4" name="TextBox 3">
            <a:extLst>
              <a:ext uri="{FF2B5EF4-FFF2-40B4-BE49-F238E27FC236}">
                <a16:creationId xmlns:a16="http://schemas.microsoft.com/office/drawing/2014/main" id="{807F849D-654D-5882-107E-118689A79335}"/>
              </a:ext>
            </a:extLst>
          </p:cNvPr>
          <p:cNvSpPr txBox="1"/>
          <p:nvPr/>
        </p:nvSpPr>
        <p:spPr>
          <a:xfrm>
            <a:off x="1059872" y="371147"/>
            <a:ext cx="7024255" cy="4401205"/>
          </a:xfrm>
          <a:prstGeom prst="rect">
            <a:avLst/>
          </a:prstGeom>
          <a:noFill/>
        </p:spPr>
        <p:txBody>
          <a:bodyPr wrap="square">
            <a:spAutoFit/>
          </a:bodyPr>
          <a:lstStyle/>
          <a:p>
            <a:pPr marL="342900" marR="0" indent="-342900" algn="just">
              <a:spcBef>
                <a:spcPts val="0"/>
              </a:spcBef>
              <a:spcAft>
                <a:spcPts val="0"/>
              </a:spcAft>
              <a:buFont typeface="Wingdings" panose="05000000000000000000" pitchFamily="2" charset="2"/>
              <a:buChar char="§"/>
            </a:pPr>
            <a:r>
              <a:rPr lang="es-PR" sz="2000" dirty="0">
                <a:effectLst/>
                <a:latin typeface="+mj-lt"/>
                <a:ea typeface="MS Mincho" panose="02020609040205080304" pitchFamily="49" charset="-128"/>
                <a:cs typeface="Arial" panose="020B0604020202020204" pitchFamily="34" charset="0"/>
              </a:rPr>
              <a:t>El papel del docente se ha abierto a la posibilidad para que éste innove y adquiera habilidades, siendo creativo e incursione en nuevas prácticas pedagógicas y metodológicas que faciliten su enseñanza, donde la tecnología de la información y la comunicación se interrelacionan para que respondan a las necesidades propias de cada individuo, grupo y/o comunidad. </a:t>
            </a:r>
          </a:p>
          <a:p>
            <a:pPr marL="342900" marR="0" indent="-342900" algn="just">
              <a:spcBef>
                <a:spcPts val="0"/>
              </a:spcBef>
              <a:spcAft>
                <a:spcPts val="0"/>
              </a:spcAft>
              <a:buFont typeface="Wingdings" panose="05000000000000000000" pitchFamily="2" charset="2"/>
              <a:buChar char="§"/>
            </a:pPr>
            <a:endParaRPr lang="es-ES" sz="2000" dirty="0">
              <a:effectLst/>
              <a:latin typeface="+mj-lt"/>
              <a:ea typeface="Calibri" panose="020F0502020204030204" pitchFamily="34" charset="0"/>
              <a:cs typeface="Arial" panose="020B0604020202020204" pitchFamily="34" charset="0"/>
            </a:endParaRPr>
          </a:p>
          <a:p>
            <a:pPr marL="342900" marR="0" indent="-342900" algn="just">
              <a:spcBef>
                <a:spcPts val="0"/>
              </a:spcBef>
              <a:spcAft>
                <a:spcPts val="0"/>
              </a:spcAft>
              <a:buFont typeface="Wingdings" panose="05000000000000000000" pitchFamily="2" charset="2"/>
              <a:buChar char="§"/>
            </a:pPr>
            <a:r>
              <a:rPr lang="es-ES" sz="2000" dirty="0">
                <a:effectLst/>
                <a:latin typeface="+mj-lt"/>
                <a:ea typeface="Calibri" panose="020F0502020204030204" pitchFamily="34" charset="0"/>
                <a:cs typeface="Arial" panose="020B0604020202020204" pitchFamily="34" charset="0"/>
              </a:rPr>
              <a:t>Es impostergable la transmisión de información para desarrollar un nuevo paradigma basado en la construcción del conocimiento, el pensamiento crítico, la competencia comunicativa, la solución de problemas y la regulación de la acción en el marco de nuestra cultura y, a la vez, en el marco de un mundo global. </a:t>
            </a:r>
            <a:endParaRPr lang="en-PR" sz="20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4180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37BBD4-ADAF-2EA6-06B2-75B77FB2D0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
        <p:nvSpPr>
          <p:cNvPr id="4" name="TextBox 3">
            <a:extLst>
              <a:ext uri="{FF2B5EF4-FFF2-40B4-BE49-F238E27FC236}">
                <a16:creationId xmlns:a16="http://schemas.microsoft.com/office/drawing/2014/main" id="{807F849D-654D-5882-107E-118689A79335}"/>
              </a:ext>
            </a:extLst>
          </p:cNvPr>
          <p:cNvSpPr txBox="1"/>
          <p:nvPr/>
        </p:nvSpPr>
        <p:spPr>
          <a:xfrm>
            <a:off x="1059872" y="523547"/>
            <a:ext cx="7024255" cy="4093428"/>
          </a:xfrm>
          <a:prstGeom prst="rect">
            <a:avLst/>
          </a:prstGeom>
          <a:noFill/>
        </p:spPr>
        <p:txBody>
          <a:bodyPr wrap="square">
            <a:spAutoFit/>
          </a:bodyPr>
          <a:lstStyle/>
          <a:p>
            <a:pPr marL="0" marR="0" algn="just">
              <a:spcBef>
                <a:spcPts val="0"/>
              </a:spcBef>
              <a:spcAft>
                <a:spcPts val="0"/>
              </a:spcAft>
            </a:pPr>
            <a:r>
              <a:rPr lang="en-US" sz="2000" dirty="0">
                <a:effectLst/>
                <a:latin typeface="+mj-lt"/>
                <a:ea typeface="MS Mincho" panose="02020609040205080304" pitchFamily="49" charset="-128"/>
                <a:cs typeface="Arial" panose="020B0604020202020204" pitchFamily="34" charset="0"/>
              </a:rPr>
              <a:t>El </a:t>
            </a:r>
            <a:r>
              <a:rPr lang="en-US" sz="2000" dirty="0" err="1">
                <a:effectLst/>
                <a:latin typeface="+mj-lt"/>
                <a:ea typeface="MS Mincho" panose="02020609040205080304" pitchFamily="49" charset="-128"/>
                <a:cs typeface="Arial" panose="020B0604020202020204" pitchFamily="34" charset="0"/>
              </a:rPr>
              <a:t>programa</a:t>
            </a:r>
            <a:r>
              <a:rPr lang="en-US" sz="2000" dirty="0">
                <a:effectLst/>
                <a:latin typeface="+mj-lt"/>
                <a:ea typeface="MS Mincho" panose="02020609040205080304" pitchFamily="49" charset="-128"/>
                <a:cs typeface="Arial" panose="020B0604020202020204" pitchFamily="34" charset="0"/>
              </a:rPr>
              <a:t> </a:t>
            </a:r>
            <a:r>
              <a:rPr lang="en-US" sz="2000" dirty="0" err="1">
                <a:effectLst/>
                <a:latin typeface="+mj-lt"/>
                <a:ea typeface="MS Mincho" panose="02020609040205080304" pitchFamily="49" charset="-128"/>
                <a:cs typeface="Arial" panose="020B0604020202020204" pitchFamily="34" charset="0"/>
              </a:rPr>
              <a:t>busca</a:t>
            </a:r>
            <a:r>
              <a:rPr lang="en-US" sz="2000" dirty="0">
                <a:latin typeface="+mj-lt"/>
                <a:ea typeface="MS Mincho" panose="02020609040205080304" pitchFamily="49" charset="-128"/>
                <a:cs typeface="Arial" panose="020B0604020202020204" pitchFamily="34" charset="0"/>
              </a:rPr>
              <a:t>: </a:t>
            </a:r>
          </a:p>
          <a:p>
            <a:pPr marL="457200" marR="0" indent="-457200" algn="just">
              <a:spcBef>
                <a:spcPts val="0"/>
              </a:spcBef>
              <a:spcAft>
                <a:spcPts val="0"/>
              </a:spcAft>
              <a:buFont typeface="+mj-lt"/>
              <a:buAutoNum type="arabicPeriod"/>
            </a:pPr>
            <a:r>
              <a:rPr lang="es-ES" sz="2000" dirty="0">
                <a:effectLst/>
                <a:latin typeface="+mj-lt"/>
                <a:ea typeface="MS Mincho" panose="02020609040205080304" pitchFamily="49" charset="-128"/>
                <a:cs typeface="Arial" panose="020B0604020202020204" pitchFamily="34" charset="0"/>
              </a:rPr>
              <a:t>Educar estudiantes desde una edad temprana en el uso correcto de la tecnología es un rol que cada maestro académico, como ocupacional debe fomentar en cada uno de sus alumnos. </a:t>
            </a:r>
          </a:p>
          <a:p>
            <a:pPr marL="457200" marR="0" indent="-457200" algn="just">
              <a:spcBef>
                <a:spcPts val="0"/>
              </a:spcBef>
              <a:spcAft>
                <a:spcPts val="0"/>
              </a:spcAft>
              <a:buFont typeface="+mj-lt"/>
              <a:buAutoNum type="arabicPeriod"/>
            </a:pPr>
            <a:endParaRPr lang="es-ES" sz="2000" dirty="0">
              <a:effectLst/>
              <a:latin typeface="+mj-lt"/>
              <a:ea typeface="MS Mincho" panose="02020609040205080304" pitchFamily="49" charset="-128"/>
              <a:cs typeface="Arial" panose="020B0604020202020204" pitchFamily="34" charset="0"/>
            </a:endParaRPr>
          </a:p>
          <a:p>
            <a:pPr marL="457200" marR="0" indent="-457200" algn="just">
              <a:spcBef>
                <a:spcPts val="0"/>
              </a:spcBef>
              <a:spcAft>
                <a:spcPts val="0"/>
              </a:spcAft>
              <a:buFont typeface="+mj-lt"/>
              <a:buAutoNum type="arabicPeriod"/>
            </a:pPr>
            <a:r>
              <a:rPr lang="es-ES" sz="2000" dirty="0">
                <a:effectLst/>
                <a:latin typeface="+mj-lt"/>
                <a:ea typeface="Calibri" panose="020F0502020204030204" pitchFamily="34" charset="0"/>
                <a:cs typeface="Arial" panose="020B0604020202020204" pitchFamily="34" charset="0"/>
              </a:rPr>
              <a:t>El maestro recurso en el uso de la computadora (MRUC)</a:t>
            </a:r>
            <a:r>
              <a:rPr lang="es-ES" sz="2000" dirty="0">
                <a:latin typeface="+mj-lt"/>
                <a:ea typeface="Calibri" panose="020F0502020204030204" pitchFamily="34" charset="0"/>
                <a:cs typeface="Arial" panose="020B0604020202020204" pitchFamily="34" charset="0"/>
              </a:rPr>
              <a:t> que este </a:t>
            </a:r>
            <a:r>
              <a:rPr lang="es-ES" sz="2000" dirty="0">
                <a:effectLst/>
                <a:latin typeface="+mj-lt"/>
                <a:ea typeface="Calibri" panose="020F0502020204030204" pitchFamily="34" charset="0"/>
                <a:cs typeface="Arial" panose="020B0604020202020204" pitchFamily="34" charset="0"/>
              </a:rPr>
              <a:t>docente transformare sus prácticas pedagógicas alineadas al desarrollo de destrezas del Siglo XXI.  El desarrollo de competencias permitirá la transferencia de conocimiento a estudiantes, padres y comunidad escolar en general.</a:t>
            </a:r>
          </a:p>
          <a:p>
            <a:pPr marL="457200" marR="0" indent="-457200" algn="just">
              <a:spcBef>
                <a:spcPts val="0"/>
              </a:spcBef>
              <a:spcAft>
                <a:spcPts val="0"/>
              </a:spcAft>
              <a:buAutoNum type="arabicPeriod"/>
            </a:pPr>
            <a:endParaRPr lang="en-PR" sz="20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358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37BBD4-ADAF-2EA6-06B2-75B77FB2D05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
        <p:nvSpPr>
          <p:cNvPr id="4" name="TextBox 3">
            <a:extLst>
              <a:ext uri="{FF2B5EF4-FFF2-40B4-BE49-F238E27FC236}">
                <a16:creationId xmlns:a16="http://schemas.microsoft.com/office/drawing/2014/main" id="{807F849D-654D-5882-107E-118689A79335}"/>
              </a:ext>
            </a:extLst>
          </p:cNvPr>
          <p:cNvSpPr txBox="1"/>
          <p:nvPr/>
        </p:nvSpPr>
        <p:spPr>
          <a:xfrm>
            <a:off x="1059872" y="523547"/>
            <a:ext cx="7024255" cy="3785652"/>
          </a:xfrm>
          <a:prstGeom prst="rect">
            <a:avLst/>
          </a:prstGeom>
          <a:noFill/>
        </p:spPr>
        <p:txBody>
          <a:bodyPr wrap="square">
            <a:spAutoFit/>
          </a:bodyPr>
          <a:lstStyle/>
          <a:p>
            <a:pPr marL="0" marR="0" algn="just">
              <a:spcBef>
                <a:spcPts val="0"/>
              </a:spcBef>
              <a:spcAft>
                <a:spcPts val="0"/>
              </a:spcAft>
            </a:pPr>
            <a:r>
              <a:rPr lang="en-US" sz="2000" dirty="0">
                <a:effectLst/>
                <a:latin typeface="+mj-lt"/>
                <a:ea typeface="MS Mincho" panose="02020609040205080304" pitchFamily="49" charset="-128"/>
                <a:cs typeface="Arial" panose="020B0604020202020204" pitchFamily="34" charset="0"/>
              </a:rPr>
              <a:t>El </a:t>
            </a:r>
            <a:r>
              <a:rPr lang="en-US" sz="2000" dirty="0" err="1">
                <a:effectLst/>
                <a:latin typeface="+mj-lt"/>
                <a:ea typeface="MS Mincho" panose="02020609040205080304" pitchFamily="49" charset="-128"/>
                <a:cs typeface="Arial" panose="020B0604020202020204" pitchFamily="34" charset="0"/>
              </a:rPr>
              <a:t>programa</a:t>
            </a:r>
            <a:r>
              <a:rPr lang="en-US" sz="2000" dirty="0">
                <a:effectLst/>
                <a:latin typeface="+mj-lt"/>
                <a:ea typeface="MS Mincho" panose="02020609040205080304" pitchFamily="49" charset="-128"/>
                <a:cs typeface="Arial" panose="020B0604020202020204" pitchFamily="34" charset="0"/>
              </a:rPr>
              <a:t> </a:t>
            </a:r>
            <a:r>
              <a:rPr lang="en-US" sz="2000" dirty="0" err="1">
                <a:effectLst/>
                <a:latin typeface="+mj-lt"/>
                <a:ea typeface="MS Mincho" panose="02020609040205080304" pitchFamily="49" charset="-128"/>
                <a:cs typeface="Arial" panose="020B0604020202020204" pitchFamily="34" charset="0"/>
              </a:rPr>
              <a:t>busca</a:t>
            </a:r>
            <a:r>
              <a:rPr lang="en-US" sz="2000" dirty="0">
                <a:latin typeface="+mj-lt"/>
                <a:ea typeface="MS Mincho" panose="02020609040205080304" pitchFamily="49" charset="-128"/>
                <a:cs typeface="Arial" panose="020B0604020202020204" pitchFamily="34" charset="0"/>
              </a:rPr>
              <a:t>: </a:t>
            </a:r>
          </a:p>
          <a:p>
            <a:pPr marR="0" algn="just">
              <a:spcBef>
                <a:spcPts val="0"/>
              </a:spcBef>
              <a:spcAft>
                <a:spcPts val="0"/>
              </a:spcAft>
            </a:pPr>
            <a:r>
              <a:rPr lang="es-ES" sz="2000" dirty="0">
                <a:latin typeface="+mj-lt"/>
                <a:ea typeface="MS Mincho" panose="02020609040205080304" pitchFamily="49" charset="-128"/>
                <a:cs typeface="Arial" panose="020B0604020202020204" pitchFamily="34" charset="0"/>
              </a:rPr>
              <a:t>3. Fomentar las practicas educativas sean de forma presencial, virtual o </a:t>
            </a:r>
            <a:r>
              <a:rPr lang="es-ES" sz="2000" dirty="0">
                <a:highlight>
                  <a:srgbClr val="FFFF00"/>
                </a:highlight>
                <a:latin typeface="+mj-lt"/>
                <a:ea typeface="MS Mincho" panose="02020609040205080304" pitchFamily="49" charset="-128"/>
                <a:cs typeface="Arial" panose="020B0604020202020204" pitchFamily="34" charset="0"/>
              </a:rPr>
              <a:t>modelo mixto.</a:t>
            </a:r>
            <a:r>
              <a:rPr lang="es-ES" sz="2000" dirty="0">
                <a:latin typeface="+mj-lt"/>
                <a:ea typeface="MS Mincho" panose="02020609040205080304" pitchFamily="49" charset="-128"/>
                <a:cs typeface="Arial" panose="020B0604020202020204" pitchFamily="34" charset="0"/>
              </a:rPr>
              <a:t>  Teniendo en cuenta no perder las practicas desarrolladas a través de los pasados años por las emergencias vividas.  </a:t>
            </a:r>
          </a:p>
          <a:p>
            <a:pPr marR="0" algn="just">
              <a:spcBef>
                <a:spcPts val="0"/>
              </a:spcBef>
              <a:spcAft>
                <a:spcPts val="0"/>
              </a:spcAft>
            </a:pPr>
            <a:endParaRPr lang="es-ES" sz="2000" dirty="0">
              <a:latin typeface="+mj-lt"/>
              <a:ea typeface="MS Mincho" panose="02020609040205080304" pitchFamily="49" charset="-128"/>
              <a:cs typeface="Arial" panose="020B0604020202020204" pitchFamily="34" charset="0"/>
            </a:endParaRPr>
          </a:p>
          <a:p>
            <a:pPr marR="0" algn="just">
              <a:spcBef>
                <a:spcPts val="0"/>
              </a:spcBef>
              <a:spcAft>
                <a:spcPts val="0"/>
              </a:spcAft>
            </a:pPr>
            <a:r>
              <a:rPr lang="es-ES" sz="2000" dirty="0">
                <a:latin typeface="+mj-lt"/>
                <a:ea typeface="MS Mincho" panose="02020609040205080304" pitchFamily="49" charset="-128"/>
                <a:cs typeface="Arial" panose="020B0604020202020204" pitchFamily="34" charset="0"/>
              </a:rPr>
              <a:t>4. Seguir fortaleciendo las destrezas tecnológicas  aprendida para que se puede a</a:t>
            </a:r>
            <a:r>
              <a:rPr lang="es-ES" sz="2000" dirty="0">
                <a:effectLst/>
                <a:latin typeface="+mj-lt"/>
                <a:ea typeface="MS Mincho" panose="02020609040205080304" pitchFamily="49" charset="-128"/>
                <a:cs typeface="Arial" panose="020B0604020202020204" pitchFamily="34" charset="0"/>
              </a:rPr>
              <a:t>tender situaciones en las que los estudiantes por enfermedad, emergencias o otra situación no pueda llegar al escenario escolar pueda seguir recibiendo las enseñanza sin importar donde se encuentre. </a:t>
            </a:r>
            <a:endParaRPr lang="es-ES" sz="2000" dirty="0">
              <a:effectLst/>
              <a:latin typeface="+mj-lt"/>
              <a:ea typeface="Calibri" panose="020F0502020204030204" pitchFamily="34" charset="0"/>
              <a:cs typeface="Arial" panose="020B0604020202020204" pitchFamily="34" charset="0"/>
            </a:endParaRPr>
          </a:p>
          <a:p>
            <a:pPr marL="457200" marR="0" indent="-457200" algn="just">
              <a:spcBef>
                <a:spcPts val="0"/>
              </a:spcBef>
              <a:spcAft>
                <a:spcPts val="0"/>
              </a:spcAft>
              <a:buAutoNum type="arabicPeriod"/>
            </a:pPr>
            <a:endParaRPr lang="en-PR" sz="20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874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406525" y="73667"/>
            <a:ext cx="6534300" cy="7848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Cambios en los estándares </a:t>
            </a:r>
            <a:endParaRPr sz="3600" dirty="0"/>
          </a:p>
        </p:txBody>
      </p:sp>
      <p:sp>
        <p:nvSpPr>
          <p:cNvPr id="240" name="Google Shape;240;p19"/>
          <p:cNvSpPr txBox="1">
            <a:spLocks noGrp="1"/>
          </p:cNvSpPr>
          <p:nvPr>
            <p:ph type="subTitle" idx="4294967295"/>
          </p:nvPr>
        </p:nvSpPr>
        <p:spPr>
          <a:xfrm>
            <a:off x="1304925" y="3868755"/>
            <a:ext cx="65343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a:solidFill>
                  <a:srgbClr val="A1BECC"/>
                </a:solidFill>
              </a:rPr>
              <a:t>del Programa Tecnología Educativa</a:t>
            </a:r>
            <a:endParaRPr dirty="0">
              <a:solidFill>
                <a:srgbClr val="A1BECC"/>
              </a:solidFill>
            </a:endParaRPr>
          </a:p>
        </p:txBody>
      </p:sp>
      <p:sp>
        <p:nvSpPr>
          <p:cNvPr id="241" name="Google Shape;241;p19"/>
          <p:cNvSpPr/>
          <p:nvPr/>
        </p:nvSpPr>
        <p:spPr>
          <a:xfrm>
            <a:off x="3333750" y="1333500"/>
            <a:ext cx="2476500" cy="2476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790531"/>
            <a:ext cx="1511298" cy="2304177"/>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AFD0D87F-5EC9-5945-FD82-FB6697A7AC55}"/>
              </a:ext>
            </a:extLst>
          </p:cNvPr>
          <p:cNvPicPr>
            <a:picLocks noChangeAspect="1"/>
          </p:cNvPicPr>
          <p:nvPr/>
        </p:nvPicPr>
        <p:blipFill>
          <a:blip r:embed="rId4"/>
          <a:stretch>
            <a:fillRect/>
          </a:stretch>
        </p:blipFill>
        <p:spPr>
          <a:xfrm>
            <a:off x="6648084" y="1470375"/>
            <a:ext cx="1775669" cy="2297923"/>
          </a:xfrm>
          <a:prstGeom prst="rect">
            <a:avLst/>
          </a:prstGeom>
        </p:spPr>
      </p:pic>
    </p:spTree>
    <p:extLst>
      <p:ext uri="{BB962C8B-B14F-4D97-AF65-F5344CB8AC3E}">
        <p14:creationId xmlns:p14="http://schemas.microsoft.com/office/powerpoint/2010/main" val="1984474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3238499" y="261759"/>
            <a:ext cx="5476875" cy="1031051"/>
          </a:xfrm>
          <a:prstGeom prst="rect">
            <a:avLst/>
          </a:prstGeom>
          <a:noFill/>
          <a:ln w="9525">
            <a:noFill/>
            <a:miter lim="800000"/>
            <a:headEnd/>
            <a:tailEnd/>
          </a:ln>
        </p:spPr>
        <p:txBody>
          <a:bodyPr wrap="square">
            <a:spAutoFit/>
          </a:bodyPr>
          <a:lstStyle/>
          <a:p>
            <a:pPr fontAlgn="base">
              <a:spcBef>
                <a:spcPts val="600"/>
              </a:spcBef>
              <a:spcAft>
                <a:spcPct val="0"/>
              </a:spcAft>
              <a:buClrTx/>
            </a:pPr>
            <a:r>
              <a:rPr lang="en-US" sz="28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Programa</a:t>
            </a:r>
            <a:r>
              <a:rPr lang="en-US" sz="28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de </a:t>
            </a:r>
          </a:p>
          <a:p>
            <a:pPr fontAlgn="base">
              <a:spcBef>
                <a:spcPts val="600"/>
              </a:spcBef>
              <a:spcAft>
                <a:spcPct val="0"/>
              </a:spcAft>
              <a:buClrTx/>
            </a:pPr>
            <a:r>
              <a:rPr lang="en-US" sz="28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Tecnología </a:t>
            </a:r>
            <a:r>
              <a:rPr lang="en-US" sz="28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Educativa</a:t>
            </a:r>
            <a:r>
              <a:rPr lang="en-US" sz="28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p>
        </p:txBody>
      </p:sp>
      <p:sp>
        <p:nvSpPr>
          <p:cNvPr id="7" name="Text Box 41">
            <a:extLst>
              <a:ext uri="{FF2B5EF4-FFF2-40B4-BE49-F238E27FC236}">
                <a16:creationId xmlns:a16="http://schemas.microsoft.com/office/drawing/2014/main" id="{03F8C59D-7FEF-4334-AEF8-552442BC0F06}"/>
              </a:ext>
            </a:extLst>
          </p:cNvPr>
          <p:cNvSpPr txBox="1">
            <a:spLocks noChangeArrowheads="1"/>
          </p:cNvSpPr>
          <p:nvPr/>
        </p:nvSpPr>
        <p:spPr bwMode="auto">
          <a:xfrm>
            <a:off x="553418" y="2748311"/>
            <a:ext cx="2989882" cy="276999"/>
          </a:xfrm>
          <a:prstGeom prst="rect">
            <a:avLst/>
          </a:prstGeom>
          <a:noFill/>
          <a:ln w="9525">
            <a:noFill/>
            <a:miter lim="800000"/>
            <a:headEnd/>
            <a:tailEnd/>
          </a:ln>
        </p:spPr>
        <p:txBody>
          <a:bodyPr wrap="square">
            <a:spAutoFit/>
          </a:bodyPr>
          <a:lstStyle/>
          <a:p>
            <a:pPr fontAlgn="base">
              <a:spcBef>
                <a:spcPct val="50000"/>
              </a:spcBef>
              <a:spcAft>
                <a:spcPct val="0"/>
              </a:spcAft>
              <a:buClrTx/>
            </a:pPr>
            <a:r>
              <a:rPr lang="en-US" sz="1200" b="1" kern="1200" dirty="0">
                <a:latin typeface="Arial" charset="0"/>
                <a:ea typeface="+mn-ea"/>
                <a:cs typeface="+mn-cs"/>
              </a:rPr>
              <a:t>Prof. Norman </a:t>
            </a:r>
            <a:r>
              <a:rPr lang="en-US" sz="1200" b="1" kern="1200" dirty="0" err="1">
                <a:latin typeface="Arial" charset="0"/>
                <a:ea typeface="+mn-ea"/>
                <a:cs typeface="+mn-cs"/>
              </a:rPr>
              <a:t>Candelario</a:t>
            </a:r>
            <a:r>
              <a:rPr lang="en-US" sz="1200" b="1" kern="1200" dirty="0">
                <a:latin typeface="Arial" charset="0"/>
                <a:ea typeface="+mn-ea"/>
                <a:cs typeface="+mn-cs"/>
              </a:rPr>
              <a:t> Serrano</a:t>
            </a:r>
          </a:p>
        </p:txBody>
      </p:sp>
      <p:pic>
        <p:nvPicPr>
          <p:cNvPr id="2050" name="Picture 2" descr="Vista previa de imagen">
            <a:extLst>
              <a:ext uri="{FF2B5EF4-FFF2-40B4-BE49-F238E27FC236}">
                <a16:creationId xmlns:a16="http://schemas.microsoft.com/office/drawing/2014/main" id="{5F9CE55F-673E-4203-A477-FC1AF4D972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67"/>
          <a:stretch/>
        </p:blipFill>
        <p:spPr bwMode="auto">
          <a:xfrm>
            <a:off x="1267938" y="733426"/>
            <a:ext cx="1560841" cy="1838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Vista previa de imagen">
            <a:extLst>
              <a:ext uri="{FF2B5EF4-FFF2-40B4-BE49-F238E27FC236}">
                <a16:creationId xmlns:a16="http://schemas.microsoft.com/office/drawing/2014/main" id="{C6D26374-DF6E-43F7-BA0E-71B4137052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00" t="8000" r="200" b="14399"/>
          <a:stretch/>
        </p:blipFill>
        <p:spPr bwMode="auto">
          <a:xfrm>
            <a:off x="1248258" y="3170261"/>
            <a:ext cx="1600200" cy="13043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45638717-F80F-4C02-AD59-DD8A30A72A8D}"/>
              </a:ext>
            </a:extLst>
          </p:cNvPr>
          <p:cNvGraphicFramePr>
            <a:graphicFrameLocks noGrp="1"/>
          </p:cNvGraphicFramePr>
          <p:nvPr/>
        </p:nvGraphicFramePr>
        <p:xfrm>
          <a:off x="3436936" y="1369611"/>
          <a:ext cx="5079999" cy="3429000"/>
        </p:xfrm>
        <a:graphic>
          <a:graphicData uri="http://schemas.openxmlformats.org/drawingml/2006/table">
            <a:tbl>
              <a:tblPr firstRow="1" bandRow="1">
                <a:tableStyleId>{3C2FFA5D-87B4-456A-9821-1D502468CF0F}</a:tableStyleId>
              </a:tblPr>
              <a:tblGrid>
                <a:gridCol w="934405">
                  <a:extLst>
                    <a:ext uri="{9D8B030D-6E8A-4147-A177-3AD203B41FA5}">
                      <a16:colId xmlns:a16="http://schemas.microsoft.com/office/drawing/2014/main" val="29767338"/>
                    </a:ext>
                  </a:extLst>
                </a:gridCol>
                <a:gridCol w="1376996">
                  <a:extLst>
                    <a:ext uri="{9D8B030D-6E8A-4147-A177-3AD203B41FA5}">
                      <a16:colId xmlns:a16="http://schemas.microsoft.com/office/drawing/2014/main" val="1042950835"/>
                    </a:ext>
                  </a:extLst>
                </a:gridCol>
                <a:gridCol w="2768598">
                  <a:extLst>
                    <a:ext uri="{9D8B030D-6E8A-4147-A177-3AD203B41FA5}">
                      <a16:colId xmlns:a16="http://schemas.microsoft.com/office/drawing/2014/main" val="2211446362"/>
                    </a:ext>
                  </a:extLst>
                </a:gridCol>
              </a:tblGrid>
              <a:tr h="435034">
                <a:tc>
                  <a:txBody>
                    <a:bodyPr/>
                    <a:lstStyle/>
                    <a:p>
                      <a:pPr algn="ctr"/>
                      <a:r>
                        <a:rPr lang="es-PR" sz="1200" noProof="0" dirty="0">
                          <a:solidFill>
                            <a:schemeClr val="tx1"/>
                          </a:solidFill>
                          <a:effectLst/>
                        </a:rPr>
                        <a:t>Grados</a:t>
                      </a:r>
                      <a:endParaRPr lang="es-PR" sz="1200" noProof="0" dirty="0">
                        <a:solidFill>
                          <a:schemeClr val="tx1"/>
                        </a:solidFill>
                        <a:effectLst/>
                        <a:latin typeface="Varela Round" panose="00000500000000000000" pitchFamily="2" charset="-79"/>
                        <a:ea typeface="Open Sans Light"/>
                        <a:cs typeface="Varela Round" panose="00000500000000000000" pitchFamily="2" charset="-79"/>
                      </a:endParaRPr>
                    </a:p>
                  </a:txBody>
                  <a:tcPr marL="188595" marR="188595" marT="125730" marB="125730"/>
                </a:tc>
                <a:tc>
                  <a:txBody>
                    <a:bodyPr/>
                    <a:lstStyle/>
                    <a:p>
                      <a:pPr algn="ctr"/>
                      <a:r>
                        <a:rPr lang="es-PR" sz="1200" noProof="0">
                          <a:solidFill>
                            <a:schemeClr val="tx1"/>
                          </a:solidFill>
                          <a:effectLst/>
                        </a:rPr>
                        <a:t>Estándares 2014 </a:t>
                      </a:r>
                      <a:endParaRPr lang="es-PR" sz="1200" noProof="0">
                        <a:solidFill>
                          <a:schemeClr val="tx1"/>
                        </a:solidFill>
                        <a:effectLst/>
                        <a:latin typeface="Varela Round" panose="00000500000000000000" pitchFamily="2" charset="-79"/>
                        <a:ea typeface="Open Sans Light"/>
                        <a:cs typeface="Varela Round" panose="00000500000000000000" pitchFamily="2" charset="-79"/>
                      </a:endParaRPr>
                    </a:p>
                  </a:txBody>
                  <a:tcPr marL="188595" marR="188595" marT="125730" marB="125730"/>
                </a:tc>
                <a:tc>
                  <a:txBody>
                    <a:bodyPr/>
                    <a:lstStyle/>
                    <a:p>
                      <a:pPr algn="ctr"/>
                      <a:r>
                        <a:rPr lang="es-PR" sz="1200" noProof="0" dirty="0">
                          <a:solidFill>
                            <a:schemeClr val="tx1"/>
                          </a:solidFill>
                          <a:effectLst/>
                        </a:rPr>
                        <a:t>Estándares 2022 </a:t>
                      </a:r>
                      <a:endParaRPr lang="es-PR" sz="1200" noProof="0" dirty="0">
                        <a:solidFill>
                          <a:schemeClr val="tx1"/>
                        </a:solidFill>
                        <a:effectLst/>
                        <a:latin typeface="Varela Round" panose="00000500000000000000" pitchFamily="2" charset="-79"/>
                        <a:ea typeface="Open Sans Light"/>
                        <a:cs typeface="Varela Round" panose="00000500000000000000" pitchFamily="2" charset="-79"/>
                      </a:endParaRPr>
                    </a:p>
                  </a:txBody>
                  <a:tcPr marL="188595" marR="188595" marT="125730" marB="125730"/>
                </a:tc>
                <a:extLst>
                  <a:ext uri="{0D108BD9-81ED-4DB2-BD59-A6C34878D82A}">
                    <a16:rowId xmlns:a16="http://schemas.microsoft.com/office/drawing/2014/main" val="1458086924"/>
                  </a:ext>
                </a:extLst>
              </a:tr>
              <a:tr h="23825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PR" sz="1200" b="1" noProof="0" dirty="0">
                          <a:effectLst/>
                        </a:rPr>
                        <a:t>PK-12</a:t>
                      </a:r>
                    </a:p>
                    <a:p>
                      <a:pPr algn="ctr"/>
                      <a:endParaRPr lang="es-PR" sz="1200" b="1" noProof="0" dirty="0">
                        <a:effectLst/>
                        <a:latin typeface="Varela Round" panose="00000500000000000000" pitchFamily="2" charset="-79"/>
                        <a:ea typeface="Open Sans Light"/>
                        <a:cs typeface="Varela Round" panose="00000500000000000000" pitchFamily="2" charset="-79"/>
                      </a:endParaRPr>
                    </a:p>
                  </a:txBody>
                  <a:tcPr marL="188595" marR="188595" marT="125730" marB="125730" anchor="ctr"/>
                </a:tc>
                <a:tc>
                  <a:txBody>
                    <a:bodyPr/>
                    <a:lstStyle/>
                    <a:p>
                      <a:pPr marL="0" indent="0" rtl="0" fontAlgn="base">
                        <a:buFont typeface="Arial" panose="020B0604020202020204" pitchFamily="34" charset="0"/>
                        <a:buNone/>
                      </a:pPr>
                      <a:endParaRPr lang="es-ES" sz="1200" b="0" i="0" u="none" strike="noStrike" cap="none" dirty="0">
                        <a:solidFill>
                          <a:schemeClr val="dk1"/>
                        </a:solidFill>
                        <a:effectLst/>
                        <a:latin typeface="Varela Round" panose="00000500000000000000" pitchFamily="2" charset="-79"/>
                        <a:ea typeface="+mn-ea"/>
                        <a:cs typeface="Varela Round" panose="00000500000000000000" pitchFamily="2" charset="-79"/>
                        <a:sym typeface="Arial"/>
                      </a:endParaRPr>
                    </a:p>
                  </a:txBody>
                  <a:tcPr marL="188595" marR="188595" marT="125730" marB="125730"/>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R" sz="1400" b="0" u="none" strike="noStrike" cap="none" dirty="0">
                          <a:solidFill>
                            <a:schemeClr val="dk1"/>
                          </a:solidFill>
                          <a:effectLst/>
                          <a:latin typeface="Varela Round" panose="00000500000000000000" pitchFamily="2" charset="-79"/>
                          <a:cs typeface="Varela Round" panose="00000500000000000000" pitchFamily="2" charset="-79"/>
                          <a:sym typeface="Arial"/>
                        </a:rPr>
                        <a:t>Identidad digital, cultura y sociedad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R" sz="1400" b="0" u="none" strike="noStrike" cap="none" dirty="0">
                          <a:solidFill>
                            <a:schemeClr val="dk1"/>
                          </a:solidFill>
                          <a:effectLst/>
                          <a:latin typeface="Varela Round" panose="00000500000000000000" pitchFamily="2" charset="-79"/>
                          <a:cs typeface="Varela Round" panose="00000500000000000000" pitchFamily="2" charset="-79"/>
                          <a:sym typeface="Arial"/>
                        </a:rPr>
                        <a:t>Naturaleza del conocimiento tecnológico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R" sz="1400" b="0" u="none" strike="noStrike" cap="none" dirty="0">
                          <a:solidFill>
                            <a:schemeClr val="dk1"/>
                          </a:solidFill>
                          <a:effectLst/>
                          <a:latin typeface="Varela Round" panose="00000500000000000000" pitchFamily="2" charset="-79"/>
                          <a:cs typeface="Varela Round" panose="00000500000000000000" pitchFamily="2" charset="-79"/>
                          <a:sym typeface="Arial"/>
                        </a:rPr>
                        <a:t>Tecnología como medio de información y comunicación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PR" sz="1400" b="0" u="none" strike="noStrike" cap="none" dirty="0">
                          <a:solidFill>
                            <a:schemeClr val="dk1"/>
                          </a:solidFill>
                          <a:effectLst/>
                          <a:latin typeface="Varela Round" panose="00000500000000000000" pitchFamily="2" charset="-79"/>
                          <a:cs typeface="Varela Round" panose="00000500000000000000" pitchFamily="2" charset="-79"/>
                          <a:sym typeface="Arial"/>
                        </a:rPr>
                        <a:t>Uso de la tecnología en la solución de problema y toma de decisiones  </a:t>
                      </a:r>
                      <a:endParaRPr lang="es-ES" sz="1200" b="0" noProof="0" dirty="0">
                        <a:effectLst/>
                        <a:latin typeface="Varela Round" panose="00000500000000000000" pitchFamily="2" charset="-79"/>
                        <a:ea typeface="Open Sans Light"/>
                        <a:cs typeface="Varela Round" panose="00000500000000000000" pitchFamily="2" charset="-79"/>
                      </a:endParaRPr>
                    </a:p>
                  </a:txBody>
                  <a:tcPr marL="188595" marR="188595" marT="125730" marB="125730"/>
                </a:tc>
                <a:extLst>
                  <a:ext uri="{0D108BD9-81ED-4DB2-BD59-A6C34878D82A}">
                    <a16:rowId xmlns:a16="http://schemas.microsoft.com/office/drawing/2014/main" val="1096595674"/>
                  </a:ext>
                </a:extLst>
              </a:tr>
            </a:tbl>
          </a:graphicData>
        </a:graphic>
      </p:graphicFrame>
      <p:pic>
        <p:nvPicPr>
          <p:cNvPr id="2054" name="Picture 6" descr="Nulo - Iconos gratis de formas y simbolos">
            <a:extLst>
              <a:ext uri="{FF2B5EF4-FFF2-40B4-BE49-F238E27FC236}">
                <a16:creationId xmlns:a16="http://schemas.microsoft.com/office/drawing/2014/main" id="{581E902F-6B9C-483B-A334-C5CCA7AC77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7450" y="2571750"/>
            <a:ext cx="108585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996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1231901" y="391874"/>
            <a:ext cx="6969124" cy="523220"/>
          </a:xfrm>
          <a:prstGeom prst="rect">
            <a:avLst/>
          </a:prstGeom>
          <a:noFill/>
          <a:ln w="9525">
            <a:noFill/>
            <a:miter lim="800000"/>
            <a:headEnd/>
            <a:tailEnd/>
          </a:ln>
        </p:spPr>
        <p:txBody>
          <a:bodyPr wrap="square">
            <a:spAutoFit/>
          </a:bodyPr>
          <a:lstStyle/>
          <a:p>
            <a:pPr fontAlgn="base">
              <a:spcBef>
                <a:spcPct val="50000"/>
              </a:spcBef>
              <a:spcAft>
                <a:spcPct val="0"/>
              </a:spcAft>
              <a:buClrTx/>
            </a:pPr>
            <a:r>
              <a:rPr lang="en-US" sz="28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Programa</a:t>
            </a:r>
            <a:r>
              <a:rPr lang="en-US" sz="28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de </a:t>
            </a:r>
            <a:r>
              <a:rPr lang="en-US" sz="28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Tecnología</a:t>
            </a:r>
            <a:r>
              <a:rPr lang="en-US" sz="28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r>
              <a:rPr lang="en-US" sz="28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Educativa</a:t>
            </a:r>
            <a:r>
              <a:rPr lang="en-US" sz="28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p>
        </p:txBody>
      </p:sp>
      <p:sp>
        <p:nvSpPr>
          <p:cNvPr id="10" name="TextBox 9">
            <a:extLst>
              <a:ext uri="{FF2B5EF4-FFF2-40B4-BE49-F238E27FC236}">
                <a16:creationId xmlns:a16="http://schemas.microsoft.com/office/drawing/2014/main" id="{64BFE10E-90D9-4119-BEC8-60277821CF27}"/>
              </a:ext>
            </a:extLst>
          </p:cNvPr>
          <p:cNvSpPr txBox="1"/>
          <p:nvPr/>
        </p:nvSpPr>
        <p:spPr>
          <a:xfrm>
            <a:off x="1231901" y="1279088"/>
            <a:ext cx="6626224" cy="3139321"/>
          </a:xfrm>
          <a:prstGeom prst="rect">
            <a:avLst/>
          </a:prstGeom>
          <a:noFill/>
        </p:spPr>
        <p:txBody>
          <a:bodyPr wrap="square" rtlCol="0">
            <a:spAutoFit/>
          </a:bodyPr>
          <a:lstStyle/>
          <a:p>
            <a:pPr marL="285750" indent="-285750">
              <a:buFont typeface="Arial" panose="020B0604020202020204" pitchFamily="34" charset="0"/>
              <a:buChar char="•"/>
            </a:pPr>
            <a:r>
              <a:rPr lang="es-ES" sz="1800" dirty="0">
                <a:latin typeface="Varela Round" panose="00000500000000000000" pitchFamily="2" charset="-79"/>
                <a:cs typeface="Varela Round" panose="00000500000000000000" pitchFamily="2" charset="-79"/>
              </a:rPr>
              <a:t>No existían estándares de tecnología del DEPR </a:t>
            </a:r>
          </a:p>
          <a:p>
            <a:pPr marL="285750" indent="-285750">
              <a:buFont typeface="Arial" panose="020B0604020202020204" pitchFamily="34" charset="0"/>
              <a:buChar char="•"/>
            </a:pPr>
            <a:endParaRPr lang="es-ES" sz="1800" dirty="0">
              <a:latin typeface="Varela Round" panose="00000500000000000000" pitchFamily="2" charset="-79"/>
              <a:cs typeface="Varela Round" panose="00000500000000000000" pitchFamily="2" charset="-79"/>
            </a:endParaRPr>
          </a:p>
          <a:p>
            <a:pPr marL="285750" indent="-285750">
              <a:buFont typeface="Arial" panose="020B0604020202020204" pitchFamily="34" charset="0"/>
              <a:buChar char="•"/>
            </a:pPr>
            <a:r>
              <a:rPr lang="es-ES" sz="1800" dirty="0">
                <a:latin typeface="Varela Round" panose="00000500000000000000" pitchFamily="2" charset="-79"/>
                <a:cs typeface="Varela Round" panose="00000500000000000000" pitchFamily="2" charset="-79"/>
              </a:rPr>
              <a:t>Se establecieron cuatro estándares. </a:t>
            </a:r>
          </a:p>
          <a:p>
            <a:pPr marL="285750" indent="-285750">
              <a:buFont typeface="Arial" panose="020B0604020202020204" pitchFamily="34" charset="0"/>
              <a:buChar char="•"/>
            </a:pPr>
            <a:endParaRPr lang="es-ES" sz="1800" dirty="0">
              <a:latin typeface="Varela Round" panose="00000500000000000000" pitchFamily="2" charset="-79"/>
              <a:cs typeface="Varela Round" panose="00000500000000000000" pitchFamily="2" charset="-79"/>
            </a:endParaRPr>
          </a:p>
          <a:p>
            <a:pPr marL="285750" indent="-285750">
              <a:buFont typeface="Arial" panose="020B0604020202020204" pitchFamily="34" charset="0"/>
              <a:buChar char="•"/>
            </a:pPr>
            <a:r>
              <a:rPr lang="es-ES" sz="1800" dirty="0">
                <a:latin typeface="Varela Round" panose="00000500000000000000" pitchFamily="2" charset="-79"/>
                <a:cs typeface="Varela Round" panose="00000500000000000000" pitchFamily="2" charset="-79"/>
              </a:rPr>
              <a:t>Se organizaron por rango de grados: PK- 2 grado, 3ro – 5to, 6to – 8vo, 9no. – 12mo. </a:t>
            </a:r>
          </a:p>
          <a:p>
            <a:pPr marL="285750" indent="-285750">
              <a:buFont typeface="Arial" panose="020B0604020202020204" pitchFamily="34" charset="0"/>
              <a:buChar char="•"/>
            </a:pPr>
            <a:endParaRPr lang="es-ES" sz="1800" dirty="0">
              <a:latin typeface="Varela Round" panose="00000500000000000000" pitchFamily="2" charset="-79"/>
              <a:cs typeface="Varela Round" panose="00000500000000000000" pitchFamily="2" charset="-79"/>
            </a:endParaRPr>
          </a:p>
          <a:p>
            <a:pPr marL="285750" indent="-285750">
              <a:buFont typeface="Arial" panose="020B0604020202020204" pitchFamily="34" charset="0"/>
              <a:buChar char="•"/>
            </a:pPr>
            <a:r>
              <a:rPr lang="es-ES" sz="1800" dirty="0">
                <a:latin typeface="Varela Round" panose="00000500000000000000" pitchFamily="2" charset="-79"/>
                <a:cs typeface="Varela Round" panose="00000500000000000000" pitchFamily="2" charset="-79"/>
              </a:rPr>
              <a:t>Se redactaron las nuevas expectativas e indicadores.</a:t>
            </a:r>
          </a:p>
          <a:p>
            <a:endParaRPr lang="es-PR" sz="1800" dirty="0">
              <a:latin typeface="Varela Round" panose="00000500000000000000" pitchFamily="2" charset="-79"/>
              <a:cs typeface="Varela Round" panose="00000500000000000000" pitchFamily="2" charset="-79"/>
            </a:endParaRPr>
          </a:p>
          <a:p>
            <a:pPr marL="285750" indent="-285750">
              <a:buFont typeface="Arial" panose="020B0604020202020204" pitchFamily="34" charset="0"/>
              <a:buChar char="•"/>
            </a:pPr>
            <a:endParaRPr lang="es-PR" sz="1800" dirty="0">
              <a:latin typeface="Varela Round" panose="00000500000000000000" pitchFamily="2" charset="-79"/>
              <a:cs typeface="Varela Round" panose="00000500000000000000" pitchFamily="2" charset="-79"/>
            </a:endParaRPr>
          </a:p>
          <a:p>
            <a:pPr marL="285750" indent="-285750">
              <a:buFont typeface="Arial" panose="020B0604020202020204" pitchFamily="34" charset="0"/>
              <a:buChar char="•"/>
            </a:pPr>
            <a:endParaRPr lang="es-PR" sz="18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77292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114424" y="-189199"/>
            <a:ext cx="7115175"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Nuevos temas transversales </a:t>
            </a:r>
            <a:endParaRPr sz="3600" dirty="0"/>
          </a:p>
        </p:txBody>
      </p:sp>
      <p:sp>
        <p:nvSpPr>
          <p:cNvPr id="240" name="Google Shape;240;p19"/>
          <p:cNvSpPr txBox="1">
            <a:spLocks noGrp="1"/>
          </p:cNvSpPr>
          <p:nvPr>
            <p:ph type="subTitle" idx="4294967295"/>
          </p:nvPr>
        </p:nvSpPr>
        <p:spPr>
          <a:xfrm>
            <a:off x="1404861" y="3933578"/>
            <a:ext cx="65343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a:solidFill>
                  <a:srgbClr val="A1BECC"/>
                </a:solidFill>
              </a:rPr>
              <a:t>el proceso de planificación de la enseñanza</a:t>
            </a:r>
            <a:endParaRPr dirty="0">
              <a:solidFill>
                <a:srgbClr val="A1BECC"/>
              </a:solidFill>
            </a:endParaRPr>
          </a:p>
        </p:txBody>
      </p:sp>
      <p:sp>
        <p:nvSpPr>
          <p:cNvPr id="241" name="Google Shape;241;p19"/>
          <p:cNvSpPr/>
          <p:nvPr/>
        </p:nvSpPr>
        <p:spPr>
          <a:xfrm>
            <a:off x="3333750" y="1333500"/>
            <a:ext cx="2476500" cy="2476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dirty="0"/>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790531"/>
            <a:ext cx="1511298" cy="2304177"/>
          </a:xfrm>
          <a:prstGeom prst="rect">
            <a:avLst/>
          </a:prstGeom>
        </p:spPr>
      </p:pic>
    </p:spTree>
    <p:extLst>
      <p:ext uri="{BB962C8B-B14F-4D97-AF65-F5344CB8AC3E}">
        <p14:creationId xmlns:p14="http://schemas.microsoft.com/office/powerpoint/2010/main" val="358572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 name="Title 1">
            <a:extLst>
              <a:ext uri="{FF2B5EF4-FFF2-40B4-BE49-F238E27FC236}">
                <a16:creationId xmlns:a16="http://schemas.microsoft.com/office/drawing/2014/main" id="{06AB06C0-D17D-43DB-AD40-7EE99FFCF176}"/>
              </a:ext>
            </a:extLst>
          </p:cNvPr>
          <p:cNvSpPr>
            <a:spLocks noGrp="1"/>
          </p:cNvSpPr>
          <p:nvPr>
            <p:ph type="title"/>
          </p:nvPr>
        </p:nvSpPr>
        <p:spPr>
          <a:xfrm>
            <a:off x="2935875" y="1005303"/>
            <a:ext cx="5891866" cy="641100"/>
          </a:xfrm>
        </p:spPr>
        <p:txBody>
          <a:bodyPr/>
          <a:lstStyle/>
          <a:p>
            <a:r>
              <a:rPr lang="es-PR" sz="2800" b="1" dirty="0">
                <a:solidFill>
                  <a:schemeClr val="accent6"/>
                </a:solidFill>
                <a:effectLst>
                  <a:outerShdw blurRad="38100" dist="38100" dir="2700000" algn="tl">
                    <a:srgbClr val="000000">
                      <a:alpha val="43137"/>
                    </a:srgbClr>
                  </a:outerShdw>
                </a:effectLst>
              </a:rPr>
              <a:t>Notificación de Política Pública </a:t>
            </a:r>
          </a:p>
        </p:txBody>
      </p:sp>
      <p:sp>
        <p:nvSpPr>
          <p:cNvPr id="417" name="Google Shape;417;p19"/>
          <p:cNvSpPr txBox="1">
            <a:spLocks noGrp="1"/>
          </p:cNvSpPr>
          <p:nvPr>
            <p:ph type="body" idx="1"/>
          </p:nvPr>
        </p:nvSpPr>
        <p:spPr>
          <a:xfrm>
            <a:off x="3128211" y="1759269"/>
            <a:ext cx="5390147" cy="2888358"/>
          </a:xfrm>
          <a:prstGeom prst="rect">
            <a:avLst/>
          </a:prstGeom>
        </p:spPr>
        <p:txBody>
          <a:bodyPr spcFirstLastPara="1" wrap="square" lIns="91425" tIns="91425" rIns="91425" bIns="91425" anchor="t" anchorCtr="0">
            <a:noAutofit/>
          </a:bodyPr>
          <a:lstStyle/>
          <a:p>
            <a:pPr marL="0" lvl="0" indent="0" algn="just" rtl="0">
              <a:spcBef>
                <a:spcPts val="600"/>
              </a:spcBef>
              <a:spcAft>
                <a:spcPts val="1000"/>
              </a:spcAft>
              <a:buNone/>
            </a:pPr>
            <a:r>
              <a:rPr lang="es-ES" sz="1900" dirty="0"/>
              <a:t>El Departamento de Educación de Puerto Rico no discrimina de ninguna manera por razón de edad, raza, color, sexo, nacimiento, condición de veterano, ideología política o religiosa, origen o condición social, orientación sexual o identidad de género, discapacidad o impedimento físico o mental; ni por ser víctima de violencia doméstica, agresión sexual o acecho.</a:t>
            </a:r>
          </a:p>
        </p:txBody>
      </p:sp>
      <p:sp>
        <p:nvSpPr>
          <p:cNvPr id="418" name="Google Shape;418;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4" name="Picture 3" descr="A picture containing text&#10;&#10;Description automatically generated">
            <a:extLst>
              <a:ext uri="{FF2B5EF4-FFF2-40B4-BE49-F238E27FC236}">
                <a16:creationId xmlns:a16="http://schemas.microsoft.com/office/drawing/2014/main" id="{02404982-BD05-4CF3-AE0B-E8CC5942410B}"/>
              </a:ext>
            </a:extLst>
          </p:cNvPr>
          <p:cNvPicPr>
            <a:picLocks noChangeAspect="1"/>
          </p:cNvPicPr>
          <p:nvPr/>
        </p:nvPicPr>
        <p:blipFill>
          <a:blip r:embed="rId3"/>
          <a:stretch>
            <a:fillRect/>
          </a:stretch>
        </p:blipFill>
        <p:spPr>
          <a:xfrm>
            <a:off x="6102350" y="179484"/>
            <a:ext cx="2235628" cy="105012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FF240E-2A65-4FFD-A1B9-E766A3DEBD5D}"/>
              </a:ext>
            </a:extLst>
          </p:cNvPr>
          <p:cNvSpPr>
            <a:spLocks noGrp="1"/>
          </p:cNvSpPr>
          <p:nvPr>
            <p:ph type="title"/>
          </p:nvPr>
        </p:nvSpPr>
        <p:spPr/>
        <p:txBody>
          <a:bodyPr/>
          <a:lstStyle/>
          <a:p>
            <a:r>
              <a:rPr lang="es-PR" sz="2800" b="1" dirty="0">
                <a:solidFill>
                  <a:schemeClr val="accent2"/>
                </a:solidFill>
                <a:effectLst>
                  <a:outerShdw blurRad="38100" dist="38100" dir="2700000" algn="tl">
                    <a:srgbClr val="000000">
                      <a:alpha val="43137"/>
                    </a:srgbClr>
                  </a:outerShdw>
                </a:effectLst>
              </a:rPr>
              <a:t>Los temas transversales</a:t>
            </a:r>
            <a:endParaRPr lang="es-PR" sz="2800" dirty="0"/>
          </a:p>
        </p:txBody>
      </p:sp>
      <p:sp>
        <p:nvSpPr>
          <p:cNvPr id="6" name="Text Placeholder 5">
            <a:extLst>
              <a:ext uri="{FF2B5EF4-FFF2-40B4-BE49-F238E27FC236}">
                <a16:creationId xmlns:a16="http://schemas.microsoft.com/office/drawing/2014/main" id="{24B6C7B1-0159-4681-9813-65941FF9770D}"/>
              </a:ext>
            </a:extLst>
          </p:cNvPr>
          <p:cNvSpPr>
            <a:spLocks noGrp="1"/>
          </p:cNvSpPr>
          <p:nvPr>
            <p:ph type="body" idx="1"/>
          </p:nvPr>
        </p:nvSpPr>
        <p:spPr/>
        <p:txBody>
          <a:bodyPr/>
          <a:lstStyle/>
          <a:p>
            <a:r>
              <a:rPr lang="es-ES" sz="1600" dirty="0"/>
              <a:t>[…] surge el concepto </a:t>
            </a:r>
            <a:r>
              <a:rPr lang="es-ES" sz="1600" i="1" dirty="0"/>
              <a:t>temas transversales</a:t>
            </a:r>
            <a:r>
              <a:rPr lang="es-ES" sz="1600" dirty="0"/>
              <a:t>, los cuales tienen que penetrar e influir toda la práctica educativa y estar presentes en diferentes áreas (</a:t>
            </a:r>
            <a:r>
              <a:rPr lang="es-ES" sz="1600" dirty="0" err="1"/>
              <a:t>Busquet</a:t>
            </a:r>
            <a:r>
              <a:rPr lang="es-ES" sz="1600" dirty="0"/>
              <a:t> 1993 y </a:t>
            </a:r>
            <a:r>
              <a:rPr lang="es-ES" sz="1600" dirty="0" err="1"/>
              <a:t>Yus</a:t>
            </a:r>
            <a:r>
              <a:rPr lang="es-ES" sz="1600" dirty="0"/>
              <a:t>, 1996). </a:t>
            </a:r>
          </a:p>
          <a:p>
            <a:r>
              <a:rPr lang="es-ES" sz="1600" dirty="0"/>
              <a:t>Se definen como un conjunto de contenidos de enseñanza que se integran a las diferentes disciplinas académicas y se abordan desde todas las áreas de conocimiento. Se denominan así porque atraviesan </a:t>
            </a:r>
            <a:r>
              <a:rPr lang="es-ES" sz="1600" b="1" i="1" dirty="0"/>
              <a:t>cada una </a:t>
            </a:r>
            <a:r>
              <a:rPr lang="es-ES" sz="1600" dirty="0"/>
              <a:t>de las áreas del currículo escolar y están presentes en </a:t>
            </a:r>
            <a:r>
              <a:rPr lang="es-ES" sz="1600" b="1" i="1" dirty="0"/>
              <a:t>todas</a:t>
            </a:r>
            <a:r>
              <a:rPr lang="es-ES" sz="1600" b="1" dirty="0"/>
              <a:t> </a:t>
            </a:r>
            <a:r>
              <a:rPr lang="es-ES" sz="1600" dirty="0"/>
              <a:t>las etapas educativas. (secuencia y profundidad). </a:t>
            </a:r>
          </a:p>
        </p:txBody>
      </p:sp>
      <p:sp>
        <p:nvSpPr>
          <p:cNvPr id="4" name="Slide Number Placeholder 3">
            <a:extLst>
              <a:ext uri="{FF2B5EF4-FFF2-40B4-BE49-F238E27FC236}">
                <a16:creationId xmlns:a16="http://schemas.microsoft.com/office/drawing/2014/main" id="{A827421D-2DCC-41CE-84B0-0CEF39EE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7" name="Picture 6" descr="A picture containing text&#10;&#10;Description automatically generated">
            <a:extLst>
              <a:ext uri="{FF2B5EF4-FFF2-40B4-BE49-F238E27FC236}">
                <a16:creationId xmlns:a16="http://schemas.microsoft.com/office/drawing/2014/main" id="{4FA7AF74-A079-47BC-B8B6-6E9AECD97A9B}"/>
              </a:ext>
            </a:extLst>
          </p:cNvPr>
          <p:cNvPicPr>
            <a:picLocks noChangeAspect="1"/>
          </p:cNvPicPr>
          <p:nvPr/>
        </p:nvPicPr>
        <p:blipFill rotWithShape="1">
          <a:blip r:embed="rId2"/>
          <a:srcRect l="69191"/>
          <a:stretch/>
        </p:blipFill>
        <p:spPr>
          <a:xfrm>
            <a:off x="598387" y="-171494"/>
            <a:ext cx="1511298" cy="2304177"/>
          </a:xfrm>
          <a:prstGeom prst="rect">
            <a:avLst/>
          </a:prstGeom>
        </p:spPr>
      </p:pic>
    </p:spTree>
    <p:extLst>
      <p:ext uri="{BB962C8B-B14F-4D97-AF65-F5344CB8AC3E}">
        <p14:creationId xmlns:p14="http://schemas.microsoft.com/office/powerpoint/2010/main" val="1158653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FF240E-2A65-4FFD-A1B9-E766A3DEBD5D}"/>
              </a:ext>
            </a:extLst>
          </p:cNvPr>
          <p:cNvSpPr>
            <a:spLocks noGrp="1"/>
          </p:cNvSpPr>
          <p:nvPr>
            <p:ph type="title"/>
          </p:nvPr>
        </p:nvSpPr>
        <p:spPr/>
        <p:txBody>
          <a:bodyPr/>
          <a:lstStyle/>
          <a:p>
            <a:r>
              <a:rPr lang="es-PR" sz="2800" b="1" dirty="0">
                <a:solidFill>
                  <a:schemeClr val="accent2"/>
                </a:solidFill>
                <a:effectLst>
                  <a:outerShdw blurRad="38100" dist="38100" dir="2700000" algn="tl">
                    <a:srgbClr val="000000">
                      <a:alpha val="43137"/>
                    </a:srgbClr>
                  </a:outerShdw>
                </a:effectLst>
              </a:rPr>
              <a:t>Los temas transversales</a:t>
            </a:r>
          </a:p>
        </p:txBody>
      </p:sp>
      <p:sp>
        <p:nvSpPr>
          <p:cNvPr id="6" name="Text Placeholder 5">
            <a:extLst>
              <a:ext uri="{FF2B5EF4-FFF2-40B4-BE49-F238E27FC236}">
                <a16:creationId xmlns:a16="http://schemas.microsoft.com/office/drawing/2014/main" id="{24B6C7B1-0159-4681-9813-65941FF9770D}"/>
              </a:ext>
            </a:extLst>
          </p:cNvPr>
          <p:cNvSpPr>
            <a:spLocks noGrp="1"/>
          </p:cNvSpPr>
          <p:nvPr>
            <p:ph type="body" idx="1"/>
          </p:nvPr>
        </p:nvSpPr>
        <p:spPr>
          <a:xfrm>
            <a:off x="2935875" y="1525757"/>
            <a:ext cx="5275500" cy="3074817"/>
          </a:xfrm>
        </p:spPr>
        <p:txBody>
          <a:bodyPr/>
          <a:lstStyle/>
          <a:p>
            <a:endParaRPr lang="es-ES" sz="1600" dirty="0"/>
          </a:p>
          <a:p>
            <a:r>
              <a:rPr lang="es-ES" sz="1600" dirty="0"/>
              <a:t>…interactúan en todas las áreas del currículo escolar, no necesariamente son tratados como experiencias de enseñanzas autónomas, sino como una serie de elementos del aprendizaje, integrados dentro de las diferentes áreas de conocimiento. </a:t>
            </a:r>
          </a:p>
          <a:p>
            <a:r>
              <a:rPr lang="es-ES" sz="1600" dirty="0"/>
              <a:t>Al no estar “ligados” a ninguna materia en particular, se puede considerar que son comunes a todas, de forma que, más que crear disciplinas nuevas, su contenido es transversal en el currículo (</a:t>
            </a:r>
            <a:r>
              <a:rPr lang="es-ES" sz="1600" dirty="0" err="1"/>
              <a:t>Yus</a:t>
            </a:r>
            <a:r>
              <a:rPr lang="es-ES" sz="1600" dirty="0"/>
              <a:t>, 2001).</a:t>
            </a:r>
            <a:endParaRPr lang="en-US" sz="1600" dirty="0"/>
          </a:p>
          <a:p>
            <a:endParaRPr lang="es-PR" sz="1600" dirty="0"/>
          </a:p>
        </p:txBody>
      </p:sp>
      <p:sp>
        <p:nvSpPr>
          <p:cNvPr id="4" name="Slide Number Placeholder 3">
            <a:extLst>
              <a:ext uri="{FF2B5EF4-FFF2-40B4-BE49-F238E27FC236}">
                <a16:creationId xmlns:a16="http://schemas.microsoft.com/office/drawing/2014/main" id="{A827421D-2DCC-41CE-84B0-0CEF39EE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7" name="Picture 6" descr="A picture containing text&#10;&#10;Description automatically generated">
            <a:extLst>
              <a:ext uri="{FF2B5EF4-FFF2-40B4-BE49-F238E27FC236}">
                <a16:creationId xmlns:a16="http://schemas.microsoft.com/office/drawing/2014/main" id="{4FA7AF74-A079-47BC-B8B6-6E9AECD97A9B}"/>
              </a:ext>
            </a:extLst>
          </p:cNvPr>
          <p:cNvPicPr>
            <a:picLocks noChangeAspect="1"/>
          </p:cNvPicPr>
          <p:nvPr/>
        </p:nvPicPr>
        <p:blipFill rotWithShape="1">
          <a:blip r:embed="rId2"/>
          <a:srcRect l="69191"/>
          <a:stretch/>
        </p:blipFill>
        <p:spPr>
          <a:xfrm>
            <a:off x="598387" y="-171494"/>
            <a:ext cx="1511298" cy="2304177"/>
          </a:xfrm>
          <a:prstGeom prst="rect">
            <a:avLst/>
          </a:prstGeom>
        </p:spPr>
      </p:pic>
    </p:spTree>
    <p:extLst>
      <p:ext uri="{BB962C8B-B14F-4D97-AF65-F5344CB8AC3E}">
        <p14:creationId xmlns:p14="http://schemas.microsoft.com/office/powerpoint/2010/main" val="290231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FF240E-2A65-4FFD-A1B9-E766A3DEBD5D}"/>
              </a:ext>
            </a:extLst>
          </p:cNvPr>
          <p:cNvSpPr>
            <a:spLocks noGrp="1"/>
          </p:cNvSpPr>
          <p:nvPr>
            <p:ph type="title"/>
          </p:nvPr>
        </p:nvSpPr>
        <p:spPr>
          <a:xfrm>
            <a:off x="3202575" y="339494"/>
            <a:ext cx="5275500" cy="641100"/>
          </a:xfrm>
        </p:spPr>
        <p:txBody>
          <a:bodyPr/>
          <a:lstStyle/>
          <a:p>
            <a:r>
              <a:rPr lang="es-PR" sz="2800" b="1" dirty="0">
                <a:solidFill>
                  <a:schemeClr val="accent2"/>
                </a:solidFill>
                <a:effectLst>
                  <a:outerShdw blurRad="38100" dist="38100" dir="2700000" algn="tl">
                    <a:srgbClr val="000000">
                      <a:alpha val="43137"/>
                    </a:srgbClr>
                  </a:outerShdw>
                </a:effectLst>
              </a:rPr>
              <a:t>Temas transversales</a:t>
            </a:r>
          </a:p>
        </p:txBody>
      </p:sp>
      <p:sp>
        <p:nvSpPr>
          <p:cNvPr id="4" name="Slide Number Placeholder 3">
            <a:extLst>
              <a:ext uri="{FF2B5EF4-FFF2-40B4-BE49-F238E27FC236}">
                <a16:creationId xmlns:a16="http://schemas.microsoft.com/office/drawing/2014/main" id="{A827421D-2DCC-41CE-84B0-0CEF39EE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7" name="Picture 6" descr="A picture containing text&#10;&#10;Description automatically generated">
            <a:extLst>
              <a:ext uri="{FF2B5EF4-FFF2-40B4-BE49-F238E27FC236}">
                <a16:creationId xmlns:a16="http://schemas.microsoft.com/office/drawing/2014/main" id="{4FA7AF74-A079-47BC-B8B6-6E9AECD97A9B}"/>
              </a:ext>
            </a:extLst>
          </p:cNvPr>
          <p:cNvPicPr>
            <a:picLocks noChangeAspect="1"/>
          </p:cNvPicPr>
          <p:nvPr/>
        </p:nvPicPr>
        <p:blipFill rotWithShape="1">
          <a:blip r:embed="rId2"/>
          <a:srcRect l="69191"/>
          <a:stretch/>
        </p:blipFill>
        <p:spPr>
          <a:xfrm>
            <a:off x="1814866" y="-563380"/>
            <a:ext cx="1511298" cy="2304177"/>
          </a:xfrm>
          <a:prstGeom prst="rect">
            <a:avLst/>
          </a:prstGeom>
        </p:spPr>
      </p:pic>
      <p:graphicFrame>
        <p:nvGraphicFramePr>
          <p:cNvPr id="6" name="Diagram 5">
            <a:extLst>
              <a:ext uri="{FF2B5EF4-FFF2-40B4-BE49-F238E27FC236}">
                <a16:creationId xmlns:a16="http://schemas.microsoft.com/office/drawing/2014/main" id="{4C7ED59C-F600-C5CD-2A08-79865A23D0D8}"/>
              </a:ext>
            </a:extLst>
          </p:cNvPr>
          <p:cNvGraphicFramePr/>
          <p:nvPr/>
        </p:nvGraphicFramePr>
        <p:xfrm>
          <a:off x="135301" y="1450208"/>
          <a:ext cx="8873397" cy="3497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615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304925" y="-227300"/>
            <a:ext cx="6534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Nuevas herramientas </a:t>
            </a:r>
            <a:endParaRPr sz="3600" dirty="0"/>
          </a:p>
        </p:txBody>
      </p:sp>
      <p:sp>
        <p:nvSpPr>
          <p:cNvPr id="240" name="Google Shape;240;p19"/>
          <p:cNvSpPr txBox="1">
            <a:spLocks noGrp="1"/>
          </p:cNvSpPr>
          <p:nvPr>
            <p:ph type="subTitle" idx="4294967295"/>
          </p:nvPr>
        </p:nvSpPr>
        <p:spPr>
          <a:xfrm>
            <a:off x="1304925" y="3868755"/>
            <a:ext cx="65343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a:solidFill>
                  <a:srgbClr val="A1BECC"/>
                </a:solidFill>
              </a:rPr>
              <a:t>Nuestro currículo oficial 2022</a:t>
            </a:r>
            <a:endParaRPr dirty="0">
              <a:solidFill>
                <a:srgbClr val="A1BECC"/>
              </a:solidFill>
            </a:endParaRPr>
          </a:p>
        </p:txBody>
      </p:sp>
      <p:sp>
        <p:nvSpPr>
          <p:cNvPr id="241" name="Google Shape;241;p19"/>
          <p:cNvSpPr/>
          <p:nvPr/>
        </p:nvSpPr>
        <p:spPr>
          <a:xfrm>
            <a:off x="3333750" y="1333500"/>
            <a:ext cx="2476500" cy="2476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790531"/>
            <a:ext cx="1511298" cy="2304177"/>
          </a:xfrm>
          <a:prstGeom prst="rect">
            <a:avLst/>
          </a:prstGeom>
        </p:spPr>
      </p:pic>
    </p:spTree>
    <p:extLst>
      <p:ext uri="{BB962C8B-B14F-4D97-AF65-F5344CB8AC3E}">
        <p14:creationId xmlns:p14="http://schemas.microsoft.com/office/powerpoint/2010/main" val="8692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292B86-12F8-4E0C-B713-7D0678DC6FC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pic>
        <p:nvPicPr>
          <p:cNvPr id="10" name="Picture 9" descr="A picture containing text&#10;&#10;Description automatically generated">
            <a:extLst>
              <a:ext uri="{FF2B5EF4-FFF2-40B4-BE49-F238E27FC236}">
                <a16:creationId xmlns:a16="http://schemas.microsoft.com/office/drawing/2014/main" id="{69D5919B-74D9-4769-847E-6BF611031629}"/>
              </a:ext>
            </a:extLst>
          </p:cNvPr>
          <p:cNvPicPr>
            <a:picLocks noChangeAspect="1"/>
          </p:cNvPicPr>
          <p:nvPr/>
        </p:nvPicPr>
        <p:blipFill rotWithShape="1">
          <a:blip r:embed="rId2"/>
          <a:srcRect l="72046" t="1272" r="-1056" b="-1272"/>
          <a:stretch/>
        </p:blipFill>
        <p:spPr>
          <a:xfrm>
            <a:off x="8375792" y="-97082"/>
            <a:ext cx="924697" cy="1497257"/>
          </a:xfrm>
          <a:prstGeom prst="rect">
            <a:avLst/>
          </a:prstGeom>
        </p:spPr>
      </p:pic>
      <p:pic>
        <p:nvPicPr>
          <p:cNvPr id="4" name="Picture 3">
            <a:extLst>
              <a:ext uri="{FF2B5EF4-FFF2-40B4-BE49-F238E27FC236}">
                <a16:creationId xmlns:a16="http://schemas.microsoft.com/office/drawing/2014/main" id="{2859AA65-FE3F-E57D-926A-174EB791151C}"/>
              </a:ext>
            </a:extLst>
          </p:cNvPr>
          <p:cNvPicPr>
            <a:picLocks noChangeAspect="1"/>
          </p:cNvPicPr>
          <p:nvPr/>
        </p:nvPicPr>
        <p:blipFill>
          <a:blip r:embed="rId3"/>
          <a:stretch>
            <a:fillRect/>
          </a:stretch>
        </p:blipFill>
        <p:spPr>
          <a:xfrm>
            <a:off x="1005081" y="651546"/>
            <a:ext cx="6664037" cy="3849398"/>
          </a:xfrm>
          <a:prstGeom prst="rect">
            <a:avLst/>
          </a:prstGeom>
        </p:spPr>
      </p:pic>
    </p:spTree>
    <p:extLst>
      <p:ext uri="{BB962C8B-B14F-4D97-AF65-F5344CB8AC3E}">
        <p14:creationId xmlns:p14="http://schemas.microsoft.com/office/powerpoint/2010/main" val="3312814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1123900" y="308187"/>
            <a:ext cx="7366000" cy="523220"/>
          </a:xfrm>
          <a:prstGeom prst="rect">
            <a:avLst/>
          </a:prstGeom>
          <a:noFill/>
          <a:ln w="9525">
            <a:noFill/>
            <a:miter lim="800000"/>
            <a:headEnd/>
            <a:tailEnd/>
          </a:ln>
        </p:spPr>
        <p:txBody>
          <a:bodyPr wrap="square">
            <a:spAutoFit/>
          </a:bodyPr>
          <a:lstStyle/>
          <a:p>
            <a:pPr fontAlgn="base">
              <a:spcBef>
                <a:spcPct val="50000"/>
              </a:spcBef>
              <a:spcAft>
                <a:spcPct val="0"/>
              </a:spcAft>
              <a:buClrTx/>
            </a:pPr>
            <a:r>
              <a:rPr lang="en-US" sz="28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Próximos</a:t>
            </a:r>
            <a:r>
              <a:rPr lang="en-US" sz="28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pasos del </a:t>
            </a:r>
            <a:r>
              <a:rPr lang="en-US" sz="28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programa</a:t>
            </a:r>
            <a:r>
              <a:rPr lang="en-US" sz="28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p>
        </p:txBody>
      </p:sp>
      <p:sp>
        <p:nvSpPr>
          <p:cNvPr id="9" name="TextBox 8">
            <a:extLst>
              <a:ext uri="{FF2B5EF4-FFF2-40B4-BE49-F238E27FC236}">
                <a16:creationId xmlns:a16="http://schemas.microsoft.com/office/drawing/2014/main" id="{872BC84B-AB3A-44E8-AC6B-45ACCAABF1C1}"/>
              </a:ext>
            </a:extLst>
          </p:cNvPr>
          <p:cNvSpPr txBox="1"/>
          <p:nvPr/>
        </p:nvSpPr>
        <p:spPr>
          <a:xfrm>
            <a:off x="814800" y="1161723"/>
            <a:ext cx="5830257" cy="3785652"/>
          </a:xfrm>
          <a:prstGeom prst="rect">
            <a:avLst/>
          </a:prstGeom>
          <a:noFill/>
        </p:spPr>
        <p:txBody>
          <a:bodyPr wrap="square">
            <a:spAutoFit/>
          </a:bodyPr>
          <a:lstStyle/>
          <a:p>
            <a:pPr marL="342900" indent="-342900">
              <a:buFont typeface="Wingdings" panose="05000000000000000000" pitchFamily="2" charset="2"/>
              <a:buChar char="§"/>
            </a:pPr>
            <a:r>
              <a:rPr lang="es-ES" sz="2000" dirty="0"/>
              <a:t>Creación del nuevo Marco Conceptual para el desarrollo curricular.  Este incluirá los temas generadores para facilitar la integración de los temas transversales. </a:t>
            </a:r>
          </a:p>
          <a:p>
            <a:endParaRPr lang="es-ES" sz="2000" dirty="0"/>
          </a:p>
          <a:p>
            <a:pPr marL="342900" indent="-342900">
              <a:buFont typeface="Wingdings" panose="05000000000000000000" pitchFamily="2" charset="2"/>
              <a:buChar char="§"/>
            </a:pPr>
            <a:r>
              <a:rPr lang="es-ES" sz="2000" dirty="0"/>
              <a:t>Revisión de los cursos existente y creaciones de nuevos cursos para extender la oferta.</a:t>
            </a:r>
          </a:p>
          <a:p>
            <a:pPr marL="342900" indent="-342900">
              <a:buFont typeface="Wingdings" panose="05000000000000000000" pitchFamily="2" charset="2"/>
              <a:buChar char="§"/>
            </a:pPr>
            <a:endParaRPr lang="es-ES" sz="2000" dirty="0"/>
          </a:p>
          <a:p>
            <a:pPr marL="342900" indent="-342900">
              <a:buFont typeface="Wingdings" panose="05000000000000000000" pitchFamily="2" charset="2"/>
              <a:buChar char="§"/>
            </a:pPr>
            <a:r>
              <a:rPr lang="es-ES" sz="2000" dirty="0"/>
              <a:t>Desarrollo de los bosquejos temáticos y prontuarios para los cursos vigentes y de nueva creación.  </a:t>
            </a:r>
          </a:p>
          <a:p>
            <a:pPr marL="342900" indent="-342900">
              <a:buFont typeface="Wingdings" panose="05000000000000000000" pitchFamily="2" charset="2"/>
              <a:buChar char="§"/>
            </a:pPr>
            <a:endParaRPr lang="es-ES" sz="2000" dirty="0">
              <a:solidFill>
                <a:srgbClr val="000000"/>
              </a:solidFill>
              <a:latin typeface="Varela Round" panose="00000500000000000000" pitchFamily="2" charset="-79"/>
              <a:cs typeface="Varela Round" panose="00000500000000000000" pitchFamily="2" charset="-79"/>
            </a:endParaRPr>
          </a:p>
        </p:txBody>
      </p:sp>
      <p:pic>
        <p:nvPicPr>
          <p:cNvPr id="4" name="Picture 3" descr="Diagram&#10;&#10;Description automatically generated">
            <a:extLst>
              <a:ext uri="{FF2B5EF4-FFF2-40B4-BE49-F238E27FC236}">
                <a16:creationId xmlns:a16="http://schemas.microsoft.com/office/drawing/2014/main" id="{4073CAAC-E65B-C338-6599-B87226FC5C2A}"/>
              </a:ext>
            </a:extLst>
          </p:cNvPr>
          <p:cNvPicPr>
            <a:picLocks noChangeAspect="1"/>
          </p:cNvPicPr>
          <p:nvPr/>
        </p:nvPicPr>
        <p:blipFill>
          <a:blip r:embed="rId2"/>
          <a:stretch>
            <a:fillRect/>
          </a:stretch>
        </p:blipFill>
        <p:spPr>
          <a:xfrm>
            <a:off x="6770318" y="1400566"/>
            <a:ext cx="1987261" cy="2571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5641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1123900" y="308187"/>
            <a:ext cx="7366000" cy="523220"/>
          </a:xfrm>
          <a:prstGeom prst="rect">
            <a:avLst/>
          </a:prstGeom>
          <a:noFill/>
          <a:ln w="9525">
            <a:noFill/>
            <a:miter lim="800000"/>
            <a:headEnd/>
            <a:tailEnd/>
          </a:ln>
        </p:spPr>
        <p:txBody>
          <a:bodyPr wrap="square">
            <a:spAutoFit/>
          </a:bodyPr>
          <a:lstStyle/>
          <a:p>
            <a:pPr fontAlgn="base">
              <a:spcBef>
                <a:spcPct val="50000"/>
              </a:spcBef>
              <a:spcAft>
                <a:spcPct val="0"/>
              </a:spcAft>
              <a:buClrTx/>
            </a:pPr>
            <a:r>
              <a:rPr lang="en-US" sz="28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Nueva Carta Circular</a:t>
            </a:r>
          </a:p>
        </p:txBody>
      </p:sp>
      <p:sp>
        <p:nvSpPr>
          <p:cNvPr id="9" name="TextBox 8">
            <a:extLst>
              <a:ext uri="{FF2B5EF4-FFF2-40B4-BE49-F238E27FC236}">
                <a16:creationId xmlns:a16="http://schemas.microsoft.com/office/drawing/2014/main" id="{872BC84B-AB3A-44E8-AC6B-45ACCAABF1C1}"/>
              </a:ext>
            </a:extLst>
          </p:cNvPr>
          <p:cNvSpPr txBox="1"/>
          <p:nvPr/>
        </p:nvSpPr>
        <p:spPr>
          <a:xfrm>
            <a:off x="1123900" y="1049661"/>
            <a:ext cx="6994236" cy="3477875"/>
          </a:xfrm>
          <a:prstGeom prst="rect">
            <a:avLst/>
          </a:prstGeom>
          <a:noFill/>
        </p:spPr>
        <p:txBody>
          <a:bodyPr wrap="square">
            <a:spAutoFit/>
          </a:bodyPr>
          <a:lstStyle/>
          <a:p>
            <a:pPr marL="342900" indent="-342900" algn="just">
              <a:buFont typeface="Wingdings" panose="05000000000000000000" pitchFamily="2" charset="2"/>
              <a:buChar char="§"/>
            </a:pPr>
            <a:r>
              <a:rPr lang="es-ES" sz="2000" dirty="0">
                <a:solidFill>
                  <a:srgbClr val="000000"/>
                </a:solidFill>
                <a:latin typeface="Varela Round" panose="00000500000000000000" pitchFamily="2" charset="-79"/>
                <a:cs typeface="Varela Round" panose="00000500000000000000" pitchFamily="2" charset="-79"/>
              </a:rPr>
              <a:t>Visión </a:t>
            </a:r>
          </a:p>
          <a:p>
            <a:pPr algn="just"/>
            <a:r>
              <a:rPr lang="es-ES" sz="2000" dirty="0">
                <a:solidFill>
                  <a:srgbClr val="000000"/>
                </a:solidFill>
                <a:latin typeface="Varela Round" panose="00000500000000000000" pitchFamily="2" charset="-79"/>
                <a:cs typeface="Varela Round" panose="00000500000000000000" pitchFamily="2" charset="-79"/>
              </a:rPr>
              <a:t>Es desarrollar las competencias tecnológicas necesarias de la sociedad del siglo XXI, tanto en los estudiantes como en la comunidad escolar, que permitan alcanzar la excelencia educativa, el acceso y la igualdad en oportunidades, así como el desarrollo de pensadores críticos, seres éticos, ciudadanos emprendedores y comunicadores efectivos para tener una mejor sociedad.</a:t>
            </a:r>
          </a:p>
          <a:p>
            <a:pPr marL="342900" indent="-342900" algn="just">
              <a:buFont typeface="Wingdings" panose="05000000000000000000" pitchFamily="2" charset="2"/>
              <a:buChar char="§"/>
            </a:pPr>
            <a:endParaRPr lang="es-ES" sz="2000" dirty="0">
              <a:solidFill>
                <a:srgbClr val="000000"/>
              </a:solidFill>
              <a:latin typeface="Varela Round" panose="00000500000000000000" pitchFamily="2" charset="-79"/>
              <a:cs typeface="Varela Round" panose="00000500000000000000" pitchFamily="2" charset="-79"/>
            </a:endParaRPr>
          </a:p>
          <a:p>
            <a:pPr marL="342900" indent="-342900" algn="just">
              <a:buFont typeface="Wingdings" panose="05000000000000000000" pitchFamily="2" charset="2"/>
              <a:buChar char="§"/>
            </a:pPr>
            <a:endParaRPr lang="es-ES" sz="2000" dirty="0">
              <a:solidFill>
                <a:srgbClr val="00000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50176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FC3C28-5B85-C490-DD56-A8DDED9D9E2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
        <p:nvSpPr>
          <p:cNvPr id="4" name="TextBox 3">
            <a:extLst>
              <a:ext uri="{FF2B5EF4-FFF2-40B4-BE49-F238E27FC236}">
                <a16:creationId xmlns:a16="http://schemas.microsoft.com/office/drawing/2014/main" id="{068DFC3E-B17E-DA74-2DFD-97B44C816F76}"/>
              </a:ext>
            </a:extLst>
          </p:cNvPr>
          <p:cNvSpPr txBox="1"/>
          <p:nvPr/>
        </p:nvSpPr>
        <p:spPr>
          <a:xfrm>
            <a:off x="1018309" y="983679"/>
            <a:ext cx="7197436" cy="2554545"/>
          </a:xfrm>
          <a:prstGeom prst="rect">
            <a:avLst/>
          </a:prstGeom>
          <a:noFill/>
        </p:spPr>
        <p:txBody>
          <a:bodyPr wrap="square">
            <a:spAutoFit/>
          </a:bodyPr>
          <a:lstStyle/>
          <a:p>
            <a:pPr marL="342900" indent="-342900" algn="just">
              <a:buFont typeface="Arial" panose="020B0604020202020204" pitchFamily="34" charset="0"/>
              <a:buChar char="•"/>
            </a:pPr>
            <a:r>
              <a:rPr lang="es-ES" sz="2000" dirty="0">
                <a:solidFill>
                  <a:schemeClr val="tx1"/>
                </a:solidFill>
                <a:latin typeface="Varela Round" panose="00000500000000000000" pitchFamily="2" charset="-79"/>
                <a:cs typeface="Varela Round" panose="00000500000000000000" pitchFamily="2" charset="-79"/>
              </a:rPr>
              <a:t>Misión </a:t>
            </a:r>
          </a:p>
          <a:p>
            <a:pPr algn="just"/>
            <a:r>
              <a:rPr lang="es-ES" sz="2000" dirty="0">
                <a:solidFill>
                  <a:srgbClr val="000000"/>
                </a:solidFill>
                <a:latin typeface="Varela Round" panose="00000500000000000000" pitchFamily="2" charset="-79"/>
                <a:cs typeface="Varela Round" panose="00000500000000000000" pitchFamily="2" charset="-79"/>
              </a:rPr>
              <a:t>Es utilizar la tecnología de la información y la comunicación para contribuir, facilitar, fomentar, reforzar y empoderar el aprendizaje permanente, para desarrollar las competencias tecnológicas en las comunidades escolar para enfrentar los retos de la sociedad del siglo XXI a través de una política de acceso y participación, y la igualdad de oportunidades a todos los sectores.</a:t>
            </a:r>
          </a:p>
        </p:txBody>
      </p:sp>
      <p:sp>
        <p:nvSpPr>
          <p:cNvPr id="5" name="Text Box 43">
            <a:extLst>
              <a:ext uri="{FF2B5EF4-FFF2-40B4-BE49-F238E27FC236}">
                <a16:creationId xmlns:a16="http://schemas.microsoft.com/office/drawing/2014/main" id="{6C3B9452-8999-888D-597B-EBBBEE914FE2}"/>
              </a:ext>
            </a:extLst>
          </p:cNvPr>
          <p:cNvSpPr txBox="1">
            <a:spLocks noChangeArrowheads="1"/>
          </p:cNvSpPr>
          <p:nvPr/>
        </p:nvSpPr>
        <p:spPr bwMode="auto">
          <a:xfrm>
            <a:off x="1123900" y="308187"/>
            <a:ext cx="7366000" cy="523220"/>
          </a:xfrm>
          <a:prstGeom prst="rect">
            <a:avLst/>
          </a:prstGeom>
          <a:noFill/>
          <a:ln w="9525">
            <a:noFill/>
            <a:miter lim="800000"/>
            <a:headEnd/>
            <a:tailEnd/>
          </a:ln>
        </p:spPr>
        <p:txBody>
          <a:bodyPr wrap="square">
            <a:spAutoFit/>
          </a:bodyPr>
          <a:lstStyle/>
          <a:p>
            <a:pPr fontAlgn="base">
              <a:spcBef>
                <a:spcPct val="50000"/>
              </a:spcBef>
              <a:spcAft>
                <a:spcPct val="0"/>
              </a:spcAft>
              <a:buClrTx/>
            </a:pPr>
            <a:r>
              <a:rPr lang="en-US" sz="28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Nueva Carta Circular</a:t>
            </a:r>
          </a:p>
        </p:txBody>
      </p:sp>
    </p:spTree>
    <p:extLst>
      <p:ext uri="{BB962C8B-B14F-4D97-AF65-F5344CB8AC3E}">
        <p14:creationId xmlns:p14="http://schemas.microsoft.com/office/powerpoint/2010/main" val="1791776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9"/>
          <p:cNvSpPr txBox="1">
            <a:spLocks noGrp="1"/>
          </p:cNvSpPr>
          <p:nvPr>
            <p:ph type="ctrTitle" idx="4294967295"/>
          </p:nvPr>
        </p:nvSpPr>
        <p:spPr>
          <a:xfrm>
            <a:off x="1304925" y="-227300"/>
            <a:ext cx="6534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Cómo facilita estos cambios </a:t>
            </a:r>
            <a:endParaRPr sz="3600" dirty="0"/>
          </a:p>
        </p:txBody>
      </p:sp>
      <p:sp>
        <p:nvSpPr>
          <p:cNvPr id="240" name="Google Shape;240;p19"/>
          <p:cNvSpPr txBox="1">
            <a:spLocks noGrp="1"/>
          </p:cNvSpPr>
          <p:nvPr>
            <p:ph type="subTitle" idx="4294967295"/>
          </p:nvPr>
        </p:nvSpPr>
        <p:spPr>
          <a:xfrm>
            <a:off x="1304925" y="3868755"/>
            <a:ext cx="65343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dirty="0">
                <a:solidFill>
                  <a:srgbClr val="A1BECC"/>
                </a:solidFill>
              </a:rPr>
              <a:t>el proceso de planificación de la enseñanza</a:t>
            </a:r>
            <a:endParaRPr dirty="0">
              <a:solidFill>
                <a:srgbClr val="A1BECC"/>
              </a:solidFill>
            </a:endParaRPr>
          </a:p>
        </p:txBody>
      </p:sp>
      <p:sp>
        <p:nvSpPr>
          <p:cNvPr id="241" name="Google Shape;241;p19"/>
          <p:cNvSpPr/>
          <p:nvPr/>
        </p:nvSpPr>
        <p:spPr>
          <a:xfrm>
            <a:off x="3333750" y="1333500"/>
            <a:ext cx="2476500" cy="2476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a:off x="3209925" y="1209675"/>
            <a:ext cx="2724300" cy="27243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19"/>
          <p:cNvGrpSpPr/>
          <p:nvPr/>
        </p:nvGrpSpPr>
        <p:grpSpPr>
          <a:xfrm>
            <a:off x="3990646" y="2000576"/>
            <a:ext cx="1162865" cy="1162930"/>
            <a:chOff x="570875" y="4322250"/>
            <a:chExt cx="443300" cy="443325"/>
          </a:xfrm>
        </p:grpSpPr>
        <p:sp>
          <p:nvSpPr>
            <p:cNvPr id="246" name="Google Shape;246;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w="9525" cap="flat" cmpd="sng">
              <a:solidFill>
                <a:srgbClr val="617A8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28</a:t>
            </a:fld>
            <a:endParaRPr dirty="0"/>
          </a:p>
        </p:txBody>
      </p:sp>
      <p:pic>
        <p:nvPicPr>
          <p:cNvPr id="14" name="Picture 13" descr="A picture containing text&#10;&#10;Description automatically generated">
            <a:extLst>
              <a:ext uri="{FF2B5EF4-FFF2-40B4-BE49-F238E27FC236}">
                <a16:creationId xmlns:a16="http://schemas.microsoft.com/office/drawing/2014/main" id="{406AEB16-AC7D-401A-8B6A-867C483333DB}"/>
              </a:ext>
            </a:extLst>
          </p:cNvPr>
          <p:cNvPicPr>
            <a:picLocks noChangeAspect="1"/>
          </p:cNvPicPr>
          <p:nvPr/>
        </p:nvPicPr>
        <p:blipFill rotWithShape="1">
          <a:blip r:embed="rId3"/>
          <a:srcRect l="69191"/>
          <a:stretch/>
        </p:blipFill>
        <p:spPr>
          <a:xfrm>
            <a:off x="2446237" y="790531"/>
            <a:ext cx="1511298" cy="2304177"/>
          </a:xfrm>
          <a:prstGeom prst="rect">
            <a:avLst/>
          </a:prstGeom>
        </p:spPr>
      </p:pic>
    </p:spTree>
    <p:extLst>
      <p:ext uri="{BB962C8B-B14F-4D97-AF65-F5344CB8AC3E}">
        <p14:creationId xmlns:p14="http://schemas.microsoft.com/office/powerpoint/2010/main" val="1863533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7A534D-E21D-4974-8D63-A88E801ED5D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sp>
        <p:nvSpPr>
          <p:cNvPr id="6" name="Text Box 43">
            <a:extLst>
              <a:ext uri="{FF2B5EF4-FFF2-40B4-BE49-F238E27FC236}">
                <a16:creationId xmlns:a16="http://schemas.microsoft.com/office/drawing/2014/main" id="{9BB72137-29B6-45A4-BF8D-7CF6DB0B7273}"/>
              </a:ext>
            </a:extLst>
          </p:cNvPr>
          <p:cNvSpPr txBox="1">
            <a:spLocks noChangeArrowheads="1"/>
          </p:cNvSpPr>
          <p:nvPr/>
        </p:nvSpPr>
        <p:spPr bwMode="auto">
          <a:xfrm>
            <a:off x="1123900" y="308187"/>
            <a:ext cx="7366000" cy="830997"/>
          </a:xfrm>
          <a:prstGeom prst="rect">
            <a:avLst/>
          </a:prstGeom>
          <a:noFill/>
          <a:ln w="9525">
            <a:noFill/>
            <a:miter lim="800000"/>
            <a:headEnd/>
            <a:tailEnd/>
          </a:ln>
        </p:spPr>
        <p:txBody>
          <a:bodyPr wrap="square">
            <a:spAutoFit/>
          </a:bodyPr>
          <a:lstStyle/>
          <a:p>
            <a:pPr fontAlgn="base">
              <a:spcBef>
                <a:spcPct val="50000"/>
              </a:spcBef>
              <a:spcAft>
                <a:spcPct val="0"/>
              </a:spcAft>
              <a:buClrTx/>
            </a:pP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Los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nuevos</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estándares</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oficial</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de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Programa</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facilita</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la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planificación</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de la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enseñanza</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p>
        </p:txBody>
      </p:sp>
      <p:sp>
        <p:nvSpPr>
          <p:cNvPr id="9" name="TextBox 8">
            <a:extLst>
              <a:ext uri="{FF2B5EF4-FFF2-40B4-BE49-F238E27FC236}">
                <a16:creationId xmlns:a16="http://schemas.microsoft.com/office/drawing/2014/main" id="{872BC84B-AB3A-44E8-AC6B-45ACCAABF1C1}"/>
              </a:ext>
            </a:extLst>
          </p:cNvPr>
          <p:cNvSpPr txBox="1"/>
          <p:nvPr/>
        </p:nvSpPr>
        <p:spPr>
          <a:xfrm>
            <a:off x="958850" y="1533021"/>
            <a:ext cx="7226300" cy="2554545"/>
          </a:xfrm>
          <a:prstGeom prst="rect">
            <a:avLst/>
          </a:prstGeom>
          <a:noFill/>
        </p:spPr>
        <p:txBody>
          <a:bodyPr wrap="square">
            <a:spAutoFit/>
          </a:bodyPr>
          <a:lstStyle/>
          <a:p>
            <a:pPr marL="342900" indent="-342900">
              <a:buFont typeface="Wingdings" panose="05000000000000000000" pitchFamily="2" charset="2"/>
              <a:buChar char="§"/>
            </a:pPr>
            <a:r>
              <a:rPr lang="es-ES" sz="2000" dirty="0">
                <a:solidFill>
                  <a:srgbClr val="000000"/>
                </a:solidFill>
              </a:rPr>
              <a:t>Orientan al docente sobre las habilidades informáticas que los estudiantes deben conocer, desarrollar y ser capaces de realizar de forma independiente en los diferentes grados académicos.  </a:t>
            </a:r>
          </a:p>
          <a:p>
            <a:pPr marL="342900" indent="-342900">
              <a:buFont typeface="Wingdings" panose="05000000000000000000" pitchFamily="2" charset="2"/>
              <a:buChar char="§"/>
            </a:pPr>
            <a:endParaRPr lang="es-ES" sz="2000" dirty="0">
              <a:solidFill>
                <a:srgbClr val="000000"/>
              </a:solidFill>
            </a:endParaRPr>
          </a:p>
          <a:p>
            <a:pPr marL="342900" indent="-342900">
              <a:buFont typeface="Wingdings" panose="05000000000000000000" pitchFamily="2" charset="2"/>
              <a:buChar char="§"/>
            </a:pPr>
            <a:r>
              <a:rPr lang="es-ES" sz="2000" dirty="0">
                <a:solidFill>
                  <a:srgbClr val="000000"/>
                </a:solidFill>
              </a:rPr>
              <a:t>Fomentan y promueven la integración de la tecnología en el proceso de enseñanza de sus materias una estrategia para mejorar la experiencia académica.</a:t>
            </a:r>
          </a:p>
        </p:txBody>
      </p:sp>
    </p:spTree>
    <p:extLst>
      <p:ext uri="{BB962C8B-B14F-4D97-AF65-F5344CB8AC3E}">
        <p14:creationId xmlns:p14="http://schemas.microsoft.com/office/powerpoint/2010/main" val="2160610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2" name="Title 1">
            <a:extLst>
              <a:ext uri="{FF2B5EF4-FFF2-40B4-BE49-F238E27FC236}">
                <a16:creationId xmlns:a16="http://schemas.microsoft.com/office/drawing/2014/main" id="{06AB06C0-D17D-43DB-AD40-7EE99FFCF176}"/>
              </a:ext>
            </a:extLst>
          </p:cNvPr>
          <p:cNvSpPr>
            <a:spLocks noGrp="1"/>
          </p:cNvSpPr>
          <p:nvPr>
            <p:ph type="title"/>
          </p:nvPr>
        </p:nvSpPr>
        <p:spPr>
          <a:xfrm>
            <a:off x="3092116" y="878305"/>
            <a:ext cx="5426242" cy="856901"/>
          </a:xfrm>
        </p:spPr>
        <p:txBody>
          <a:bodyPr/>
          <a:lstStyle/>
          <a:p>
            <a:r>
              <a:rPr lang="es-PR" sz="3200" b="1" dirty="0">
                <a:solidFill>
                  <a:schemeClr val="accent4"/>
                </a:solidFill>
                <a:effectLst>
                  <a:outerShdw blurRad="38100" dist="38100" dir="2700000" algn="tl">
                    <a:srgbClr val="000000">
                      <a:alpha val="43137"/>
                    </a:srgbClr>
                  </a:outerShdw>
                </a:effectLst>
              </a:rPr>
              <a:t>Nota aclaratoria</a:t>
            </a:r>
          </a:p>
        </p:txBody>
      </p:sp>
      <p:sp>
        <p:nvSpPr>
          <p:cNvPr id="417" name="Google Shape;417;p19"/>
          <p:cNvSpPr txBox="1">
            <a:spLocks noGrp="1"/>
          </p:cNvSpPr>
          <p:nvPr>
            <p:ph type="body" idx="1"/>
          </p:nvPr>
        </p:nvSpPr>
        <p:spPr>
          <a:xfrm>
            <a:off x="3092116" y="1885520"/>
            <a:ext cx="5426242" cy="2888358"/>
          </a:xfrm>
          <a:prstGeom prst="rect">
            <a:avLst/>
          </a:prstGeom>
        </p:spPr>
        <p:txBody>
          <a:bodyPr spcFirstLastPara="1" wrap="square" lIns="91425" tIns="91425" rIns="91425" bIns="91425" anchor="t" anchorCtr="0">
            <a:noAutofit/>
          </a:bodyPr>
          <a:lstStyle/>
          <a:p>
            <a:pPr marL="0" lvl="0" indent="0" algn="just" rtl="0">
              <a:spcBef>
                <a:spcPts val="600"/>
              </a:spcBef>
              <a:spcAft>
                <a:spcPts val="1000"/>
              </a:spcAft>
              <a:buNone/>
            </a:pPr>
            <a:r>
              <a:rPr lang="es-ES" sz="2000" dirty="0"/>
              <a:t>Para propósitos de carácter legal en relación con la Ley de Derechos Civiles de 1964, el uso de los términos estudiante, maestro, director, facilitador,  y cualquier otro que pueda hacer referencia a ambos géneros, incluye tanto al masculino como al femenino.​</a:t>
            </a:r>
          </a:p>
        </p:txBody>
      </p:sp>
      <p:sp>
        <p:nvSpPr>
          <p:cNvPr id="418" name="Google Shape;418;p19"/>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6" name="Picture 5" descr="A picture containing text&#10;&#10;Description automatically generated">
            <a:extLst>
              <a:ext uri="{FF2B5EF4-FFF2-40B4-BE49-F238E27FC236}">
                <a16:creationId xmlns:a16="http://schemas.microsoft.com/office/drawing/2014/main" id="{6F41CFA9-619C-473F-9E36-83F2A83C6F83}"/>
              </a:ext>
            </a:extLst>
          </p:cNvPr>
          <p:cNvPicPr>
            <a:picLocks noChangeAspect="1"/>
          </p:cNvPicPr>
          <p:nvPr/>
        </p:nvPicPr>
        <p:blipFill>
          <a:blip r:embed="rId3"/>
          <a:stretch>
            <a:fillRect/>
          </a:stretch>
        </p:blipFill>
        <p:spPr>
          <a:xfrm>
            <a:off x="6102350" y="179484"/>
            <a:ext cx="2235628" cy="1050123"/>
          </a:xfrm>
          <a:prstGeom prst="rect">
            <a:avLst/>
          </a:prstGeom>
        </p:spPr>
      </p:pic>
    </p:spTree>
    <p:extLst>
      <p:ext uri="{BB962C8B-B14F-4D97-AF65-F5344CB8AC3E}">
        <p14:creationId xmlns:p14="http://schemas.microsoft.com/office/powerpoint/2010/main" val="1430646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219E8-976A-A738-7FE9-CD88E01C56F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sp>
        <p:nvSpPr>
          <p:cNvPr id="4" name="TextBox 3">
            <a:extLst>
              <a:ext uri="{FF2B5EF4-FFF2-40B4-BE49-F238E27FC236}">
                <a16:creationId xmlns:a16="http://schemas.microsoft.com/office/drawing/2014/main" id="{C2250DCF-740A-52A3-53AD-E2A788DE9997}"/>
              </a:ext>
            </a:extLst>
          </p:cNvPr>
          <p:cNvSpPr txBox="1"/>
          <p:nvPr/>
        </p:nvSpPr>
        <p:spPr>
          <a:xfrm>
            <a:off x="692726" y="1707451"/>
            <a:ext cx="7481455" cy="2462213"/>
          </a:xfrm>
          <a:prstGeom prst="rect">
            <a:avLst/>
          </a:prstGeom>
          <a:noFill/>
        </p:spPr>
        <p:txBody>
          <a:bodyPr wrap="square">
            <a:spAutoFit/>
          </a:bodyPr>
          <a:lstStyle/>
          <a:p>
            <a:pPr marL="342900" indent="-342900">
              <a:buFont typeface="Wingdings" panose="05000000000000000000" pitchFamily="2" charset="2"/>
              <a:buChar char="§"/>
            </a:pPr>
            <a:r>
              <a:rPr lang="es-ES" sz="2200" dirty="0">
                <a:solidFill>
                  <a:srgbClr val="000000"/>
                </a:solidFill>
              </a:rPr>
              <a:t>Contribuir a fomentar las destrezas blandas (</a:t>
            </a:r>
            <a:r>
              <a:rPr lang="es-ES" sz="2200" dirty="0" err="1">
                <a:solidFill>
                  <a:srgbClr val="000000"/>
                </a:solidFill>
              </a:rPr>
              <a:t>soft</a:t>
            </a:r>
            <a:r>
              <a:rPr lang="es-ES" sz="2200" dirty="0">
                <a:solidFill>
                  <a:srgbClr val="000000"/>
                </a:solidFill>
              </a:rPr>
              <a:t> </a:t>
            </a:r>
            <a:r>
              <a:rPr lang="es-ES" sz="2200" dirty="0" err="1">
                <a:solidFill>
                  <a:srgbClr val="000000"/>
                </a:solidFill>
              </a:rPr>
              <a:t>skills</a:t>
            </a:r>
            <a:r>
              <a:rPr lang="es-ES" sz="2200" dirty="0">
                <a:solidFill>
                  <a:srgbClr val="000000"/>
                </a:solidFill>
              </a:rPr>
              <a:t>) necesarias para el Siglo XXI a través de los medios de comunicación de la información y la tecnología. </a:t>
            </a:r>
          </a:p>
          <a:p>
            <a:pPr marL="342900" indent="-342900">
              <a:buFont typeface="Wingdings" panose="05000000000000000000" pitchFamily="2" charset="2"/>
              <a:buChar char="§"/>
            </a:pPr>
            <a:endParaRPr lang="es-ES" sz="2200" dirty="0">
              <a:solidFill>
                <a:srgbClr val="000000"/>
              </a:solidFill>
            </a:endParaRPr>
          </a:p>
          <a:p>
            <a:pPr marL="342900" indent="-342900">
              <a:buFont typeface="Wingdings" panose="05000000000000000000" pitchFamily="2" charset="2"/>
              <a:buChar char="§"/>
            </a:pPr>
            <a:r>
              <a:rPr lang="es-ES" sz="2200" dirty="0">
                <a:solidFill>
                  <a:srgbClr val="000000"/>
                </a:solidFill>
              </a:rPr>
              <a:t>Dirigido a proveer el conocimiento y las destrezas necesarias para que el estudiante puede ejecutar en los diferentes escenarios presencial, virtual o hibrida. </a:t>
            </a:r>
          </a:p>
        </p:txBody>
      </p:sp>
      <p:sp>
        <p:nvSpPr>
          <p:cNvPr id="6" name="TextBox 5">
            <a:extLst>
              <a:ext uri="{FF2B5EF4-FFF2-40B4-BE49-F238E27FC236}">
                <a16:creationId xmlns:a16="http://schemas.microsoft.com/office/drawing/2014/main" id="{D5B091E0-219E-D342-4D46-165DA1AEC69F}"/>
              </a:ext>
            </a:extLst>
          </p:cNvPr>
          <p:cNvSpPr txBox="1"/>
          <p:nvPr/>
        </p:nvSpPr>
        <p:spPr>
          <a:xfrm>
            <a:off x="1013113" y="502318"/>
            <a:ext cx="6896100" cy="830997"/>
          </a:xfrm>
          <a:prstGeom prst="rect">
            <a:avLst/>
          </a:prstGeom>
          <a:noFill/>
        </p:spPr>
        <p:txBody>
          <a:bodyPr wrap="square">
            <a:spAutoFit/>
          </a:bodyPr>
          <a:lstStyle/>
          <a:p>
            <a:pPr fontAlgn="base">
              <a:spcBef>
                <a:spcPct val="50000"/>
              </a:spcBef>
              <a:spcAft>
                <a:spcPct val="0"/>
              </a:spcAft>
              <a:buClrTx/>
            </a:pP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Los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nuevos</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estándares</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oficial</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de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Programa</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facilita</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la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planificación</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de la </a:t>
            </a:r>
            <a:r>
              <a:rPr lang="en-US" sz="2400" b="1" kern="1200" dirty="0" err="1">
                <a:solidFill>
                  <a:schemeClr val="accent1"/>
                </a:solidFill>
                <a:effectLst>
                  <a:outerShdw blurRad="38100" dist="38100" dir="2700000" algn="tl">
                    <a:srgbClr val="000000">
                      <a:alpha val="43137"/>
                    </a:srgbClr>
                  </a:outerShdw>
                </a:effectLst>
                <a:latin typeface="Nixie One" panose="020B0604020202020204" charset="0"/>
                <a:ea typeface="+mn-ea"/>
                <a:cs typeface="+mn-cs"/>
              </a:rPr>
              <a:t>enseñanza</a:t>
            </a:r>
            <a:r>
              <a:rPr lang="en-US" sz="2400" b="1" kern="1200" dirty="0">
                <a:solidFill>
                  <a:schemeClr val="accent1"/>
                </a:solidFill>
                <a:effectLst>
                  <a:outerShdw blurRad="38100" dist="38100" dir="2700000" algn="tl">
                    <a:srgbClr val="000000">
                      <a:alpha val="43137"/>
                    </a:srgbClr>
                  </a:outerShdw>
                </a:effectLst>
                <a:latin typeface="Nixie One" panose="020B0604020202020204" charset="0"/>
                <a:ea typeface="+mn-ea"/>
                <a:cs typeface="+mn-cs"/>
              </a:rPr>
              <a:t>  </a:t>
            </a:r>
          </a:p>
        </p:txBody>
      </p:sp>
    </p:spTree>
    <p:extLst>
      <p:ext uri="{BB962C8B-B14F-4D97-AF65-F5344CB8AC3E}">
        <p14:creationId xmlns:p14="http://schemas.microsoft.com/office/powerpoint/2010/main" val="2012458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4317000" y="910767"/>
            <a:ext cx="4553525" cy="20094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dirty="0">
                <a:solidFill>
                  <a:schemeClr val="accent4"/>
                </a:solidFill>
                <a:effectLst>
                  <a:outerShdw blurRad="38100" dist="38100" dir="2700000" algn="tl">
                    <a:srgbClr val="000000">
                      <a:alpha val="43137"/>
                    </a:srgbClr>
                  </a:outerShdw>
                </a:effectLst>
              </a:rPr>
              <a:t>Deje su opinión sobre la revisión curricular del programa escaneado el código QR. </a:t>
            </a:r>
            <a:endParaRPr sz="2400" b="1" dirty="0">
              <a:solidFill>
                <a:schemeClr val="accent4"/>
              </a:solidFill>
              <a:effectLst>
                <a:outerShdw blurRad="38100" dist="38100" dir="2700000" algn="tl">
                  <a:srgbClr val="000000">
                    <a:alpha val="43137"/>
                  </a:srgbClr>
                </a:outerShdw>
              </a:effectLst>
            </a:endParaRPr>
          </a:p>
        </p:txBody>
      </p:sp>
      <p:sp>
        <p:nvSpPr>
          <p:cNvPr id="275" name="Google Shape;275;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pic>
        <p:nvPicPr>
          <p:cNvPr id="1026" name="Picture 2" descr="Confirman que hay 12 brotes activos de COVID-19 en escuelas de Puerto Rico">
            <a:extLst>
              <a:ext uri="{FF2B5EF4-FFF2-40B4-BE49-F238E27FC236}">
                <a16:creationId xmlns:a16="http://schemas.microsoft.com/office/drawing/2014/main" id="{01DBE474-66D7-4E5F-97D8-D7E09E914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72" y="1130300"/>
            <a:ext cx="3110628" cy="29222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74D0B0A1-ABFA-4BCC-85EC-CEE69394230B}"/>
              </a:ext>
            </a:extLst>
          </p:cNvPr>
          <p:cNvPicPr>
            <a:picLocks noChangeAspect="1"/>
          </p:cNvPicPr>
          <p:nvPr/>
        </p:nvPicPr>
        <p:blipFill>
          <a:blip r:embed="rId4"/>
          <a:stretch>
            <a:fillRect/>
          </a:stretch>
        </p:blipFill>
        <p:spPr>
          <a:xfrm>
            <a:off x="4098856" y="-86630"/>
            <a:ext cx="4396760" cy="1740131"/>
          </a:xfrm>
          <a:prstGeom prst="rect">
            <a:avLst/>
          </a:prstGeom>
        </p:spPr>
      </p:pic>
      <p:pic>
        <p:nvPicPr>
          <p:cNvPr id="3" name="Picture 2" descr="Qr code&#10;&#10;Description automatically generated">
            <a:extLst>
              <a:ext uri="{FF2B5EF4-FFF2-40B4-BE49-F238E27FC236}">
                <a16:creationId xmlns:a16="http://schemas.microsoft.com/office/drawing/2014/main" id="{2A924777-6FEC-7C9E-72D6-050514ACABB9}"/>
              </a:ext>
            </a:extLst>
          </p:cNvPr>
          <p:cNvPicPr>
            <a:picLocks noChangeAspect="1"/>
          </p:cNvPicPr>
          <p:nvPr/>
        </p:nvPicPr>
        <p:blipFill>
          <a:blip r:embed="rId5"/>
          <a:stretch>
            <a:fillRect/>
          </a:stretch>
        </p:blipFill>
        <p:spPr>
          <a:xfrm>
            <a:off x="5459959" y="2989983"/>
            <a:ext cx="2009468" cy="200946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5"/>
          <p:cNvSpPr txBox="1">
            <a:spLocks noGrp="1"/>
          </p:cNvSpPr>
          <p:nvPr>
            <p:ph type="ctrTitle" idx="4294967295"/>
          </p:nvPr>
        </p:nvSpPr>
        <p:spPr>
          <a:xfrm>
            <a:off x="787400" y="1411521"/>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t>Gracias por su atención. </a:t>
            </a:r>
            <a:endParaRPr sz="4800" b="1" dirty="0"/>
          </a:p>
        </p:txBody>
      </p:sp>
      <p:sp>
        <p:nvSpPr>
          <p:cNvPr id="426" name="Google Shape;426;p35"/>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32</a:t>
            </a:fld>
            <a:endParaRPr/>
          </a:p>
        </p:txBody>
      </p:sp>
      <p:pic>
        <p:nvPicPr>
          <p:cNvPr id="7" name="Picture 6" descr="A picture containing text&#10;&#10;Description automatically generated">
            <a:extLst>
              <a:ext uri="{FF2B5EF4-FFF2-40B4-BE49-F238E27FC236}">
                <a16:creationId xmlns:a16="http://schemas.microsoft.com/office/drawing/2014/main" id="{C37F1264-F016-4908-B0A1-792C80AECF26}"/>
              </a:ext>
            </a:extLst>
          </p:cNvPr>
          <p:cNvPicPr>
            <a:picLocks noChangeAspect="1"/>
          </p:cNvPicPr>
          <p:nvPr/>
        </p:nvPicPr>
        <p:blipFill>
          <a:blip r:embed="rId3"/>
          <a:stretch>
            <a:fillRect/>
          </a:stretch>
        </p:blipFill>
        <p:spPr>
          <a:xfrm>
            <a:off x="2043699" y="2572179"/>
            <a:ext cx="5056602" cy="23751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3561348" y="236558"/>
            <a:ext cx="3150138" cy="90139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solidFill>
                  <a:schemeClr val="accent2"/>
                </a:solidFill>
                <a:effectLst>
                  <a:outerShdw blurRad="38100" dist="38100" dir="2700000" algn="tl">
                    <a:srgbClr val="000000">
                      <a:alpha val="43137"/>
                    </a:srgbClr>
                  </a:outerShdw>
                </a:effectLst>
              </a:rPr>
              <a:t>Objetivos</a:t>
            </a:r>
            <a:r>
              <a:rPr lang="en" sz="3200" dirty="0"/>
              <a:t> </a:t>
            </a:r>
            <a:endParaRPr sz="3200" dirty="0"/>
          </a:p>
        </p:txBody>
      </p:sp>
      <p:sp>
        <p:nvSpPr>
          <p:cNvPr id="201" name="Google Shape;201;p14"/>
          <p:cNvSpPr txBox="1"/>
          <p:nvPr/>
        </p:nvSpPr>
        <p:spPr>
          <a:xfrm>
            <a:off x="2313315" y="1213492"/>
            <a:ext cx="3705110"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2800" b="1" dirty="0">
                <a:solidFill>
                  <a:srgbClr val="E8004C"/>
                </a:solidFill>
                <a:latin typeface="Varela Round"/>
                <a:ea typeface="Varela Round"/>
                <a:cs typeface="Varela Round"/>
                <a:sym typeface="Varela Round"/>
              </a:rPr>
              <a:t>1. </a:t>
            </a:r>
            <a:endParaRPr sz="2800" dirty="0">
              <a:solidFill>
                <a:srgbClr val="E8004C"/>
              </a:solidFill>
              <a:latin typeface="Varela Round"/>
              <a:ea typeface="Varela Round"/>
              <a:cs typeface="Varela Round"/>
              <a:sym typeface="Varela Round"/>
            </a:endParaRPr>
          </a:p>
          <a:p>
            <a:pPr marL="0" lvl="0" indent="0" algn="l" rtl="0">
              <a:spcBef>
                <a:spcPts val="600"/>
              </a:spcBef>
              <a:spcAft>
                <a:spcPts val="0"/>
              </a:spcAft>
              <a:buClr>
                <a:schemeClr val="dk1"/>
              </a:buClr>
              <a:buSzPts val="1100"/>
              <a:buFont typeface="Arial"/>
              <a:buNone/>
            </a:pPr>
            <a:r>
              <a:rPr lang="es-ES" sz="2000" dirty="0">
                <a:solidFill>
                  <a:srgbClr val="617A86"/>
                </a:solidFill>
                <a:latin typeface="Varela Round"/>
                <a:ea typeface="Varela Round"/>
                <a:cs typeface="Varela Round"/>
                <a:sym typeface="Varela Round"/>
              </a:rPr>
              <a:t>Discutir enfoque de los estándares. </a:t>
            </a:r>
          </a:p>
          <a:p>
            <a:pPr marL="0" lvl="0" indent="0" algn="l" rtl="0">
              <a:spcBef>
                <a:spcPts val="600"/>
              </a:spcBef>
              <a:spcAft>
                <a:spcPts val="0"/>
              </a:spcAft>
              <a:buNone/>
            </a:pPr>
            <a:endParaRPr sz="1000" dirty="0">
              <a:solidFill>
                <a:srgbClr val="617A86"/>
              </a:solidFill>
              <a:latin typeface="Varela Round"/>
              <a:ea typeface="Varela Round"/>
              <a:cs typeface="Varela Round"/>
              <a:sym typeface="Varela Round"/>
            </a:endParaRPr>
          </a:p>
        </p:txBody>
      </p:sp>
      <p:sp>
        <p:nvSpPr>
          <p:cNvPr id="204" name="Google Shape;204;p14"/>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7" name="Picture 6" descr="A picture containing text&#10;&#10;Description automatically generated">
            <a:extLst>
              <a:ext uri="{FF2B5EF4-FFF2-40B4-BE49-F238E27FC236}">
                <a16:creationId xmlns:a16="http://schemas.microsoft.com/office/drawing/2014/main" id="{37CDB446-2C79-4EF4-A8C7-B8E2BF5D8E47}"/>
              </a:ext>
            </a:extLst>
          </p:cNvPr>
          <p:cNvPicPr>
            <a:picLocks noChangeAspect="1"/>
          </p:cNvPicPr>
          <p:nvPr/>
        </p:nvPicPr>
        <p:blipFill>
          <a:blip r:embed="rId3"/>
          <a:stretch>
            <a:fillRect/>
          </a:stretch>
        </p:blipFill>
        <p:spPr>
          <a:xfrm>
            <a:off x="681548" y="-133645"/>
            <a:ext cx="2583427" cy="1213492"/>
          </a:xfrm>
          <a:prstGeom prst="rect">
            <a:avLst/>
          </a:prstGeom>
        </p:spPr>
      </p:pic>
      <p:sp>
        <p:nvSpPr>
          <p:cNvPr id="8" name="Google Shape;201;p14">
            <a:extLst>
              <a:ext uri="{FF2B5EF4-FFF2-40B4-BE49-F238E27FC236}">
                <a16:creationId xmlns:a16="http://schemas.microsoft.com/office/drawing/2014/main" id="{D8E48209-D162-4D94-8DD8-305C8B6FC165}"/>
              </a:ext>
            </a:extLst>
          </p:cNvPr>
          <p:cNvSpPr txBox="1"/>
          <p:nvPr/>
        </p:nvSpPr>
        <p:spPr>
          <a:xfrm>
            <a:off x="6018425" y="1598217"/>
            <a:ext cx="2722233"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2800" b="1" dirty="0">
                <a:solidFill>
                  <a:srgbClr val="E8004C"/>
                </a:solidFill>
                <a:latin typeface="Varela Round"/>
                <a:ea typeface="Varela Round"/>
                <a:cs typeface="Varela Round"/>
                <a:sym typeface="Varela Round"/>
              </a:rPr>
              <a:t>2. </a:t>
            </a:r>
            <a:endParaRPr sz="2800" dirty="0">
              <a:solidFill>
                <a:srgbClr val="E8004C"/>
              </a:solidFill>
              <a:latin typeface="Varela Round"/>
              <a:ea typeface="Varela Round"/>
              <a:cs typeface="Varela Round"/>
              <a:sym typeface="Varela Round"/>
            </a:endParaRPr>
          </a:p>
          <a:p>
            <a:pPr marL="0" lvl="0" indent="0" algn="l" rtl="0">
              <a:spcBef>
                <a:spcPts val="600"/>
              </a:spcBef>
              <a:spcAft>
                <a:spcPts val="0"/>
              </a:spcAft>
              <a:buClr>
                <a:schemeClr val="dk1"/>
              </a:buClr>
              <a:buSzPts val="1100"/>
              <a:buFont typeface="Arial"/>
              <a:buNone/>
            </a:pPr>
            <a:r>
              <a:rPr lang="es-ES" sz="2000" dirty="0">
                <a:solidFill>
                  <a:srgbClr val="617A86"/>
                </a:solidFill>
                <a:latin typeface="Varela Round"/>
                <a:ea typeface="Varela Round"/>
                <a:cs typeface="Varela Round"/>
                <a:sym typeface="Varela Round"/>
              </a:rPr>
              <a:t>Presentar los estándares de tecnología del DEPR.</a:t>
            </a:r>
          </a:p>
        </p:txBody>
      </p:sp>
      <p:sp>
        <p:nvSpPr>
          <p:cNvPr id="9" name="Google Shape;201;p14">
            <a:extLst>
              <a:ext uri="{FF2B5EF4-FFF2-40B4-BE49-F238E27FC236}">
                <a16:creationId xmlns:a16="http://schemas.microsoft.com/office/drawing/2014/main" id="{BAB3B62B-B92E-4D2F-B266-2EA026118948}"/>
              </a:ext>
            </a:extLst>
          </p:cNvPr>
          <p:cNvSpPr txBox="1"/>
          <p:nvPr/>
        </p:nvSpPr>
        <p:spPr>
          <a:xfrm>
            <a:off x="2187998" y="3218627"/>
            <a:ext cx="4351348" cy="1422762"/>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US" sz="2800" b="1" dirty="0">
                <a:solidFill>
                  <a:srgbClr val="E8004C"/>
                </a:solidFill>
                <a:latin typeface="Varela Round"/>
                <a:ea typeface="Varela Round"/>
                <a:cs typeface="Varela Round"/>
                <a:sym typeface="Varela Round"/>
              </a:rPr>
              <a:t>3. </a:t>
            </a:r>
            <a:endParaRPr sz="2800" dirty="0">
              <a:solidFill>
                <a:srgbClr val="E8004C"/>
              </a:solidFill>
              <a:latin typeface="Varela Round"/>
              <a:ea typeface="Varela Round"/>
              <a:cs typeface="Varela Round"/>
              <a:sym typeface="Varela Round"/>
            </a:endParaRPr>
          </a:p>
          <a:p>
            <a:pPr marL="0" lvl="0" indent="0" algn="l" rtl="0">
              <a:spcBef>
                <a:spcPts val="600"/>
              </a:spcBef>
              <a:spcAft>
                <a:spcPts val="0"/>
              </a:spcAft>
              <a:buClr>
                <a:schemeClr val="dk1"/>
              </a:buClr>
              <a:buSzPts val="1100"/>
              <a:buFont typeface="Arial"/>
              <a:buNone/>
            </a:pPr>
            <a:r>
              <a:rPr lang="es-ES" sz="2000" dirty="0">
                <a:solidFill>
                  <a:srgbClr val="617A86"/>
                </a:solidFill>
                <a:latin typeface="Varela Round"/>
                <a:ea typeface="Varela Round"/>
                <a:cs typeface="Varela Round"/>
                <a:sym typeface="Varela Round"/>
              </a:rPr>
              <a:t>Explicar como los estándares del Programa facilita el proceso de planificación de la enseñanza.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4572000" y="1965479"/>
            <a:ext cx="3923148" cy="278614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dirty="0">
                <a:solidFill>
                  <a:schemeClr val="accent4"/>
                </a:solidFill>
                <a:effectLst>
                  <a:outerShdw blurRad="38100" dist="38100" dir="2700000" algn="tl">
                    <a:srgbClr val="000000">
                      <a:alpha val="43137"/>
                    </a:srgbClr>
                  </a:outerShdw>
                </a:effectLst>
              </a:rPr>
              <a:t>Fundamentos del Proyecto de Revisión Curricular de Servicios Académicos </a:t>
            </a:r>
            <a:endParaRPr sz="3200" b="1" dirty="0">
              <a:solidFill>
                <a:schemeClr val="accent4"/>
              </a:solidFill>
              <a:effectLst>
                <a:outerShdw blurRad="38100" dist="38100" dir="2700000" algn="tl">
                  <a:srgbClr val="000000">
                    <a:alpha val="43137"/>
                  </a:srgbClr>
                </a:outerShdw>
              </a:effectLst>
            </a:endParaRPr>
          </a:p>
        </p:txBody>
      </p:sp>
      <p:sp>
        <p:nvSpPr>
          <p:cNvPr id="275" name="Google Shape;275;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1026" name="Picture 2" descr="Confirman que hay 12 brotes activos de COVID-19 en escuelas de Puerto Rico">
            <a:extLst>
              <a:ext uri="{FF2B5EF4-FFF2-40B4-BE49-F238E27FC236}">
                <a16:creationId xmlns:a16="http://schemas.microsoft.com/office/drawing/2014/main" id="{01DBE474-66D7-4E5F-97D8-D7E09E914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72" y="1130300"/>
            <a:ext cx="3110628" cy="29222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74D0B0A1-ABFA-4BCC-85EC-CEE69394230B}"/>
              </a:ext>
            </a:extLst>
          </p:cNvPr>
          <p:cNvPicPr>
            <a:picLocks noChangeAspect="1"/>
          </p:cNvPicPr>
          <p:nvPr/>
        </p:nvPicPr>
        <p:blipFill>
          <a:blip r:embed="rId4"/>
          <a:stretch>
            <a:fillRect/>
          </a:stretch>
        </p:blipFill>
        <p:spPr>
          <a:xfrm>
            <a:off x="3962400" y="0"/>
            <a:ext cx="4396760" cy="2065254"/>
          </a:xfrm>
          <a:prstGeom prst="rect">
            <a:avLst/>
          </a:prstGeom>
        </p:spPr>
      </p:pic>
    </p:spTree>
    <p:extLst>
      <p:ext uri="{BB962C8B-B14F-4D97-AF65-F5344CB8AC3E}">
        <p14:creationId xmlns:p14="http://schemas.microsoft.com/office/powerpoint/2010/main" val="402769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CC4E6530-7D4C-470B-ADE8-D0C9D61B5514}"/>
              </a:ext>
            </a:extLst>
          </p:cNvPr>
          <p:cNvPicPr>
            <a:picLocks noChangeAspect="1"/>
          </p:cNvPicPr>
          <p:nvPr/>
        </p:nvPicPr>
        <p:blipFill rotWithShape="1">
          <a:blip r:embed="rId2"/>
          <a:srcRect l="69191"/>
          <a:stretch/>
        </p:blipFill>
        <p:spPr>
          <a:xfrm>
            <a:off x="8422036" y="35625"/>
            <a:ext cx="795923" cy="1213492"/>
          </a:xfrm>
          <a:prstGeom prst="rect">
            <a:avLst/>
          </a:prstGeom>
        </p:spPr>
      </p:pic>
      <p:grpSp>
        <p:nvGrpSpPr>
          <p:cNvPr id="5" name="Google Shape;469;p42">
            <a:extLst>
              <a:ext uri="{FF2B5EF4-FFF2-40B4-BE49-F238E27FC236}">
                <a16:creationId xmlns:a16="http://schemas.microsoft.com/office/drawing/2014/main" id="{A14F6F85-324C-4AC3-6F39-576A710314E5}"/>
              </a:ext>
            </a:extLst>
          </p:cNvPr>
          <p:cNvGrpSpPr/>
          <p:nvPr/>
        </p:nvGrpSpPr>
        <p:grpSpPr>
          <a:xfrm>
            <a:off x="1400506" y="1919951"/>
            <a:ext cx="3272445" cy="2740310"/>
            <a:chOff x="3736257" y="4460423"/>
            <a:chExt cx="762630" cy="638618"/>
          </a:xfrm>
        </p:grpSpPr>
        <p:sp>
          <p:nvSpPr>
            <p:cNvPr id="6" name="Google Shape;472;p42">
              <a:extLst>
                <a:ext uri="{FF2B5EF4-FFF2-40B4-BE49-F238E27FC236}">
                  <a16:creationId xmlns:a16="http://schemas.microsoft.com/office/drawing/2014/main" id="{56EA582D-E79E-0CCA-0570-5373DC36E660}"/>
                </a:ext>
              </a:extLst>
            </p:cNvPr>
            <p:cNvSpPr/>
            <p:nvPr/>
          </p:nvSpPr>
          <p:spPr>
            <a:xfrm>
              <a:off x="3736257" y="4519014"/>
              <a:ext cx="762630" cy="15795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solidFill>
                <a:schemeClr val="accent1">
                  <a:lumMod val="40000"/>
                  <a:lumOff val="60000"/>
                </a:schemeClr>
              </a:solidFill>
            </a:ln>
          </p:spPr>
          <p:txBody>
            <a:bodyPr spcFirstLastPara="1" wrap="square" lIns="68575" tIns="34275" rIns="68575" bIns="34275" anchor="ctr" anchorCtr="0">
              <a:noAutofit/>
            </a:bodyPr>
            <a:lstStyle/>
            <a:p>
              <a:pPr algn="ctr">
                <a:buClr>
                  <a:schemeClr val="dk1"/>
                </a:buClr>
                <a:buSzPts val="1400"/>
              </a:pPr>
              <a:r>
                <a:rPr lang="en" sz="1200" b="1">
                  <a:solidFill>
                    <a:schemeClr val="tx1">
                      <a:lumMod val="50000"/>
                    </a:schemeClr>
                  </a:solidFill>
                  <a:latin typeface="Sniglet"/>
                  <a:ea typeface="Sniglet"/>
                  <a:cs typeface="Sniglet"/>
                  <a:sym typeface="Sniglet"/>
                </a:rPr>
                <a:t>PENSAMIENTO CRÍTICO</a:t>
              </a:r>
              <a:endParaRPr lang="en" sz="1200" b="1" i="0" u="none" strike="noStrike" cap="none">
                <a:solidFill>
                  <a:schemeClr val="tx1">
                    <a:lumMod val="50000"/>
                  </a:schemeClr>
                </a:solidFill>
                <a:latin typeface="Sniglet"/>
                <a:ea typeface="Sniglet"/>
                <a:cs typeface="Sniglet"/>
              </a:endParaRPr>
            </a:p>
          </p:txBody>
        </p:sp>
        <p:sp>
          <p:nvSpPr>
            <p:cNvPr id="8" name="Google Shape;473;p42">
              <a:extLst>
                <a:ext uri="{FF2B5EF4-FFF2-40B4-BE49-F238E27FC236}">
                  <a16:creationId xmlns:a16="http://schemas.microsoft.com/office/drawing/2014/main" id="{257166D3-B172-48F1-D973-9EE5E4BF6C7A}"/>
                </a:ext>
              </a:extLst>
            </p:cNvPr>
            <p:cNvSpPr/>
            <p:nvPr/>
          </p:nvSpPr>
          <p:spPr>
            <a:xfrm>
              <a:off x="3824940" y="4794430"/>
              <a:ext cx="582426" cy="142783"/>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algn="ctr">
                <a:buClr>
                  <a:schemeClr val="dk1"/>
                </a:buClr>
                <a:buSzPts val="1400"/>
              </a:pPr>
              <a:r>
                <a:rPr lang="en" sz="1100" b="1" dirty="0">
                  <a:latin typeface="Sniglet"/>
                  <a:ea typeface="Sniglet"/>
                  <a:cs typeface="Sniglet"/>
                  <a:sym typeface="Sniglet"/>
                </a:rPr>
                <a:t>ACTITUDES PARA EL ÉXITO ACADÉMICO</a:t>
              </a:r>
              <a:endParaRPr sz="1100" b="1" i="0" u="none" strike="noStrike" cap="none" dirty="0">
                <a:latin typeface="Sniglet"/>
                <a:ea typeface="Sniglet"/>
                <a:cs typeface="Sniglet"/>
                <a:sym typeface="Sniglet"/>
              </a:endParaRPr>
            </a:p>
          </p:txBody>
        </p:sp>
        <p:sp>
          <p:nvSpPr>
            <p:cNvPr id="10" name="Google Shape;474;p42">
              <a:extLst>
                <a:ext uri="{FF2B5EF4-FFF2-40B4-BE49-F238E27FC236}">
                  <a16:creationId xmlns:a16="http://schemas.microsoft.com/office/drawing/2014/main" id="{AE0223A5-BF5F-B792-786B-7E8ABF4A2C57}"/>
                </a:ext>
              </a:extLst>
            </p:cNvPr>
            <p:cNvSpPr/>
            <p:nvPr/>
          </p:nvSpPr>
          <p:spPr>
            <a:xfrm>
              <a:off x="3778727" y="4655928"/>
              <a:ext cx="672585" cy="153653"/>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lumMod val="60000"/>
                <a:lumOff val="40000"/>
              </a:schemeClr>
            </a:solidFill>
            <a:ln>
              <a:noFill/>
            </a:ln>
          </p:spPr>
          <p:txBody>
            <a:bodyPr spcFirstLastPara="1" wrap="square" lIns="68575" tIns="34275" rIns="68575" bIns="34275" anchor="ctr" anchorCtr="0">
              <a:noAutofit/>
            </a:bodyPr>
            <a:lstStyle/>
            <a:p>
              <a:pPr algn="ctr">
                <a:buClr>
                  <a:schemeClr val="dk1"/>
                </a:buClr>
                <a:buSzPts val="1400"/>
                <a:buFont typeface="Calibri"/>
              </a:pPr>
              <a:r>
                <a:rPr lang="en" sz="1200" b="1" dirty="0">
                  <a:latin typeface="Sniglet"/>
                  <a:ea typeface="Sniglet"/>
                  <a:cs typeface="Sniglet"/>
                </a:rPr>
                <a:t>PENSAMIENTO CREATIVO</a:t>
              </a:r>
              <a:endParaRPr lang="en" sz="1200" b="1" i="0" u="none" strike="noStrike" cap="none" dirty="0">
                <a:latin typeface="Sniglet"/>
                <a:ea typeface="Sniglet"/>
                <a:cs typeface="Sniglet"/>
              </a:endParaRPr>
            </a:p>
          </p:txBody>
        </p:sp>
        <p:sp>
          <p:nvSpPr>
            <p:cNvPr id="11" name="Google Shape;475;p42">
              <a:extLst>
                <a:ext uri="{FF2B5EF4-FFF2-40B4-BE49-F238E27FC236}">
                  <a16:creationId xmlns:a16="http://schemas.microsoft.com/office/drawing/2014/main" id="{F2E2D634-2E23-019F-96DF-D86B70C15A15}"/>
                </a:ext>
              </a:extLst>
            </p:cNvPr>
            <p:cNvSpPr/>
            <p:nvPr/>
          </p:nvSpPr>
          <p:spPr>
            <a:xfrm>
              <a:off x="3868662" y="4912316"/>
              <a:ext cx="504580" cy="186725"/>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lumMod val="60000"/>
                <a:lumOff val="40000"/>
              </a:schemeClr>
            </a:solidFill>
            <a:ln>
              <a:noFill/>
            </a:ln>
          </p:spPr>
          <p:txBody>
            <a:bodyPr spcFirstLastPara="1" wrap="square" lIns="68575" tIns="34275" rIns="68575" bIns="34275" anchor="ctr" anchorCtr="0">
              <a:noAutofit/>
            </a:bodyPr>
            <a:lstStyle/>
            <a:p>
              <a:pPr algn="ctr">
                <a:buClr>
                  <a:schemeClr val="dk1"/>
                </a:buClr>
                <a:buSzPts val="1400"/>
              </a:pPr>
              <a:br>
                <a:rPr lang="en" sz="1100" b="1" dirty="0">
                  <a:latin typeface="Sniglet"/>
                  <a:ea typeface="Sniglet"/>
                  <a:cs typeface="Sniglet"/>
                  <a:sym typeface="Sniglet"/>
                </a:rPr>
              </a:br>
              <a:r>
                <a:rPr lang="en" sz="1100" b="1" dirty="0">
                  <a:latin typeface="Sniglet"/>
                  <a:ea typeface="Sniglet"/>
                  <a:cs typeface="Sniglet"/>
                  <a:sym typeface="Sniglet"/>
                </a:rPr>
                <a:t>EQUIDAD Y RESPETO HACIA TODOS LOS SERES </a:t>
              </a:r>
              <a:r>
                <a:rPr lang="en" sz="1050" b="1" dirty="0">
                  <a:latin typeface="Sniglet"/>
                  <a:ea typeface="Sniglet"/>
                  <a:cs typeface="Sniglet"/>
                  <a:sym typeface="Sniglet"/>
                </a:rPr>
                <a:t>HUMANOS</a:t>
              </a:r>
              <a:endParaRPr sz="1050" b="1" i="0" u="none" strike="noStrike" cap="none" dirty="0">
                <a:latin typeface="Sniglet"/>
                <a:ea typeface="Sniglet"/>
                <a:cs typeface="Sniglet"/>
                <a:sym typeface="Sniglet"/>
              </a:endParaRPr>
            </a:p>
          </p:txBody>
        </p:sp>
        <p:sp>
          <p:nvSpPr>
            <p:cNvPr id="12" name="Google Shape;476;p42">
              <a:extLst>
                <a:ext uri="{FF2B5EF4-FFF2-40B4-BE49-F238E27FC236}">
                  <a16:creationId xmlns:a16="http://schemas.microsoft.com/office/drawing/2014/main" id="{0A803146-F37A-080C-6CD2-8FFB8C7E38E3}"/>
                </a:ext>
              </a:extLst>
            </p:cNvPr>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dirty="0">
                <a:solidFill>
                  <a:schemeClr val="lt1"/>
                </a:solidFill>
                <a:latin typeface="Sniglet"/>
                <a:ea typeface="Sniglet"/>
                <a:cs typeface="Sniglet"/>
                <a:sym typeface="Sniglet"/>
              </a:endParaRPr>
            </a:p>
          </p:txBody>
        </p:sp>
      </p:grpSp>
      <p:grpSp>
        <p:nvGrpSpPr>
          <p:cNvPr id="13" name="Google Shape;469;p42">
            <a:extLst>
              <a:ext uri="{FF2B5EF4-FFF2-40B4-BE49-F238E27FC236}">
                <a16:creationId xmlns:a16="http://schemas.microsoft.com/office/drawing/2014/main" id="{98DBBCD8-6862-BA49-BF14-3162394134C4}"/>
              </a:ext>
            </a:extLst>
          </p:cNvPr>
          <p:cNvGrpSpPr/>
          <p:nvPr/>
        </p:nvGrpSpPr>
        <p:grpSpPr>
          <a:xfrm>
            <a:off x="4844782" y="1919951"/>
            <a:ext cx="3272445" cy="2740310"/>
            <a:chOff x="3736257" y="4460423"/>
            <a:chExt cx="762630" cy="638618"/>
          </a:xfrm>
        </p:grpSpPr>
        <p:sp>
          <p:nvSpPr>
            <p:cNvPr id="14" name="Google Shape;472;p42">
              <a:extLst>
                <a:ext uri="{FF2B5EF4-FFF2-40B4-BE49-F238E27FC236}">
                  <a16:creationId xmlns:a16="http://schemas.microsoft.com/office/drawing/2014/main" id="{D06FAD65-461A-8630-CB21-76C35B381DE7}"/>
                </a:ext>
              </a:extLst>
            </p:cNvPr>
            <p:cNvSpPr/>
            <p:nvPr/>
          </p:nvSpPr>
          <p:spPr>
            <a:xfrm>
              <a:off x="3736257" y="4519014"/>
              <a:ext cx="762630" cy="157955"/>
            </a:xfrm>
            <a:custGeom>
              <a:avLst/>
              <a:gdLst/>
              <a:ahLst/>
              <a:cxnLst/>
              <a:rect l="l" t="t" r="r" b="b"/>
              <a:pathLst>
                <a:path w="1261" h="202" extrusionOk="0">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solidFill>
                <a:schemeClr val="accent1">
                  <a:lumMod val="40000"/>
                  <a:lumOff val="60000"/>
                </a:schemeClr>
              </a:solidFill>
            </a:ln>
          </p:spPr>
          <p:txBody>
            <a:bodyPr spcFirstLastPara="1" wrap="square" lIns="68575" tIns="34275" rIns="68575" bIns="34275" anchor="ctr" anchorCtr="0">
              <a:noAutofit/>
            </a:bodyPr>
            <a:lstStyle/>
            <a:p>
              <a:pPr algn="ctr">
                <a:buClr>
                  <a:schemeClr val="dk1"/>
                </a:buClr>
                <a:buSzPts val="1400"/>
              </a:pPr>
              <a:r>
                <a:rPr lang="es-PR" sz="1200" b="1" dirty="0">
                  <a:solidFill>
                    <a:schemeClr val="tx1">
                      <a:lumMod val="50000"/>
                    </a:schemeClr>
                  </a:solidFill>
                  <a:latin typeface="Sniglet"/>
                  <a:ea typeface="Sniglet"/>
                  <a:cs typeface="Sniglet"/>
                  <a:sym typeface="Sniglet"/>
                </a:rPr>
                <a:t>PERTINENCIA DE PROGRAMAS DE ESTUDIO (Ley 85-2018)</a:t>
              </a:r>
            </a:p>
          </p:txBody>
        </p:sp>
        <p:sp>
          <p:nvSpPr>
            <p:cNvPr id="15" name="Google Shape;473;p42">
              <a:extLst>
                <a:ext uri="{FF2B5EF4-FFF2-40B4-BE49-F238E27FC236}">
                  <a16:creationId xmlns:a16="http://schemas.microsoft.com/office/drawing/2014/main" id="{47A74132-A4B4-C6DB-297F-7A311E2D84A4}"/>
                </a:ext>
              </a:extLst>
            </p:cNvPr>
            <p:cNvSpPr/>
            <p:nvPr/>
          </p:nvSpPr>
          <p:spPr>
            <a:xfrm>
              <a:off x="3824940" y="4794430"/>
              <a:ext cx="582426" cy="142783"/>
            </a:xfrm>
            <a:custGeom>
              <a:avLst/>
              <a:gdLst/>
              <a:ahLst/>
              <a:cxnLst/>
              <a:rect l="l" t="t" r="r" b="b"/>
              <a:pathLst>
                <a:path w="951" h="198" extrusionOk="0">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spcFirstLastPara="1" wrap="square" lIns="68575" tIns="34275" rIns="68575" bIns="34275" anchor="ctr" anchorCtr="0">
              <a:noAutofit/>
            </a:bodyPr>
            <a:lstStyle/>
            <a:p>
              <a:pPr algn="ctr">
                <a:buClr>
                  <a:schemeClr val="dk1"/>
                </a:buClr>
                <a:buSzPts val="1400"/>
              </a:pPr>
              <a:r>
                <a:rPr lang="en-US" sz="1100" b="1" dirty="0">
                  <a:latin typeface="Sniglet"/>
                  <a:ea typeface="Sniglet"/>
                  <a:cs typeface="Sniglet"/>
                  <a:sym typeface="Sniglet"/>
                </a:rPr>
                <a:t>COMPETENCIAS ESENCIALES </a:t>
              </a:r>
            </a:p>
            <a:p>
              <a:pPr algn="ctr">
                <a:buClr>
                  <a:schemeClr val="dk1"/>
                </a:buClr>
                <a:buSzPts val="1400"/>
              </a:pPr>
              <a:r>
                <a:rPr lang="en-US" sz="1100" b="1" dirty="0">
                  <a:latin typeface="Sniglet"/>
                  <a:ea typeface="Sniglet"/>
                  <a:cs typeface="Sniglet"/>
                  <a:sym typeface="Sniglet"/>
                </a:rPr>
                <a:t>DE FILNANDIA </a:t>
              </a:r>
              <a:endParaRPr lang="en-US" sz="1100" b="1" i="0" u="none" strike="noStrike" cap="none" dirty="0">
                <a:latin typeface="Sniglet"/>
                <a:ea typeface="Sniglet"/>
                <a:cs typeface="Sniglet"/>
                <a:sym typeface="Sniglet"/>
              </a:endParaRPr>
            </a:p>
          </p:txBody>
        </p:sp>
        <p:sp>
          <p:nvSpPr>
            <p:cNvPr id="16" name="Google Shape;474;p42">
              <a:extLst>
                <a:ext uri="{FF2B5EF4-FFF2-40B4-BE49-F238E27FC236}">
                  <a16:creationId xmlns:a16="http://schemas.microsoft.com/office/drawing/2014/main" id="{8F8D6FCE-AF22-E33D-B256-FB2D892AA26C}"/>
                </a:ext>
              </a:extLst>
            </p:cNvPr>
            <p:cNvSpPr/>
            <p:nvPr/>
          </p:nvSpPr>
          <p:spPr>
            <a:xfrm>
              <a:off x="3778727" y="4655928"/>
              <a:ext cx="672585" cy="153653"/>
            </a:xfrm>
            <a:custGeom>
              <a:avLst/>
              <a:gdLst/>
              <a:ahLst/>
              <a:cxnLst/>
              <a:rect l="l" t="t" r="r" b="b"/>
              <a:pathLst>
                <a:path w="1105" h="200" extrusionOk="0">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lumMod val="60000"/>
                <a:lumOff val="40000"/>
              </a:schemeClr>
            </a:solidFill>
            <a:ln>
              <a:noFill/>
            </a:ln>
          </p:spPr>
          <p:txBody>
            <a:bodyPr spcFirstLastPara="1" wrap="square" lIns="68575" tIns="34275" rIns="68575" bIns="34275" anchor="ctr" anchorCtr="0">
              <a:noAutofit/>
            </a:bodyPr>
            <a:lstStyle/>
            <a:p>
              <a:pPr algn="ctr">
                <a:buClr>
                  <a:schemeClr val="dk1"/>
                </a:buClr>
                <a:buSzPts val="1400"/>
                <a:buFont typeface="Calibri"/>
              </a:pPr>
              <a:r>
                <a:rPr lang="en-US" sz="1200" b="1" dirty="0">
                  <a:latin typeface="Sniglet"/>
                  <a:ea typeface="Sniglet"/>
                  <a:cs typeface="Sniglet"/>
                </a:rPr>
                <a:t>OBJETIVOS DE DESARROLLO SOSTENIBLE  </a:t>
              </a:r>
              <a:endParaRPr lang="en" sz="1200" b="1" i="0" u="none" strike="noStrike" cap="none" dirty="0">
                <a:latin typeface="Sniglet"/>
                <a:ea typeface="Sniglet"/>
                <a:cs typeface="Sniglet"/>
              </a:endParaRPr>
            </a:p>
          </p:txBody>
        </p:sp>
        <p:sp>
          <p:nvSpPr>
            <p:cNvPr id="17" name="Google Shape;475;p42">
              <a:extLst>
                <a:ext uri="{FF2B5EF4-FFF2-40B4-BE49-F238E27FC236}">
                  <a16:creationId xmlns:a16="http://schemas.microsoft.com/office/drawing/2014/main" id="{61771E69-D7CE-0D50-C824-0C667AAA8694}"/>
                </a:ext>
              </a:extLst>
            </p:cNvPr>
            <p:cNvSpPr/>
            <p:nvPr/>
          </p:nvSpPr>
          <p:spPr>
            <a:xfrm>
              <a:off x="3868662" y="4912316"/>
              <a:ext cx="504580" cy="186725"/>
            </a:xfrm>
            <a:custGeom>
              <a:avLst/>
              <a:gdLst/>
              <a:ahLst/>
              <a:cxnLst/>
              <a:rect l="l" t="t" r="r" b="b"/>
              <a:pathLst>
                <a:path w="796" h="197" extrusionOk="0">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lumMod val="60000"/>
                <a:lumOff val="40000"/>
              </a:schemeClr>
            </a:solidFill>
            <a:ln>
              <a:noFill/>
            </a:ln>
          </p:spPr>
          <p:txBody>
            <a:bodyPr spcFirstLastPara="1" wrap="square" lIns="68575" tIns="34275" rIns="68575" bIns="34275" anchor="ctr" anchorCtr="0">
              <a:noAutofit/>
            </a:bodyPr>
            <a:lstStyle/>
            <a:p>
              <a:pPr algn="ctr">
                <a:buClr>
                  <a:schemeClr val="dk1"/>
                </a:buClr>
                <a:buSzPts val="1400"/>
              </a:pPr>
              <a:br>
                <a:rPr lang="en" sz="1100" b="1" dirty="0">
                  <a:latin typeface="Sniglet"/>
                  <a:ea typeface="Sniglet"/>
                  <a:cs typeface="Sniglet"/>
                  <a:sym typeface="Sniglet"/>
                </a:rPr>
              </a:br>
              <a:r>
                <a:rPr lang="en-US" sz="1100" b="1" dirty="0">
                  <a:latin typeface="Sniglet"/>
                  <a:ea typeface="Sniglet"/>
                  <a:cs typeface="Sniglet"/>
                  <a:sym typeface="Sniglet"/>
                </a:rPr>
                <a:t>COMPETENCIAS </a:t>
              </a:r>
            </a:p>
            <a:p>
              <a:pPr algn="ctr">
                <a:buClr>
                  <a:schemeClr val="dk1"/>
                </a:buClr>
                <a:buSzPts val="1400"/>
              </a:pPr>
              <a:r>
                <a:rPr lang="en-US" sz="1100" b="1" dirty="0">
                  <a:latin typeface="Sniglet"/>
                  <a:ea typeface="Sniglet"/>
                  <a:cs typeface="Sniglet"/>
                  <a:sym typeface="Sniglet"/>
                </a:rPr>
                <a:t>DEL SIGLO XXI</a:t>
              </a:r>
              <a:endParaRPr sz="1050" b="1" i="0" u="none" strike="noStrike" cap="none" dirty="0">
                <a:latin typeface="Sniglet"/>
                <a:ea typeface="Sniglet"/>
                <a:cs typeface="Sniglet"/>
                <a:sym typeface="Sniglet"/>
              </a:endParaRPr>
            </a:p>
          </p:txBody>
        </p:sp>
        <p:sp>
          <p:nvSpPr>
            <p:cNvPr id="18" name="Google Shape;476;p42">
              <a:extLst>
                <a:ext uri="{FF2B5EF4-FFF2-40B4-BE49-F238E27FC236}">
                  <a16:creationId xmlns:a16="http://schemas.microsoft.com/office/drawing/2014/main" id="{B635D77B-33B5-04CE-416B-C54562D44F29}"/>
                </a:ext>
              </a:extLst>
            </p:cNvPr>
            <p:cNvSpPr/>
            <p:nvPr/>
          </p:nvSpPr>
          <p:spPr>
            <a:xfrm>
              <a:off x="3778727" y="4460423"/>
              <a:ext cx="719100" cy="79200"/>
            </a:xfrm>
            <a:prstGeom prst="ellipse">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200" b="1" i="0" u="none" strike="noStrike" cap="none">
                <a:solidFill>
                  <a:schemeClr val="lt1"/>
                </a:solidFill>
                <a:latin typeface="Sniglet"/>
                <a:ea typeface="Sniglet"/>
                <a:cs typeface="Sniglet"/>
                <a:sym typeface="Sniglet"/>
              </a:endParaRPr>
            </a:p>
          </p:txBody>
        </p:sp>
      </p:grpSp>
      <p:sp>
        <p:nvSpPr>
          <p:cNvPr id="19" name="Google Shape;476;p42">
            <a:extLst>
              <a:ext uri="{FF2B5EF4-FFF2-40B4-BE49-F238E27FC236}">
                <a16:creationId xmlns:a16="http://schemas.microsoft.com/office/drawing/2014/main" id="{9AC677F4-E0A3-EEFB-218E-0C108A525798}"/>
              </a:ext>
            </a:extLst>
          </p:cNvPr>
          <p:cNvSpPr/>
          <p:nvPr/>
        </p:nvSpPr>
        <p:spPr>
          <a:xfrm>
            <a:off x="906257" y="965200"/>
            <a:ext cx="7528479" cy="1061801"/>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68575" tIns="34275" rIns="68575" bIns="34275" anchor="ctr" anchorCtr="0">
            <a:noAutofit/>
            <a:scene3d>
              <a:camera prst="orthographicFront"/>
              <a:lightRig rig="threePt" dir="t"/>
            </a:scene3d>
            <a:sp3d extrusionH="57150">
              <a:bevelT w="38100" h="38100"/>
            </a:sp3d>
          </a:bodyPr>
          <a:lstStyle/>
          <a:p>
            <a:pPr marL="0" marR="0" lvl="0" indent="0" algn="ctr" rtl="0">
              <a:lnSpc>
                <a:spcPct val="100000"/>
              </a:lnSpc>
              <a:spcBef>
                <a:spcPts val="0"/>
              </a:spcBef>
              <a:spcAft>
                <a:spcPts val="0"/>
              </a:spcAft>
              <a:buClr>
                <a:schemeClr val="dk1"/>
              </a:buClr>
              <a:buSzPts val="1400"/>
              <a:buFont typeface="Calibri"/>
              <a:buNone/>
            </a:pPr>
            <a:r>
              <a:rPr lang="en-US" sz="1800" b="1" i="0" u="none" strike="noStrike" cap="none" dirty="0">
                <a:solidFill>
                  <a:schemeClr val="tx1"/>
                </a:solidFill>
                <a:latin typeface="Sniglet"/>
                <a:ea typeface="Sniglet"/>
                <a:cs typeface="Sniglet"/>
                <a:sym typeface="Sniglet"/>
              </a:rPr>
              <a:t>NUEVO CURRÍCULO DEL ÁREA DE </a:t>
            </a:r>
          </a:p>
          <a:p>
            <a:pPr marL="0" marR="0" lvl="0" indent="0" algn="ctr" rtl="0">
              <a:lnSpc>
                <a:spcPct val="100000"/>
              </a:lnSpc>
              <a:spcBef>
                <a:spcPts val="0"/>
              </a:spcBef>
              <a:spcAft>
                <a:spcPts val="0"/>
              </a:spcAft>
              <a:buClr>
                <a:schemeClr val="dk1"/>
              </a:buClr>
              <a:buSzPts val="1400"/>
              <a:buFont typeface="Calibri"/>
              <a:buNone/>
            </a:pPr>
            <a:r>
              <a:rPr lang="en-US" sz="1800" b="1" i="0" u="none" strike="noStrike" cap="none" dirty="0">
                <a:solidFill>
                  <a:schemeClr val="tx1"/>
                </a:solidFill>
                <a:latin typeface="Sniglet"/>
                <a:ea typeface="Sniglet"/>
                <a:cs typeface="Sniglet"/>
                <a:sym typeface="Sniglet"/>
              </a:rPr>
              <a:t>SERVICIOS ACADÉMCOS </a:t>
            </a:r>
            <a:endParaRPr sz="1800" b="1" i="0" u="none" strike="noStrike" cap="none" dirty="0">
              <a:solidFill>
                <a:schemeClr val="tx1"/>
              </a:solidFill>
              <a:latin typeface="Sniglet"/>
              <a:ea typeface="Sniglet"/>
              <a:cs typeface="Sniglet"/>
              <a:sym typeface="Sniglet"/>
            </a:endParaRPr>
          </a:p>
        </p:txBody>
      </p:sp>
      <p:sp>
        <p:nvSpPr>
          <p:cNvPr id="20" name="Google Shape;250;p19">
            <a:extLst>
              <a:ext uri="{FF2B5EF4-FFF2-40B4-BE49-F238E27FC236}">
                <a16:creationId xmlns:a16="http://schemas.microsoft.com/office/drawing/2014/main" id="{78B99D66-8E34-A2A2-6D82-F8F535CE93CE}"/>
              </a:ext>
            </a:extLst>
          </p:cNvPr>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dirty="0"/>
          </a:p>
        </p:txBody>
      </p:sp>
    </p:spTree>
    <p:extLst>
      <p:ext uri="{BB962C8B-B14F-4D97-AF65-F5344CB8AC3E}">
        <p14:creationId xmlns:p14="http://schemas.microsoft.com/office/powerpoint/2010/main" val="88674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4687079" y="2065254"/>
            <a:ext cx="3923148" cy="177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solidFill>
                  <a:schemeClr val="accent4"/>
                </a:solidFill>
                <a:effectLst>
                  <a:outerShdw blurRad="38100" dist="38100" dir="2700000" algn="tl">
                    <a:srgbClr val="000000">
                      <a:alpha val="43137"/>
                    </a:srgbClr>
                  </a:outerShdw>
                </a:effectLst>
              </a:rPr>
              <a:t>Preceptos guías </a:t>
            </a:r>
            <a:endParaRPr sz="4800" b="1" dirty="0">
              <a:solidFill>
                <a:schemeClr val="accent4"/>
              </a:solidFill>
              <a:effectLst>
                <a:outerShdw blurRad="38100" dist="38100" dir="2700000" algn="tl">
                  <a:srgbClr val="000000">
                    <a:alpha val="43137"/>
                  </a:srgbClr>
                </a:outerShdw>
              </a:effectLst>
            </a:endParaRPr>
          </a:p>
        </p:txBody>
      </p:sp>
      <p:sp>
        <p:nvSpPr>
          <p:cNvPr id="275" name="Google Shape;275;p22"/>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1026" name="Picture 2" descr="Confirman que hay 12 brotes activos de COVID-19 en escuelas de Puerto Rico">
            <a:extLst>
              <a:ext uri="{FF2B5EF4-FFF2-40B4-BE49-F238E27FC236}">
                <a16:creationId xmlns:a16="http://schemas.microsoft.com/office/drawing/2014/main" id="{01DBE474-66D7-4E5F-97D8-D7E09E914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772" y="1130300"/>
            <a:ext cx="3110628" cy="29222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74D0B0A1-ABFA-4BCC-85EC-CEE69394230B}"/>
              </a:ext>
            </a:extLst>
          </p:cNvPr>
          <p:cNvPicPr>
            <a:picLocks noChangeAspect="1"/>
          </p:cNvPicPr>
          <p:nvPr/>
        </p:nvPicPr>
        <p:blipFill>
          <a:blip r:embed="rId4"/>
          <a:stretch>
            <a:fillRect/>
          </a:stretch>
        </p:blipFill>
        <p:spPr>
          <a:xfrm>
            <a:off x="3962400" y="0"/>
            <a:ext cx="4396760" cy="2065254"/>
          </a:xfrm>
          <a:prstGeom prst="rect">
            <a:avLst/>
          </a:prstGeom>
        </p:spPr>
      </p:pic>
      <p:pic>
        <p:nvPicPr>
          <p:cNvPr id="6" name="Picture 2" descr="Vista previa de imagen">
            <a:extLst>
              <a:ext uri="{FF2B5EF4-FFF2-40B4-BE49-F238E27FC236}">
                <a16:creationId xmlns:a16="http://schemas.microsoft.com/office/drawing/2014/main" id="{BFC6EF16-2EF9-4F30-AA4C-6F95B3855F8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84" t="10541" r="8750" b="10541"/>
          <a:stretch/>
        </p:blipFill>
        <p:spPr bwMode="auto">
          <a:xfrm>
            <a:off x="5537963" y="4052525"/>
            <a:ext cx="1103546" cy="816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41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83B7864-A609-4AAD-817E-2BEFCE565229}"/>
              </a:ext>
            </a:extLst>
          </p:cNvPr>
          <p:cNvSpPr>
            <a:spLocks noGrp="1"/>
          </p:cNvSpPr>
          <p:nvPr>
            <p:ph type="body" idx="1"/>
          </p:nvPr>
        </p:nvSpPr>
        <p:spPr>
          <a:xfrm>
            <a:off x="2489200" y="991117"/>
            <a:ext cx="6527325" cy="3664158"/>
          </a:xfrm>
        </p:spPr>
        <p:txBody>
          <a:bodyPr/>
          <a:lstStyle/>
          <a:p>
            <a:r>
              <a:rPr lang="es-PR" sz="2000" dirty="0"/>
              <a:t>Pertinencia del currículo. </a:t>
            </a:r>
          </a:p>
          <a:p>
            <a:endParaRPr lang="es-PR" sz="2000" dirty="0"/>
          </a:p>
          <a:p>
            <a:r>
              <a:rPr lang="es-PR" sz="2000" dirty="0"/>
              <a:t>Homogenizar los formatos de los documentos. </a:t>
            </a:r>
          </a:p>
          <a:p>
            <a:endParaRPr lang="es-PR" sz="2000" dirty="0"/>
          </a:p>
          <a:p>
            <a:r>
              <a:rPr lang="es-PR" sz="2000" dirty="0"/>
              <a:t>Asegurar que el rigor de cada grado en cada materia este acorde con la etapas de desarrollo de los estudiantes. </a:t>
            </a:r>
          </a:p>
          <a:p>
            <a:endParaRPr lang="es-PR" sz="2000" dirty="0"/>
          </a:p>
          <a:p>
            <a:r>
              <a:rPr lang="es-PR" sz="2000" dirty="0"/>
              <a:t>Cumplir con el proceso de “Peer </a:t>
            </a:r>
            <a:r>
              <a:rPr lang="es-PR" sz="2000" dirty="0" err="1"/>
              <a:t>Review</a:t>
            </a:r>
            <a:r>
              <a:rPr lang="es-PR" sz="2000" dirty="0"/>
              <a:t>” del Departamento de Educación Federal</a:t>
            </a:r>
            <a:r>
              <a:rPr lang="en-US" sz="2000" dirty="0"/>
              <a:t>. </a:t>
            </a:r>
            <a:endParaRPr lang="es-PR" sz="2000" dirty="0"/>
          </a:p>
        </p:txBody>
      </p:sp>
      <p:sp>
        <p:nvSpPr>
          <p:cNvPr id="4" name="Slide Number Placeholder 3">
            <a:extLst>
              <a:ext uri="{FF2B5EF4-FFF2-40B4-BE49-F238E27FC236}">
                <a16:creationId xmlns:a16="http://schemas.microsoft.com/office/drawing/2014/main" id="{9E46B874-F179-4B9C-AFFF-7659C67B52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7" name="Picture 6" descr="A picture containing text&#10;&#10;Description automatically generated">
            <a:extLst>
              <a:ext uri="{FF2B5EF4-FFF2-40B4-BE49-F238E27FC236}">
                <a16:creationId xmlns:a16="http://schemas.microsoft.com/office/drawing/2014/main" id="{83BF3A37-C3A3-4B3E-B9C2-9A25C95910A4}"/>
              </a:ext>
            </a:extLst>
          </p:cNvPr>
          <p:cNvPicPr>
            <a:picLocks noChangeAspect="1"/>
          </p:cNvPicPr>
          <p:nvPr/>
        </p:nvPicPr>
        <p:blipFill rotWithShape="1">
          <a:blip r:embed="rId2"/>
          <a:srcRect l="69191"/>
          <a:stretch/>
        </p:blipFill>
        <p:spPr>
          <a:xfrm>
            <a:off x="512747" y="-230385"/>
            <a:ext cx="1602354" cy="2443004"/>
          </a:xfrm>
          <a:prstGeom prst="rect">
            <a:avLst/>
          </a:prstGeom>
        </p:spPr>
      </p:pic>
    </p:spTree>
    <p:extLst>
      <p:ext uri="{BB962C8B-B14F-4D97-AF65-F5344CB8AC3E}">
        <p14:creationId xmlns:p14="http://schemas.microsoft.com/office/powerpoint/2010/main" val="371627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FF025-3B79-40F3-AF10-BA7867CA4E7C}"/>
              </a:ext>
            </a:extLst>
          </p:cNvPr>
          <p:cNvSpPr>
            <a:spLocks noGrp="1"/>
          </p:cNvSpPr>
          <p:nvPr>
            <p:ph type="title"/>
          </p:nvPr>
        </p:nvSpPr>
        <p:spPr>
          <a:xfrm>
            <a:off x="3113674" y="765441"/>
            <a:ext cx="5275500" cy="641100"/>
          </a:xfrm>
        </p:spPr>
        <p:txBody>
          <a:bodyPr/>
          <a:lstStyle/>
          <a:p>
            <a:r>
              <a:rPr lang="es-PR" sz="2800" b="1" dirty="0">
                <a:solidFill>
                  <a:schemeClr val="accent6"/>
                </a:solidFill>
                <a:effectLst>
                  <a:outerShdw blurRad="38100" dist="38100" dir="2700000" algn="tl">
                    <a:srgbClr val="000000">
                      <a:alpha val="43137"/>
                    </a:srgbClr>
                  </a:outerShdw>
                </a:effectLst>
              </a:rPr>
              <a:t>Puntos de partida</a:t>
            </a:r>
          </a:p>
        </p:txBody>
      </p:sp>
      <p:sp>
        <p:nvSpPr>
          <p:cNvPr id="4" name="Text Placeholder 3">
            <a:extLst>
              <a:ext uri="{FF2B5EF4-FFF2-40B4-BE49-F238E27FC236}">
                <a16:creationId xmlns:a16="http://schemas.microsoft.com/office/drawing/2014/main" id="{554185D0-D53F-4C5E-99C9-008E3BD0C67C}"/>
              </a:ext>
            </a:extLst>
          </p:cNvPr>
          <p:cNvSpPr>
            <a:spLocks noGrp="1"/>
          </p:cNvSpPr>
          <p:nvPr>
            <p:ph type="body" idx="1"/>
          </p:nvPr>
        </p:nvSpPr>
        <p:spPr>
          <a:xfrm>
            <a:off x="2935874" y="1525758"/>
            <a:ext cx="5884275" cy="2786100"/>
          </a:xfrm>
        </p:spPr>
        <p:txBody>
          <a:bodyPr/>
          <a:lstStyle/>
          <a:p>
            <a:r>
              <a:rPr lang="es-PR" sz="1800" dirty="0"/>
              <a:t>Análisis de los resultados de las pruebas estandarizadas y notas. </a:t>
            </a:r>
          </a:p>
          <a:p>
            <a:r>
              <a:rPr lang="es-PR" sz="1800" dirty="0"/>
              <a:t>Consultas a maestros realizadas por los programas. </a:t>
            </a:r>
          </a:p>
          <a:p>
            <a:r>
              <a:rPr lang="es-PR" sz="1800" dirty="0"/>
              <a:t>Revisión de literatura y documentos de estándares de otras jurisdicciones y países. </a:t>
            </a:r>
          </a:p>
          <a:p>
            <a:r>
              <a:rPr lang="es-PR" sz="1800" dirty="0"/>
              <a:t>Recomendaciones de Comité Asesor Técnico del DEPR (TAC, por su siglas en inglés). </a:t>
            </a:r>
          </a:p>
          <a:p>
            <a:pPr marL="76200" indent="0">
              <a:buNone/>
            </a:pPr>
            <a:endParaRPr lang="es-PR" sz="1800" dirty="0"/>
          </a:p>
        </p:txBody>
      </p:sp>
      <p:sp>
        <p:nvSpPr>
          <p:cNvPr id="2" name="Slide Number Placeholder 1">
            <a:extLst>
              <a:ext uri="{FF2B5EF4-FFF2-40B4-BE49-F238E27FC236}">
                <a16:creationId xmlns:a16="http://schemas.microsoft.com/office/drawing/2014/main" id="{9A80BF32-79E1-4445-AB0E-0B7BEC0F49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5" name="Picture 4" descr="A picture containing text&#10;&#10;Description automatically generated">
            <a:extLst>
              <a:ext uri="{FF2B5EF4-FFF2-40B4-BE49-F238E27FC236}">
                <a16:creationId xmlns:a16="http://schemas.microsoft.com/office/drawing/2014/main" id="{189701CA-B791-46EA-B6F8-2D93DB93F701}"/>
              </a:ext>
            </a:extLst>
          </p:cNvPr>
          <p:cNvPicPr>
            <a:picLocks noChangeAspect="1"/>
          </p:cNvPicPr>
          <p:nvPr/>
        </p:nvPicPr>
        <p:blipFill rotWithShape="1">
          <a:blip r:embed="rId2"/>
          <a:srcRect l="69191"/>
          <a:stretch/>
        </p:blipFill>
        <p:spPr>
          <a:xfrm>
            <a:off x="598387" y="-171494"/>
            <a:ext cx="1511298" cy="2304177"/>
          </a:xfrm>
          <a:prstGeom prst="rect">
            <a:avLst/>
          </a:prstGeom>
        </p:spPr>
      </p:pic>
    </p:spTree>
    <p:extLst>
      <p:ext uri="{BB962C8B-B14F-4D97-AF65-F5344CB8AC3E}">
        <p14:creationId xmlns:p14="http://schemas.microsoft.com/office/powerpoint/2010/main" val="1680729394"/>
      </p:ext>
    </p:extLst>
  </p:cSld>
  <p:clrMapOvr>
    <a:masterClrMapping/>
  </p:clrMapOvr>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1425</Words>
  <Application>Microsoft Office PowerPoint</Application>
  <PresentationFormat>On-screen Show (16:9)</PresentationFormat>
  <Paragraphs>154</Paragraphs>
  <Slides>32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Nixie One</vt:lpstr>
      <vt:lpstr>Calibri</vt:lpstr>
      <vt:lpstr>Arial</vt:lpstr>
      <vt:lpstr>Wingdings</vt:lpstr>
      <vt:lpstr>Sniglet</vt:lpstr>
      <vt:lpstr>Varela Round</vt:lpstr>
      <vt:lpstr>Puck template</vt:lpstr>
      <vt:lpstr>Programa de  Tecnología Educativa </vt:lpstr>
      <vt:lpstr>Notificación de Política Pública </vt:lpstr>
      <vt:lpstr>Nota aclaratoria</vt:lpstr>
      <vt:lpstr>Objetivos </vt:lpstr>
      <vt:lpstr>Fundamentos del Proyecto de Revisión Curricular de Servicios Académicos </vt:lpstr>
      <vt:lpstr>PowerPoint Presentation</vt:lpstr>
      <vt:lpstr>Preceptos guías </vt:lpstr>
      <vt:lpstr>PowerPoint Presentation</vt:lpstr>
      <vt:lpstr>Puntos de partida</vt:lpstr>
      <vt:lpstr>Proceso de Revisión Curricular del Programa de Tecnología Educativa</vt:lpstr>
      <vt:lpstr>Enfoque del Programa </vt:lpstr>
      <vt:lpstr>PowerPoint Presentation</vt:lpstr>
      <vt:lpstr>PowerPoint Presentation</vt:lpstr>
      <vt:lpstr>PowerPoint Presentation</vt:lpstr>
      <vt:lpstr>PowerPoint Presentation</vt:lpstr>
      <vt:lpstr>Cambios en los estándares </vt:lpstr>
      <vt:lpstr>PowerPoint Presentation</vt:lpstr>
      <vt:lpstr>PowerPoint Presentation</vt:lpstr>
      <vt:lpstr>Nuevos temas transversales </vt:lpstr>
      <vt:lpstr>Los temas transversales</vt:lpstr>
      <vt:lpstr>Los temas transversales</vt:lpstr>
      <vt:lpstr>Temas transversales</vt:lpstr>
      <vt:lpstr>Nuevas herramientas </vt:lpstr>
      <vt:lpstr>PowerPoint Presentation</vt:lpstr>
      <vt:lpstr>PowerPoint Presentation</vt:lpstr>
      <vt:lpstr>PowerPoint Presentation</vt:lpstr>
      <vt:lpstr>PowerPoint Presentation</vt:lpstr>
      <vt:lpstr>Cómo facilita estos cambios </vt:lpstr>
      <vt:lpstr>PowerPoint Presentation</vt:lpstr>
      <vt:lpstr>PowerPoint Presentation</vt:lpstr>
      <vt:lpstr>Deje su opinión sobre la revisión curricular del programa escaneado el código QR. </vt:lpstr>
      <vt:lpstr>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Beverly Morro Vega</dc:creator>
  <cp:lastModifiedBy>Beverly Morro Vega</cp:lastModifiedBy>
  <cp:revision>147</cp:revision>
  <dcterms:modified xsi:type="dcterms:W3CDTF">2022-08-04T23:16:28Z</dcterms:modified>
</cp:coreProperties>
</file>