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ink/ink1.xml" ContentType="application/inkml+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31"/>
  </p:notesMasterIdLst>
  <p:sldIdLst>
    <p:sldId id="256" r:id="rId2"/>
    <p:sldId id="295" r:id="rId3"/>
    <p:sldId id="296" r:id="rId4"/>
    <p:sldId id="257" r:id="rId5"/>
    <p:sldId id="391" r:id="rId6"/>
    <p:sldId id="367" r:id="rId7"/>
    <p:sldId id="388" r:id="rId8"/>
    <p:sldId id="363" r:id="rId9"/>
    <p:sldId id="342" r:id="rId10"/>
    <p:sldId id="392" r:id="rId11"/>
    <p:sldId id="315" r:id="rId12"/>
    <p:sldId id="393" r:id="rId13"/>
    <p:sldId id="397" r:id="rId14"/>
    <p:sldId id="345" r:id="rId15"/>
    <p:sldId id="346" r:id="rId16"/>
    <p:sldId id="347" r:id="rId17"/>
    <p:sldId id="382" r:id="rId18"/>
    <p:sldId id="394" r:id="rId19"/>
    <p:sldId id="390" r:id="rId20"/>
    <p:sldId id="396" r:id="rId21"/>
    <p:sldId id="331" r:id="rId22"/>
    <p:sldId id="371" r:id="rId23"/>
    <p:sldId id="387" r:id="rId24"/>
    <p:sldId id="389" r:id="rId25"/>
    <p:sldId id="395" r:id="rId26"/>
    <p:sldId id="381" r:id="rId27"/>
    <p:sldId id="386" r:id="rId28"/>
    <p:sldId id="398" r:id="rId29"/>
    <p:sldId id="278" r:id="rId30"/>
  </p:sldIdLst>
  <p:sldSz cx="9144000" cy="5143500" type="screen16x9"/>
  <p:notesSz cx="6858000" cy="9144000"/>
  <p:embeddedFontLst>
    <p:embeddedFont>
      <p:font typeface="Calibri" panose="020F0502020204030204" pitchFamily="34" charset="0"/>
      <p:regular r:id="rId32"/>
      <p:bold r:id="rId33"/>
      <p:italic r:id="rId34"/>
      <p:boldItalic r:id="rId35"/>
    </p:embeddedFont>
    <p:embeddedFont>
      <p:font typeface="Montserrat" panose="00000500000000000000" pitchFamily="2" charset="0"/>
      <p:regular r:id="rId36"/>
      <p:bold r:id="rId37"/>
      <p:italic r:id="rId38"/>
      <p:boldItalic r:id="rId39"/>
    </p:embeddedFont>
    <p:embeddedFont>
      <p:font typeface="Nixie One" panose="020B0604020202020204" charset="0"/>
      <p:regular r:id="rId40"/>
    </p:embeddedFont>
    <p:embeddedFont>
      <p:font typeface="Varela Round" panose="00000500000000000000" pitchFamily="2" charset="-79"/>
      <p:regular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42A20BD-2505-46DF-82F6-A791D1CCFF51}">
  <a:tblStyle styleId="{242A20BD-2505-46DF-82F6-A791D1CCFF51}"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EBB38DEC-D873-43F8-8245-15F6AB083779}"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971" autoAdjust="0"/>
    <p:restoredTop sz="94346" autoAdjust="0"/>
  </p:normalViewPr>
  <p:slideViewPr>
    <p:cSldViewPr snapToGrid="0">
      <p:cViewPr varScale="1">
        <p:scale>
          <a:sx n="102" d="100"/>
          <a:sy n="102" d="100"/>
        </p:scale>
        <p:origin x="352" y="32"/>
      </p:cViewPr>
      <p:guideLst/>
    </p:cSldViewPr>
  </p:slideViewPr>
  <p:notesTextViewPr>
    <p:cViewPr>
      <p:scale>
        <a:sx n="125" d="100"/>
        <a:sy n="125"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 Id="rId20" Type="http://schemas.openxmlformats.org/officeDocument/2006/relationships/slide" Target="slides/slide19.xml"/><Relationship Id="rId41" Type="http://schemas.openxmlformats.org/officeDocument/2006/relationships/font" Target="fonts/font10.fntdata"/></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8T02:00:59.369"/>
    </inkml:context>
    <inkml:brush xml:id="br0">
      <inkml:brushProperty name="width" value="0.05" units="cm"/>
      <inkml:brushProperty name="height" value="0.05" units="cm"/>
    </inkml:brush>
  </inkml:definitions>
  <inkml:trace contextRef="#ctx0" brushRef="#br0">0 0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089161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151650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672180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769039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033919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 name="Google Shape;415;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 name="Google Shape;415;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14465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720346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720346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164240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283738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544380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7209425" y="502200"/>
            <a:ext cx="206100" cy="2061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1197475" y="-802775"/>
            <a:ext cx="6749100" cy="6749100"/>
          </a:xfrm>
          <a:prstGeom prst="ellipse">
            <a:avLst/>
          </a:prstGeom>
          <a:noFill/>
          <a:ln w="9525" cap="flat" cmpd="sng">
            <a:solidFill>
              <a:srgbClr val="A1BEC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2255425" y="1991825"/>
            <a:ext cx="4633200" cy="11598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48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
        <p:nvSpPr>
          <p:cNvPr id="13" name="Google Shape;13;p2"/>
          <p:cNvSpPr/>
          <p:nvPr/>
        </p:nvSpPr>
        <p:spPr>
          <a:xfrm>
            <a:off x="267550" y="-886750"/>
            <a:ext cx="2347200" cy="2347200"/>
          </a:xfrm>
          <a:prstGeom prst="donut">
            <a:avLst>
              <a:gd name="adj" fmla="val 29778"/>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8348875" y="2882375"/>
            <a:ext cx="978600" cy="9786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2255425" y="541800"/>
            <a:ext cx="657600" cy="657600"/>
          </a:xfrm>
          <a:prstGeom prst="ellipse">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6752750" y="3465100"/>
            <a:ext cx="2284200" cy="2284200"/>
          </a:xfrm>
          <a:prstGeom prst="donut">
            <a:avLst>
              <a:gd name="adj" fmla="val 11909"/>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37775" y="3193200"/>
            <a:ext cx="657600" cy="6576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376550" y="4217275"/>
            <a:ext cx="1207800" cy="1207800"/>
          </a:xfrm>
          <a:prstGeom prst="donut">
            <a:avLst>
              <a:gd name="adj" fmla="val 42915"/>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8244625" y="2541950"/>
            <a:ext cx="304800" cy="3048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7598775" y="-300250"/>
            <a:ext cx="1370700" cy="13707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8244625" y="802850"/>
            <a:ext cx="657600" cy="657600"/>
          </a:xfrm>
          <a:prstGeom prst="ellipse">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213975" y="695900"/>
            <a:ext cx="871500" cy="871500"/>
          </a:xfrm>
          <a:prstGeom prst="ellipse">
            <a:avLst/>
          </a:prstGeom>
          <a:noFill/>
          <a:ln w="9525" cap="flat" cmpd="sng">
            <a:solidFill>
              <a:srgbClr val="00ACC3"/>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122175" y="2933250"/>
            <a:ext cx="1177500" cy="1177500"/>
          </a:xfrm>
          <a:prstGeom prst="ellipse">
            <a:avLst/>
          </a:prstGeom>
          <a:noFill/>
          <a:ln w="9525" cap="flat" cmpd="sng">
            <a:solidFill>
              <a:srgbClr val="BBCD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8150075" y="708300"/>
            <a:ext cx="846600" cy="846600"/>
          </a:xfrm>
          <a:prstGeom prst="ellipse">
            <a:avLst/>
          </a:prstGeom>
          <a:noFill/>
          <a:ln w="9525" cap="flat" cmpd="sng">
            <a:solidFill>
              <a:srgbClr val="65BB4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1055325" y="3904575"/>
            <a:ext cx="206100" cy="2061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64"/>
        <p:cNvGrpSpPr/>
        <p:nvPr/>
      </p:nvGrpSpPr>
      <p:grpSpPr>
        <a:xfrm>
          <a:off x="0" y="0"/>
          <a:ext cx="0" cy="0"/>
          <a:chOff x="0" y="0"/>
          <a:chExt cx="0" cy="0"/>
        </a:xfrm>
      </p:grpSpPr>
      <p:sp>
        <p:nvSpPr>
          <p:cNvPr id="65" name="Google Shape;65;p5"/>
          <p:cNvSpPr/>
          <p:nvPr/>
        </p:nvSpPr>
        <p:spPr>
          <a:xfrm>
            <a:off x="1144200" y="2698575"/>
            <a:ext cx="893700" cy="893700"/>
          </a:xfrm>
          <a:prstGeom prst="ellipse">
            <a:avLst/>
          </a:prstGeom>
          <a:noFill/>
          <a:ln w="9525" cap="flat" cmpd="sng">
            <a:solidFill>
              <a:srgbClr val="BBCD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5"/>
          <p:cNvSpPr txBox="1">
            <a:spLocks noGrp="1"/>
          </p:cNvSpPr>
          <p:nvPr>
            <p:ph type="title"/>
          </p:nvPr>
        </p:nvSpPr>
        <p:spPr>
          <a:xfrm>
            <a:off x="2935875" y="909050"/>
            <a:ext cx="5275500" cy="641100"/>
          </a:xfrm>
          <a:prstGeom prst="rect">
            <a:avLst/>
          </a:prstGeom>
        </p:spPr>
        <p:txBody>
          <a:bodyPr spcFirstLastPara="1" wrap="square" lIns="91425" tIns="91425" rIns="91425" bIns="91425" anchor="b"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67" name="Google Shape;67;p5"/>
          <p:cNvSpPr txBox="1">
            <a:spLocks noGrp="1"/>
          </p:cNvSpPr>
          <p:nvPr>
            <p:ph type="body" idx="1"/>
          </p:nvPr>
        </p:nvSpPr>
        <p:spPr>
          <a:xfrm>
            <a:off x="2935875" y="1525758"/>
            <a:ext cx="5275500" cy="2786100"/>
          </a:xfrm>
          <a:prstGeom prst="rect">
            <a:avLst/>
          </a:prstGeom>
        </p:spPr>
        <p:txBody>
          <a:bodyPr spcFirstLastPara="1" wrap="square" lIns="91425" tIns="91425" rIns="91425" bIns="91425" anchor="t" anchorCtr="0">
            <a:noAutofit/>
          </a:bodyPr>
          <a:lstStyle>
            <a:lvl1pPr marL="457200" lvl="0" indent="-381000">
              <a:spcBef>
                <a:spcPts val="600"/>
              </a:spcBef>
              <a:spcAft>
                <a:spcPts val="0"/>
              </a:spcAft>
              <a:buSzPts val="2400"/>
              <a:buChar char="◎"/>
              <a:defRPr sz="2400"/>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81000">
              <a:spcBef>
                <a:spcPts val="0"/>
              </a:spcBef>
              <a:spcAft>
                <a:spcPts val="0"/>
              </a:spcAft>
              <a:buSzPts val="2400"/>
              <a:buChar char="●"/>
              <a:defRPr sz="2400"/>
            </a:lvl4pPr>
            <a:lvl5pPr marL="2286000" lvl="4" indent="-381000">
              <a:spcBef>
                <a:spcPts val="0"/>
              </a:spcBef>
              <a:spcAft>
                <a:spcPts val="0"/>
              </a:spcAft>
              <a:buSzPts val="2400"/>
              <a:buChar char="○"/>
              <a:defRPr sz="2400"/>
            </a:lvl5pPr>
            <a:lvl6pPr marL="2743200" lvl="5" indent="-381000">
              <a:spcBef>
                <a:spcPts val="0"/>
              </a:spcBef>
              <a:spcAft>
                <a:spcPts val="0"/>
              </a:spcAft>
              <a:buSzPts val="2400"/>
              <a:buChar char="■"/>
              <a:defRPr sz="2400"/>
            </a:lvl6pPr>
            <a:lvl7pPr marL="3200400" lvl="6" indent="-381000">
              <a:spcBef>
                <a:spcPts val="0"/>
              </a:spcBef>
              <a:spcAft>
                <a:spcPts val="0"/>
              </a:spcAft>
              <a:buSzPts val="2400"/>
              <a:buChar char="●"/>
              <a:defRPr sz="2400"/>
            </a:lvl7pPr>
            <a:lvl8pPr marL="3657600" lvl="7" indent="-381000">
              <a:spcBef>
                <a:spcPts val="0"/>
              </a:spcBef>
              <a:spcAft>
                <a:spcPts val="0"/>
              </a:spcAft>
              <a:buSzPts val="2400"/>
              <a:buChar char="○"/>
              <a:defRPr sz="2400"/>
            </a:lvl8pPr>
            <a:lvl9pPr marL="4114800" lvl="8" indent="-381000">
              <a:spcBef>
                <a:spcPts val="0"/>
              </a:spcBef>
              <a:spcAft>
                <a:spcPts val="0"/>
              </a:spcAft>
              <a:buSzPts val="2400"/>
              <a:buChar char="■"/>
              <a:defRPr sz="2400"/>
            </a:lvl9pPr>
          </a:lstStyle>
          <a:p>
            <a:endParaRPr/>
          </a:p>
        </p:txBody>
      </p:sp>
      <p:sp>
        <p:nvSpPr>
          <p:cNvPr id="68" name="Google Shape;68;p5"/>
          <p:cNvSpPr/>
          <p:nvPr/>
        </p:nvSpPr>
        <p:spPr>
          <a:xfrm>
            <a:off x="259925" y="-206300"/>
            <a:ext cx="2347200" cy="2347200"/>
          </a:xfrm>
          <a:prstGeom prst="donut">
            <a:avLst>
              <a:gd name="adj" fmla="val 29778"/>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5"/>
          <p:cNvSpPr/>
          <p:nvPr/>
        </p:nvSpPr>
        <p:spPr>
          <a:xfrm>
            <a:off x="-152925" y="1360050"/>
            <a:ext cx="978600" cy="9786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5"/>
          <p:cNvSpPr/>
          <p:nvPr/>
        </p:nvSpPr>
        <p:spPr>
          <a:xfrm>
            <a:off x="2339600" y="243625"/>
            <a:ext cx="657600" cy="657600"/>
          </a:xfrm>
          <a:prstGeom prst="ellipse">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5"/>
          <p:cNvSpPr/>
          <p:nvPr/>
        </p:nvSpPr>
        <p:spPr>
          <a:xfrm>
            <a:off x="788725" y="2338650"/>
            <a:ext cx="811200" cy="811200"/>
          </a:xfrm>
          <a:prstGeom prst="donut">
            <a:avLst>
              <a:gd name="adj" fmla="val 22275"/>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5"/>
          <p:cNvSpPr/>
          <p:nvPr/>
        </p:nvSpPr>
        <p:spPr>
          <a:xfrm>
            <a:off x="153675" y="4149950"/>
            <a:ext cx="1207800" cy="12078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5"/>
          <p:cNvSpPr/>
          <p:nvPr/>
        </p:nvSpPr>
        <p:spPr>
          <a:xfrm>
            <a:off x="1315800" y="3860975"/>
            <a:ext cx="550500" cy="550500"/>
          </a:xfrm>
          <a:prstGeom prst="donut">
            <a:avLst>
              <a:gd name="adj" fmla="val 42915"/>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5"/>
          <p:cNvSpPr/>
          <p:nvPr/>
        </p:nvSpPr>
        <p:spPr>
          <a:xfrm>
            <a:off x="438575" y="2993025"/>
            <a:ext cx="304800" cy="3048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5"/>
          <p:cNvSpPr/>
          <p:nvPr/>
        </p:nvSpPr>
        <p:spPr>
          <a:xfrm>
            <a:off x="7744850" y="420475"/>
            <a:ext cx="550500" cy="5505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5"/>
          <p:cNvSpPr/>
          <p:nvPr/>
        </p:nvSpPr>
        <p:spPr>
          <a:xfrm>
            <a:off x="8839500" y="1019775"/>
            <a:ext cx="397500" cy="3975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5"/>
          <p:cNvSpPr/>
          <p:nvPr/>
        </p:nvSpPr>
        <p:spPr>
          <a:xfrm>
            <a:off x="8295350" y="-321125"/>
            <a:ext cx="741600" cy="741600"/>
          </a:xfrm>
          <a:prstGeom prst="donut">
            <a:avLst>
              <a:gd name="adj" fmla="val 31897"/>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5"/>
          <p:cNvSpPr/>
          <p:nvPr/>
        </p:nvSpPr>
        <p:spPr>
          <a:xfrm>
            <a:off x="8651500" y="1616325"/>
            <a:ext cx="188100" cy="1881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5"/>
          <p:cNvSpPr/>
          <p:nvPr/>
        </p:nvSpPr>
        <p:spPr>
          <a:xfrm>
            <a:off x="2179100" y="83125"/>
            <a:ext cx="978600" cy="978600"/>
          </a:xfrm>
          <a:prstGeom prst="ellipse">
            <a:avLst/>
          </a:prstGeom>
          <a:noFill/>
          <a:ln w="9525" cap="flat" cmpd="sng">
            <a:solidFill>
              <a:srgbClr val="00ACC3"/>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5"/>
          <p:cNvSpPr/>
          <p:nvPr/>
        </p:nvSpPr>
        <p:spPr>
          <a:xfrm>
            <a:off x="8062825" y="688875"/>
            <a:ext cx="449700" cy="4497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5"/>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 column + image">
  <p:cSld name="TITLE_AND_BODY_1">
    <p:spTree>
      <p:nvGrpSpPr>
        <p:cNvPr id="1" name="Shape 82"/>
        <p:cNvGrpSpPr/>
        <p:nvPr/>
      </p:nvGrpSpPr>
      <p:grpSpPr>
        <a:xfrm>
          <a:off x="0" y="0"/>
          <a:ext cx="0" cy="0"/>
          <a:chOff x="0" y="0"/>
          <a:chExt cx="0" cy="0"/>
        </a:xfrm>
      </p:grpSpPr>
      <p:sp>
        <p:nvSpPr>
          <p:cNvPr id="83" name="Google Shape;83;p6"/>
          <p:cNvSpPr txBox="1">
            <a:spLocks noGrp="1"/>
          </p:cNvSpPr>
          <p:nvPr>
            <p:ph type="title"/>
          </p:nvPr>
        </p:nvSpPr>
        <p:spPr>
          <a:xfrm>
            <a:off x="4572000" y="909050"/>
            <a:ext cx="3639600" cy="6411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sp>
        <p:nvSpPr>
          <p:cNvPr id="84" name="Google Shape;84;p6"/>
          <p:cNvSpPr txBox="1">
            <a:spLocks noGrp="1"/>
          </p:cNvSpPr>
          <p:nvPr>
            <p:ph type="body" idx="1"/>
          </p:nvPr>
        </p:nvSpPr>
        <p:spPr>
          <a:xfrm>
            <a:off x="4572000" y="1525754"/>
            <a:ext cx="3639600" cy="2786100"/>
          </a:xfrm>
          <a:prstGeom prst="rect">
            <a:avLst/>
          </a:prstGeom>
        </p:spPr>
        <p:txBody>
          <a:bodyPr spcFirstLastPara="1" wrap="square" lIns="91425" tIns="91425" rIns="91425" bIns="91425" anchor="t" anchorCtr="0">
            <a:noAutofit/>
          </a:bodyPr>
          <a:lstStyle>
            <a:lvl1pPr marL="457200" lvl="0" indent="-355600" rtl="0">
              <a:spcBef>
                <a:spcPts val="600"/>
              </a:spcBef>
              <a:spcAft>
                <a:spcPts val="0"/>
              </a:spcAft>
              <a:buSzPts val="2000"/>
              <a:buChar char="◎"/>
              <a:defRPr sz="2000"/>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endParaRPr/>
          </a:p>
        </p:txBody>
      </p:sp>
      <p:sp>
        <p:nvSpPr>
          <p:cNvPr id="85" name="Google Shape;85;p6"/>
          <p:cNvSpPr/>
          <p:nvPr/>
        </p:nvSpPr>
        <p:spPr>
          <a:xfrm>
            <a:off x="580275" y="751950"/>
            <a:ext cx="3639600" cy="36396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6"/>
          <p:cNvSpPr/>
          <p:nvPr/>
        </p:nvSpPr>
        <p:spPr>
          <a:xfrm>
            <a:off x="-295650" y="-356450"/>
            <a:ext cx="1057800" cy="1057800"/>
          </a:xfrm>
          <a:prstGeom prst="ellipse">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6"/>
          <p:cNvSpPr/>
          <p:nvPr/>
        </p:nvSpPr>
        <p:spPr>
          <a:xfrm>
            <a:off x="2836600" y="179825"/>
            <a:ext cx="978600" cy="978600"/>
          </a:xfrm>
          <a:prstGeom prst="donut">
            <a:avLst>
              <a:gd name="adj" fmla="val 39527"/>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6"/>
          <p:cNvSpPr/>
          <p:nvPr/>
        </p:nvSpPr>
        <p:spPr>
          <a:xfrm>
            <a:off x="465975" y="3692750"/>
            <a:ext cx="1019400" cy="10194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6"/>
          <p:cNvSpPr/>
          <p:nvPr/>
        </p:nvSpPr>
        <p:spPr>
          <a:xfrm>
            <a:off x="1485375" y="4559750"/>
            <a:ext cx="361500" cy="361500"/>
          </a:xfrm>
          <a:prstGeom prst="donut">
            <a:avLst>
              <a:gd name="adj" fmla="val 29951"/>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6"/>
          <p:cNvSpPr/>
          <p:nvPr/>
        </p:nvSpPr>
        <p:spPr>
          <a:xfrm>
            <a:off x="2364800" y="346950"/>
            <a:ext cx="274200" cy="2739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6"/>
          <p:cNvSpPr/>
          <p:nvPr/>
        </p:nvSpPr>
        <p:spPr>
          <a:xfrm>
            <a:off x="-472600" y="-533400"/>
            <a:ext cx="1411800" cy="1411800"/>
          </a:xfrm>
          <a:prstGeom prst="ellipse">
            <a:avLst/>
          </a:prstGeom>
          <a:noFill/>
          <a:ln w="9525" cap="flat" cmpd="sng">
            <a:solidFill>
              <a:srgbClr val="00ACC3"/>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6"/>
          <p:cNvSpPr/>
          <p:nvPr/>
        </p:nvSpPr>
        <p:spPr>
          <a:xfrm>
            <a:off x="2899000" y="242225"/>
            <a:ext cx="853800" cy="8538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6"/>
          <p:cNvSpPr/>
          <p:nvPr/>
        </p:nvSpPr>
        <p:spPr>
          <a:xfrm>
            <a:off x="1061150" y="142950"/>
            <a:ext cx="538500" cy="5382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6"/>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95"/>
        <p:cNvGrpSpPr/>
        <p:nvPr/>
      </p:nvGrpSpPr>
      <p:grpSpPr>
        <a:xfrm>
          <a:off x="0" y="0"/>
          <a:ext cx="0" cy="0"/>
          <a:chOff x="0" y="0"/>
          <a:chExt cx="0" cy="0"/>
        </a:xfrm>
      </p:grpSpPr>
      <p:sp>
        <p:nvSpPr>
          <p:cNvPr id="96" name="Google Shape;96;p7"/>
          <p:cNvSpPr txBox="1">
            <a:spLocks noGrp="1"/>
          </p:cNvSpPr>
          <p:nvPr>
            <p:ph type="title"/>
          </p:nvPr>
        </p:nvSpPr>
        <p:spPr>
          <a:xfrm>
            <a:off x="2935875" y="909050"/>
            <a:ext cx="5275500" cy="641100"/>
          </a:xfrm>
          <a:prstGeom prst="rect">
            <a:avLst/>
          </a:prstGeom>
        </p:spPr>
        <p:txBody>
          <a:bodyPr spcFirstLastPara="1" wrap="square" lIns="91425" tIns="91425" rIns="91425" bIns="91425" anchor="b"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97" name="Google Shape;97;p7"/>
          <p:cNvSpPr txBox="1">
            <a:spLocks noGrp="1"/>
          </p:cNvSpPr>
          <p:nvPr>
            <p:ph type="body" idx="1"/>
          </p:nvPr>
        </p:nvSpPr>
        <p:spPr>
          <a:xfrm>
            <a:off x="2935875" y="1550150"/>
            <a:ext cx="2560500" cy="33759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98" name="Google Shape;98;p7"/>
          <p:cNvSpPr txBox="1">
            <a:spLocks noGrp="1"/>
          </p:cNvSpPr>
          <p:nvPr>
            <p:ph type="body" idx="2"/>
          </p:nvPr>
        </p:nvSpPr>
        <p:spPr>
          <a:xfrm>
            <a:off x="5650849" y="1550150"/>
            <a:ext cx="2560500" cy="33759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99" name="Google Shape;99;p7"/>
          <p:cNvSpPr/>
          <p:nvPr/>
        </p:nvSpPr>
        <p:spPr>
          <a:xfrm>
            <a:off x="-358950" y="2194400"/>
            <a:ext cx="2347200" cy="2347200"/>
          </a:xfrm>
          <a:prstGeom prst="donut">
            <a:avLst>
              <a:gd name="adj" fmla="val 36789"/>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7"/>
          <p:cNvSpPr/>
          <p:nvPr/>
        </p:nvSpPr>
        <p:spPr>
          <a:xfrm>
            <a:off x="198450" y="-321125"/>
            <a:ext cx="978600" cy="978600"/>
          </a:xfrm>
          <a:prstGeom prst="ellipse">
            <a:avLst/>
          </a:prstGeom>
          <a:noFill/>
          <a:ln w="9525" cap="flat" cmpd="sng">
            <a:solidFill>
              <a:srgbClr val="E8004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7"/>
          <p:cNvSpPr/>
          <p:nvPr/>
        </p:nvSpPr>
        <p:spPr>
          <a:xfrm>
            <a:off x="198450" y="420475"/>
            <a:ext cx="657600" cy="6576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7"/>
          <p:cNvSpPr/>
          <p:nvPr/>
        </p:nvSpPr>
        <p:spPr>
          <a:xfrm>
            <a:off x="1177051" y="657475"/>
            <a:ext cx="846900" cy="846900"/>
          </a:xfrm>
          <a:prstGeom prst="donut">
            <a:avLst>
              <a:gd name="adj" fmla="val 22275"/>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7"/>
          <p:cNvSpPr/>
          <p:nvPr/>
        </p:nvSpPr>
        <p:spPr>
          <a:xfrm>
            <a:off x="887650" y="4142300"/>
            <a:ext cx="1207800" cy="1207800"/>
          </a:xfrm>
          <a:prstGeom prst="ellipse">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7"/>
          <p:cNvSpPr/>
          <p:nvPr/>
        </p:nvSpPr>
        <p:spPr>
          <a:xfrm>
            <a:off x="153675" y="4799600"/>
            <a:ext cx="550500" cy="550500"/>
          </a:xfrm>
          <a:prstGeom prst="donut">
            <a:avLst>
              <a:gd name="adj" fmla="val 18606"/>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7"/>
          <p:cNvSpPr/>
          <p:nvPr/>
        </p:nvSpPr>
        <p:spPr>
          <a:xfrm>
            <a:off x="1172525" y="1696950"/>
            <a:ext cx="304800" cy="3048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7"/>
          <p:cNvSpPr/>
          <p:nvPr/>
        </p:nvSpPr>
        <p:spPr>
          <a:xfrm>
            <a:off x="7844250" y="619275"/>
            <a:ext cx="550500" cy="5505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7"/>
          <p:cNvSpPr/>
          <p:nvPr/>
        </p:nvSpPr>
        <p:spPr>
          <a:xfrm>
            <a:off x="7515500" y="-72500"/>
            <a:ext cx="397500" cy="397500"/>
          </a:xfrm>
          <a:prstGeom prst="donut">
            <a:avLst>
              <a:gd name="adj" fmla="val 30568"/>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7"/>
          <p:cNvSpPr/>
          <p:nvPr/>
        </p:nvSpPr>
        <p:spPr>
          <a:xfrm>
            <a:off x="8651500" y="1030850"/>
            <a:ext cx="304800" cy="3048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7"/>
          <p:cNvSpPr/>
          <p:nvPr/>
        </p:nvSpPr>
        <p:spPr>
          <a:xfrm>
            <a:off x="8097900" y="167450"/>
            <a:ext cx="741600" cy="741600"/>
          </a:xfrm>
          <a:prstGeom prst="donut">
            <a:avLst>
              <a:gd name="adj" fmla="val 8064"/>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7"/>
          <p:cNvSpPr/>
          <p:nvPr/>
        </p:nvSpPr>
        <p:spPr>
          <a:xfrm>
            <a:off x="8394750" y="1504375"/>
            <a:ext cx="188100" cy="1881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7"/>
          <p:cNvSpPr/>
          <p:nvPr/>
        </p:nvSpPr>
        <p:spPr>
          <a:xfrm>
            <a:off x="-205625" y="2347725"/>
            <a:ext cx="2040600" cy="2040600"/>
          </a:xfrm>
          <a:prstGeom prst="ellipse">
            <a:avLst/>
          </a:prstGeom>
          <a:noFill/>
          <a:ln w="9525" cap="flat" cmpd="sng">
            <a:solidFill>
              <a:srgbClr val="65BB4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7"/>
          <p:cNvSpPr/>
          <p:nvPr/>
        </p:nvSpPr>
        <p:spPr>
          <a:xfrm>
            <a:off x="305125" y="-214450"/>
            <a:ext cx="765300" cy="7653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7"/>
          <p:cNvSpPr/>
          <p:nvPr/>
        </p:nvSpPr>
        <p:spPr>
          <a:xfrm>
            <a:off x="8532600" y="911950"/>
            <a:ext cx="542700" cy="542700"/>
          </a:xfrm>
          <a:prstGeom prst="ellipse">
            <a:avLst/>
          </a:prstGeom>
          <a:noFill/>
          <a:ln w="9525" cap="flat" cmpd="sng">
            <a:solidFill>
              <a:srgbClr val="F8BB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7"/>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1"/>
        <p:cNvGrpSpPr/>
        <p:nvPr/>
      </p:nvGrpSpPr>
      <p:grpSpPr>
        <a:xfrm>
          <a:off x="0" y="0"/>
          <a:ext cx="0" cy="0"/>
          <a:chOff x="0" y="0"/>
          <a:chExt cx="0" cy="0"/>
        </a:xfrm>
      </p:grpSpPr>
      <p:sp>
        <p:nvSpPr>
          <p:cNvPr id="172" name="Google Shape;172;p11"/>
          <p:cNvSpPr/>
          <p:nvPr/>
        </p:nvSpPr>
        <p:spPr>
          <a:xfrm>
            <a:off x="419100" y="-1581150"/>
            <a:ext cx="8305800" cy="8305800"/>
          </a:xfrm>
          <a:prstGeom prst="ellipse">
            <a:avLst/>
          </a:prstGeom>
          <a:noFill/>
          <a:ln w="9525" cap="flat" cmpd="sng">
            <a:solidFill>
              <a:srgbClr val="A1BEC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1"/>
          <p:cNvSpPr/>
          <p:nvPr/>
        </p:nvSpPr>
        <p:spPr>
          <a:xfrm>
            <a:off x="-164200" y="686175"/>
            <a:ext cx="550500" cy="5505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1"/>
          <p:cNvSpPr/>
          <p:nvPr/>
        </p:nvSpPr>
        <p:spPr>
          <a:xfrm>
            <a:off x="8204500" y="3898800"/>
            <a:ext cx="447000" cy="447000"/>
          </a:xfrm>
          <a:prstGeom prst="donut">
            <a:avLst>
              <a:gd name="adj" fmla="val 18608"/>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1"/>
          <p:cNvSpPr/>
          <p:nvPr/>
        </p:nvSpPr>
        <p:spPr>
          <a:xfrm>
            <a:off x="100425" y="-196925"/>
            <a:ext cx="741600" cy="741600"/>
          </a:xfrm>
          <a:prstGeom prst="donut">
            <a:avLst>
              <a:gd name="adj" fmla="val 37879"/>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1"/>
          <p:cNvSpPr/>
          <p:nvPr/>
        </p:nvSpPr>
        <p:spPr>
          <a:xfrm>
            <a:off x="419100" y="686175"/>
            <a:ext cx="188100" cy="1881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1"/>
          <p:cNvSpPr/>
          <p:nvPr/>
        </p:nvSpPr>
        <p:spPr>
          <a:xfrm>
            <a:off x="8333725" y="4482500"/>
            <a:ext cx="978600" cy="9786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1"/>
          <p:cNvSpPr/>
          <p:nvPr/>
        </p:nvSpPr>
        <p:spPr>
          <a:xfrm>
            <a:off x="741750" y="4449750"/>
            <a:ext cx="397500" cy="397500"/>
          </a:xfrm>
          <a:prstGeom prst="donut">
            <a:avLst>
              <a:gd name="adj" fmla="val 8754"/>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1"/>
          <p:cNvSpPr/>
          <p:nvPr/>
        </p:nvSpPr>
        <p:spPr>
          <a:xfrm>
            <a:off x="8956300" y="4058696"/>
            <a:ext cx="287100" cy="2871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1"/>
          <p:cNvSpPr/>
          <p:nvPr/>
        </p:nvSpPr>
        <p:spPr>
          <a:xfrm>
            <a:off x="-164200" y="4277700"/>
            <a:ext cx="741600" cy="741600"/>
          </a:xfrm>
          <a:prstGeom prst="donut">
            <a:avLst>
              <a:gd name="adj" fmla="val 39163"/>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1"/>
          <p:cNvSpPr/>
          <p:nvPr/>
        </p:nvSpPr>
        <p:spPr>
          <a:xfrm>
            <a:off x="8568725" y="4717500"/>
            <a:ext cx="508500" cy="508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1"/>
          <p:cNvSpPr/>
          <p:nvPr/>
        </p:nvSpPr>
        <p:spPr>
          <a:xfrm>
            <a:off x="8077475" y="224125"/>
            <a:ext cx="304800" cy="304800"/>
          </a:xfrm>
          <a:prstGeom prst="donut">
            <a:avLst>
              <a:gd name="adj" fmla="val 30568"/>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1"/>
          <p:cNvSpPr/>
          <p:nvPr/>
        </p:nvSpPr>
        <p:spPr>
          <a:xfrm>
            <a:off x="8553248" y="328373"/>
            <a:ext cx="585600" cy="5856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1"/>
          <p:cNvSpPr/>
          <p:nvPr/>
        </p:nvSpPr>
        <p:spPr>
          <a:xfrm>
            <a:off x="8876350" y="1187325"/>
            <a:ext cx="447000" cy="4470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1"/>
          <p:cNvSpPr/>
          <p:nvPr/>
        </p:nvSpPr>
        <p:spPr>
          <a:xfrm>
            <a:off x="8449000" y="224125"/>
            <a:ext cx="794400" cy="794400"/>
          </a:xfrm>
          <a:prstGeom prst="ellipse">
            <a:avLst/>
          </a:prstGeom>
          <a:noFill/>
          <a:ln w="9525" cap="flat" cmpd="sng">
            <a:solidFill>
              <a:srgbClr val="F8BB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1"/>
          <p:cNvSpPr/>
          <p:nvPr/>
        </p:nvSpPr>
        <p:spPr>
          <a:xfrm>
            <a:off x="100425" y="3830625"/>
            <a:ext cx="304800" cy="3048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1"/>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935875" y="909050"/>
            <a:ext cx="5275500" cy="6411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1pPr>
            <a:lvl2pPr lvl="1">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2pPr>
            <a:lvl3pPr lvl="2">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3pPr>
            <a:lvl4pPr lvl="3">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4pPr>
            <a:lvl5pPr lvl="4">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5pPr>
            <a:lvl6pPr lvl="5">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6pPr>
            <a:lvl7pPr lvl="6">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7pPr>
            <a:lvl8pPr lvl="7">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8pPr>
            <a:lvl9pPr lvl="8">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9pPr>
          </a:lstStyle>
          <a:p>
            <a:endParaRPr/>
          </a:p>
        </p:txBody>
      </p:sp>
      <p:sp>
        <p:nvSpPr>
          <p:cNvPr id="7" name="Google Shape;7;p1"/>
          <p:cNvSpPr txBox="1">
            <a:spLocks noGrp="1"/>
          </p:cNvSpPr>
          <p:nvPr>
            <p:ph type="body" idx="1"/>
          </p:nvPr>
        </p:nvSpPr>
        <p:spPr>
          <a:xfrm>
            <a:off x="2935875" y="1525758"/>
            <a:ext cx="5275500" cy="2786100"/>
          </a:xfrm>
          <a:prstGeom prst="rect">
            <a:avLst/>
          </a:prstGeom>
          <a:noFill/>
          <a:ln>
            <a:noFill/>
          </a:ln>
        </p:spPr>
        <p:txBody>
          <a:bodyPr spcFirstLastPara="1" wrap="square" lIns="91425" tIns="91425" rIns="91425" bIns="91425" anchor="t" anchorCtr="0">
            <a:noAutofit/>
          </a:bodyPr>
          <a:lstStyle>
            <a:lvl1pPr marL="457200" lvl="0" indent="-381000">
              <a:spcBef>
                <a:spcPts val="60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1pPr>
            <a:lvl2pPr marL="914400" lvl="1"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2pPr>
            <a:lvl3pPr marL="1371600" lvl="2"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3pPr>
            <a:lvl4pPr marL="1828800" lvl="3"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4pPr>
            <a:lvl5pPr marL="2286000" lvl="4"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5pPr>
            <a:lvl6pPr marL="2743200" lvl="5"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6pPr>
            <a:lvl7pPr marL="3200400" lvl="6"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7pPr>
            <a:lvl8pPr marL="3657600" lvl="7"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8pPr>
            <a:lvl9pPr marL="4114800" lvl="8"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9pPr>
          </a:lstStyle>
          <a:p>
            <a:endParaRPr/>
          </a:p>
        </p:txBody>
      </p:sp>
      <p:sp>
        <p:nvSpPr>
          <p:cNvPr id="8" name="Google Shape;8;p1"/>
          <p:cNvSpPr txBox="1">
            <a:spLocks noGrp="1"/>
          </p:cNvSpPr>
          <p:nvPr>
            <p:ph type="sldNum" idx="12"/>
          </p:nvPr>
        </p:nvSpPr>
        <p:spPr>
          <a:xfrm>
            <a:off x="8635625" y="4751625"/>
            <a:ext cx="469800" cy="391500"/>
          </a:xfrm>
          <a:prstGeom prst="rect">
            <a:avLst/>
          </a:prstGeom>
          <a:noFill/>
          <a:ln>
            <a:noFill/>
          </a:ln>
        </p:spPr>
        <p:txBody>
          <a:bodyPr spcFirstLastPara="1" wrap="square" lIns="91425" tIns="91425" rIns="91425" bIns="91425" anchor="t" anchorCtr="0">
            <a:noAutofit/>
          </a:bodyPr>
          <a:lstStyle>
            <a:lvl1pPr lvl="0" algn="r">
              <a:buNone/>
              <a:defRPr sz="1200">
                <a:solidFill>
                  <a:srgbClr val="A1BECC"/>
                </a:solidFill>
                <a:latin typeface="Nixie One"/>
                <a:ea typeface="Nixie One"/>
                <a:cs typeface="Nixie One"/>
                <a:sym typeface="Nixie One"/>
              </a:defRPr>
            </a:lvl1pPr>
            <a:lvl2pPr lvl="1" algn="r">
              <a:buNone/>
              <a:defRPr sz="1200">
                <a:solidFill>
                  <a:srgbClr val="A1BECC"/>
                </a:solidFill>
                <a:latin typeface="Nixie One"/>
                <a:ea typeface="Nixie One"/>
                <a:cs typeface="Nixie One"/>
                <a:sym typeface="Nixie One"/>
              </a:defRPr>
            </a:lvl2pPr>
            <a:lvl3pPr lvl="2" algn="r">
              <a:buNone/>
              <a:defRPr sz="1200">
                <a:solidFill>
                  <a:srgbClr val="A1BECC"/>
                </a:solidFill>
                <a:latin typeface="Nixie One"/>
                <a:ea typeface="Nixie One"/>
                <a:cs typeface="Nixie One"/>
                <a:sym typeface="Nixie One"/>
              </a:defRPr>
            </a:lvl3pPr>
            <a:lvl4pPr lvl="3" algn="r">
              <a:buNone/>
              <a:defRPr sz="1200">
                <a:solidFill>
                  <a:srgbClr val="A1BECC"/>
                </a:solidFill>
                <a:latin typeface="Nixie One"/>
                <a:ea typeface="Nixie One"/>
                <a:cs typeface="Nixie One"/>
                <a:sym typeface="Nixie One"/>
              </a:defRPr>
            </a:lvl4pPr>
            <a:lvl5pPr lvl="4" algn="r">
              <a:buNone/>
              <a:defRPr sz="1200">
                <a:solidFill>
                  <a:srgbClr val="A1BECC"/>
                </a:solidFill>
                <a:latin typeface="Nixie One"/>
                <a:ea typeface="Nixie One"/>
                <a:cs typeface="Nixie One"/>
                <a:sym typeface="Nixie One"/>
              </a:defRPr>
            </a:lvl5pPr>
            <a:lvl6pPr lvl="5" algn="r">
              <a:buNone/>
              <a:defRPr sz="1200">
                <a:solidFill>
                  <a:srgbClr val="A1BECC"/>
                </a:solidFill>
                <a:latin typeface="Nixie One"/>
                <a:ea typeface="Nixie One"/>
                <a:cs typeface="Nixie One"/>
                <a:sym typeface="Nixie One"/>
              </a:defRPr>
            </a:lvl6pPr>
            <a:lvl7pPr lvl="6" algn="r">
              <a:buNone/>
              <a:defRPr sz="1200">
                <a:solidFill>
                  <a:srgbClr val="A1BECC"/>
                </a:solidFill>
                <a:latin typeface="Nixie One"/>
                <a:ea typeface="Nixie One"/>
                <a:cs typeface="Nixie One"/>
                <a:sym typeface="Nixie One"/>
              </a:defRPr>
            </a:lvl7pPr>
            <a:lvl8pPr lvl="7" algn="r">
              <a:buNone/>
              <a:defRPr sz="1200">
                <a:solidFill>
                  <a:srgbClr val="A1BECC"/>
                </a:solidFill>
                <a:latin typeface="Nixie One"/>
                <a:ea typeface="Nixie One"/>
                <a:cs typeface="Nixie One"/>
                <a:sym typeface="Nixie One"/>
              </a:defRPr>
            </a:lvl8pPr>
            <a:lvl9pPr lvl="8" algn="r">
              <a:buNone/>
              <a:defRPr sz="1200">
                <a:solidFill>
                  <a:srgbClr val="A1BECC"/>
                </a:solidFill>
                <a:latin typeface="Nixie One"/>
                <a:ea typeface="Nixie One"/>
                <a:cs typeface="Nixie One"/>
                <a:sym typeface="Nixie One"/>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3" r:id="rId4"/>
    <p:sldLayoutId id="2147483657" r:id="rId5"/>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5.jpg"/><Relationship Id="rId4" Type="http://schemas.openxmlformats.org/officeDocument/2006/relationships/image" Target="../media/image4.jpg"/></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1.png"/><Relationship Id="rId7"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customXml" Target="../ink/ink1.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image" Target="../media/image13.jpeg"/><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3"/>
          <p:cNvSpPr txBox="1">
            <a:spLocks noGrp="1"/>
          </p:cNvSpPr>
          <p:nvPr>
            <p:ph type="ctrTitle"/>
          </p:nvPr>
        </p:nvSpPr>
        <p:spPr>
          <a:xfrm>
            <a:off x="1139205" y="1344182"/>
            <a:ext cx="7016843" cy="112944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tx1"/>
                </a:solidFill>
                <a:effectLst>
                  <a:outerShdw blurRad="38100" dist="38100" dir="2700000" algn="tl">
                    <a:srgbClr val="000000">
                      <a:alpha val="43137"/>
                    </a:srgbClr>
                  </a:outerShdw>
                </a:effectLst>
              </a:rPr>
              <a:t>Programa de Ciencias </a:t>
            </a:r>
            <a:br>
              <a:rPr lang="en" sz="4000" b="1" dirty="0">
                <a:solidFill>
                  <a:schemeClr val="tx1"/>
                </a:solidFill>
                <a:effectLst>
                  <a:outerShdw blurRad="38100" dist="38100" dir="2700000" algn="tl">
                    <a:srgbClr val="000000">
                      <a:alpha val="43137"/>
                    </a:srgbClr>
                  </a:outerShdw>
                </a:effectLst>
              </a:rPr>
            </a:br>
            <a:r>
              <a:rPr lang="en" sz="2800" b="1" dirty="0">
                <a:solidFill>
                  <a:schemeClr val="tx1"/>
                </a:solidFill>
                <a:effectLst>
                  <a:outerShdw blurRad="38100" dist="38100" dir="2700000" algn="tl">
                    <a:srgbClr val="000000">
                      <a:alpha val="43137"/>
                    </a:srgbClr>
                  </a:outerShdw>
                </a:effectLst>
              </a:rPr>
              <a:t>Área de Servicios Académicos </a:t>
            </a:r>
            <a:endParaRPr sz="2800" b="1" dirty="0">
              <a:solidFill>
                <a:schemeClr val="tx1"/>
              </a:solidFill>
              <a:effectLst>
                <a:outerShdw blurRad="38100" dist="38100" dir="2700000" algn="tl">
                  <a:srgbClr val="000000">
                    <a:alpha val="43137"/>
                  </a:srgbClr>
                </a:outerShdw>
              </a:effectLst>
            </a:endParaRPr>
          </a:p>
        </p:txBody>
      </p:sp>
      <p:pic>
        <p:nvPicPr>
          <p:cNvPr id="3" name="Picture 2" descr="A picture containing text&#10;&#10;Description automatically generated">
            <a:extLst>
              <a:ext uri="{FF2B5EF4-FFF2-40B4-BE49-F238E27FC236}">
                <a16:creationId xmlns:a16="http://schemas.microsoft.com/office/drawing/2014/main" id="{4F964785-61FB-4B05-803B-7F42D040230C}"/>
              </a:ext>
            </a:extLst>
          </p:cNvPr>
          <p:cNvPicPr>
            <a:picLocks noChangeAspect="1"/>
          </p:cNvPicPr>
          <p:nvPr/>
        </p:nvPicPr>
        <p:blipFill rotWithShape="1">
          <a:blip r:embed="rId3"/>
          <a:srcRect l="18482" t="7996" r="3284" b="8726"/>
          <a:stretch/>
        </p:blipFill>
        <p:spPr>
          <a:xfrm>
            <a:off x="3302060" y="-13902"/>
            <a:ext cx="3523129" cy="1761565"/>
          </a:xfrm>
          <a:prstGeom prst="rect">
            <a:avLst/>
          </a:prstGeom>
        </p:spPr>
      </p:pic>
      <p:sp>
        <p:nvSpPr>
          <p:cNvPr id="5" name="Google Shape;195;p13">
            <a:extLst>
              <a:ext uri="{FF2B5EF4-FFF2-40B4-BE49-F238E27FC236}">
                <a16:creationId xmlns:a16="http://schemas.microsoft.com/office/drawing/2014/main" id="{CDF515AE-13C4-4EF3-A5D7-12F81F9250F4}"/>
              </a:ext>
            </a:extLst>
          </p:cNvPr>
          <p:cNvSpPr txBox="1">
            <a:spLocks/>
          </p:cNvSpPr>
          <p:nvPr/>
        </p:nvSpPr>
        <p:spPr>
          <a:xfrm>
            <a:off x="1718663" y="3615419"/>
            <a:ext cx="5448619" cy="189902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617A86"/>
              </a:buClr>
              <a:buSzPts val="4800"/>
              <a:buFont typeface="Nixie One"/>
              <a:buNone/>
              <a:defRPr sz="4800" b="0" i="0" u="none" strike="noStrike" cap="none">
                <a:solidFill>
                  <a:srgbClr val="617A86"/>
                </a:solidFill>
                <a:latin typeface="Nixie One"/>
                <a:ea typeface="Nixie One"/>
                <a:cs typeface="Nixie One"/>
                <a:sym typeface="Nixie One"/>
              </a:defRPr>
            </a:lvl1pPr>
            <a:lvl2pPr marR="0" lvl="1"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2pPr>
            <a:lvl3pPr marR="0" lvl="2"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3pPr>
            <a:lvl4pPr marR="0" lvl="3"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4pPr>
            <a:lvl5pPr marR="0" lvl="4"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5pPr>
            <a:lvl6pPr marR="0" lvl="5"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6pPr>
            <a:lvl7pPr marR="0" lvl="6"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7pPr>
            <a:lvl8pPr marR="0" lvl="7"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8pPr>
            <a:lvl9pPr marR="0" lvl="8"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9pPr>
          </a:lstStyle>
          <a:p>
            <a:r>
              <a:rPr lang="es-ES" sz="2000" b="1" dirty="0">
                <a:solidFill>
                  <a:schemeClr val="tx1"/>
                </a:solidFill>
                <a:effectLst>
                  <a:outerShdw blurRad="38100" dist="38100" dir="2700000" algn="tl">
                    <a:srgbClr val="000000">
                      <a:alpha val="43137"/>
                    </a:srgbClr>
                  </a:outerShdw>
                </a:effectLst>
              </a:rPr>
              <a:t>Dra. Lilliam Rodríguez Laboy</a:t>
            </a:r>
          </a:p>
          <a:p>
            <a:r>
              <a:rPr lang="es-ES" sz="2000" b="1" dirty="0">
                <a:solidFill>
                  <a:schemeClr val="tx1"/>
                </a:solidFill>
                <a:effectLst>
                  <a:outerShdw blurRad="38100" dist="38100" dir="2700000" algn="tl">
                    <a:srgbClr val="000000">
                      <a:alpha val="43137"/>
                    </a:srgbClr>
                  </a:outerShdw>
                </a:effectLst>
              </a:rPr>
              <a:t>Gerente de operaciones</a:t>
            </a:r>
          </a:p>
          <a:p>
            <a:r>
              <a:rPr lang="es-ES" sz="2000" b="1" dirty="0">
                <a:solidFill>
                  <a:schemeClr val="tx1"/>
                </a:solidFill>
                <a:effectLst>
                  <a:outerShdw blurRad="38100" dist="38100" dir="2700000" algn="tl">
                    <a:srgbClr val="000000">
                      <a:alpha val="43137"/>
                    </a:srgbClr>
                  </a:outerShdw>
                </a:effectLst>
              </a:rPr>
              <a:t>rodriguezlli@de.pr.gov </a:t>
            </a:r>
          </a:p>
        </p:txBody>
      </p:sp>
      <p:pic>
        <p:nvPicPr>
          <p:cNvPr id="6" name="Picture 5">
            <a:extLst>
              <a:ext uri="{FF2B5EF4-FFF2-40B4-BE49-F238E27FC236}">
                <a16:creationId xmlns:a16="http://schemas.microsoft.com/office/drawing/2014/main" id="{00B6AB52-B330-D799-BB7E-E4A326E5FF79}"/>
              </a:ext>
            </a:extLst>
          </p:cNvPr>
          <p:cNvPicPr>
            <a:picLocks noChangeAspect="1"/>
          </p:cNvPicPr>
          <p:nvPr/>
        </p:nvPicPr>
        <p:blipFill>
          <a:blip r:embed="rId4"/>
          <a:stretch>
            <a:fillRect/>
          </a:stretch>
        </p:blipFill>
        <p:spPr>
          <a:xfrm>
            <a:off x="3967310" y="2473627"/>
            <a:ext cx="1096314" cy="15744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D17431A-3768-DDF1-2161-966C138F864D}"/>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10</a:t>
            </a:fld>
            <a:endParaRPr lang="en"/>
          </a:p>
        </p:txBody>
      </p:sp>
      <p:sp>
        <p:nvSpPr>
          <p:cNvPr id="3" name="Rectangle: Rounded Corners 2">
            <a:extLst>
              <a:ext uri="{FF2B5EF4-FFF2-40B4-BE49-F238E27FC236}">
                <a16:creationId xmlns:a16="http://schemas.microsoft.com/office/drawing/2014/main" id="{0592581A-1838-1B16-45AD-B8BEC555AFCB}"/>
              </a:ext>
            </a:extLst>
          </p:cNvPr>
          <p:cNvSpPr/>
          <p:nvPr/>
        </p:nvSpPr>
        <p:spPr>
          <a:xfrm>
            <a:off x="2109071" y="286120"/>
            <a:ext cx="5395658" cy="718956"/>
          </a:xfrm>
          <a:prstGeom prst="roundRect">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2400" b="1" dirty="0" err="1">
                <a:solidFill>
                  <a:schemeClr val="tx1"/>
                </a:solidFill>
                <a:latin typeface="Nixie One" panose="020B0604020202020204" charset="0"/>
              </a:rPr>
              <a:t>Prácticas</a:t>
            </a:r>
            <a:r>
              <a:rPr lang="en-US" sz="2400" b="1" dirty="0">
                <a:solidFill>
                  <a:schemeClr val="tx1"/>
                </a:solidFill>
                <a:latin typeface="Nixie One" panose="020B0604020202020204" charset="0"/>
              </a:rPr>
              <a:t> de </a:t>
            </a:r>
            <a:r>
              <a:rPr lang="en-US" sz="2400" b="1" dirty="0" err="1">
                <a:solidFill>
                  <a:schemeClr val="tx1"/>
                </a:solidFill>
                <a:latin typeface="Nixie One" panose="020B0604020202020204" charset="0"/>
              </a:rPr>
              <a:t>Ciencias</a:t>
            </a:r>
            <a:r>
              <a:rPr lang="en-US" sz="2400" b="1" dirty="0">
                <a:solidFill>
                  <a:schemeClr val="tx1"/>
                </a:solidFill>
                <a:latin typeface="Nixie One" panose="020B0604020202020204" charset="0"/>
              </a:rPr>
              <a:t> e </a:t>
            </a:r>
            <a:r>
              <a:rPr lang="en-US" sz="2400" b="1" dirty="0" err="1">
                <a:solidFill>
                  <a:schemeClr val="tx1"/>
                </a:solidFill>
                <a:latin typeface="Nixie One" panose="020B0604020202020204" charset="0"/>
              </a:rPr>
              <a:t>Ingeniería</a:t>
            </a:r>
            <a:endParaRPr lang="en-US" sz="2400" b="1" dirty="0">
              <a:solidFill>
                <a:schemeClr val="tx1"/>
              </a:solidFill>
              <a:latin typeface="Nixie One" panose="020B0604020202020204" charset="0"/>
            </a:endParaRPr>
          </a:p>
        </p:txBody>
      </p:sp>
      <p:sp>
        <p:nvSpPr>
          <p:cNvPr id="12" name="Rectangle: Rounded Corners 11">
            <a:extLst>
              <a:ext uri="{FF2B5EF4-FFF2-40B4-BE49-F238E27FC236}">
                <a16:creationId xmlns:a16="http://schemas.microsoft.com/office/drawing/2014/main" id="{73D58524-2084-A086-668A-81017F3F4B4F}"/>
              </a:ext>
            </a:extLst>
          </p:cNvPr>
          <p:cNvSpPr/>
          <p:nvPr/>
        </p:nvSpPr>
        <p:spPr>
          <a:xfrm>
            <a:off x="1403011" y="1187425"/>
            <a:ext cx="6582284" cy="3371414"/>
          </a:xfrm>
          <a:prstGeom prst="roundRect">
            <a:avLst/>
          </a:prstGeom>
        </p:spPr>
        <p:style>
          <a:lnRef idx="2">
            <a:schemeClr val="accent1"/>
          </a:lnRef>
          <a:fillRef idx="1">
            <a:schemeClr val="lt1"/>
          </a:fillRef>
          <a:effectRef idx="0">
            <a:schemeClr val="accent1"/>
          </a:effectRef>
          <a:fontRef idx="minor">
            <a:schemeClr val="dk1"/>
          </a:fontRef>
        </p:style>
        <p:txBody>
          <a:bodyPr rtlCol="0" anchor="t"/>
          <a:lstStyle/>
          <a:p>
            <a:pPr marL="342900" marR="0" lvl="0" indent="-342900">
              <a:spcBef>
                <a:spcPts val="0"/>
              </a:spcBef>
              <a:spcAft>
                <a:spcPts val="0"/>
              </a:spcAft>
              <a:buFont typeface="+mj-lt"/>
              <a:buAutoNum type="arabicPeriod"/>
            </a:pPr>
            <a:r>
              <a:rPr lang="es-PR" sz="1800" dirty="0">
                <a:solidFill>
                  <a:srgbClr val="000000"/>
                </a:solidFill>
                <a:effectLst/>
                <a:latin typeface="Montserrat" panose="00000500000000000000" pitchFamily="50" charset="0"/>
                <a:ea typeface="Calibri" panose="020F0502020204030204" pitchFamily="34" charset="0"/>
                <a:cs typeface="Times New Roman" panose="02020603050405020304" pitchFamily="18" charset="0"/>
              </a:rPr>
              <a:t>Hacer preguntas (para las Ciencias) y definir problemas (para la Ingeniería)</a:t>
            </a:r>
            <a:endParaRPr lang="en-US" sz="1800" dirty="0">
              <a:solidFill>
                <a:srgbClr val="000000"/>
              </a:solidFill>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mj-lt"/>
              <a:buAutoNum type="arabicPeriod"/>
            </a:pPr>
            <a:r>
              <a:rPr lang="es-PR" sz="1800" dirty="0">
                <a:solidFill>
                  <a:srgbClr val="000000"/>
                </a:solidFill>
                <a:effectLst/>
                <a:latin typeface="Montserrat" panose="00000500000000000000" pitchFamily="50" charset="0"/>
                <a:ea typeface="Calibri" panose="020F0502020204030204" pitchFamily="34" charset="0"/>
                <a:cs typeface="Times New Roman" panose="02020603050405020304" pitchFamily="18" charset="0"/>
              </a:rPr>
              <a:t>Desarrollar y usar modelos</a:t>
            </a:r>
            <a:endParaRPr lang="en-US" sz="1800" dirty="0">
              <a:solidFill>
                <a:srgbClr val="000000"/>
              </a:solidFill>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mj-lt"/>
              <a:buAutoNum type="arabicPeriod"/>
            </a:pPr>
            <a:r>
              <a:rPr lang="es-PR" sz="1800" dirty="0">
                <a:solidFill>
                  <a:srgbClr val="000000"/>
                </a:solidFill>
                <a:effectLst/>
                <a:latin typeface="Montserrat" panose="00000500000000000000" pitchFamily="50" charset="0"/>
                <a:ea typeface="Calibri" panose="020F0502020204030204" pitchFamily="34" charset="0"/>
                <a:cs typeface="Times New Roman" panose="02020603050405020304" pitchFamily="18" charset="0"/>
              </a:rPr>
              <a:t>Planificar y llevar a cabo investigaciones</a:t>
            </a:r>
            <a:endParaRPr lang="en-US" sz="1800" dirty="0">
              <a:solidFill>
                <a:srgbClr val="000000"/>
              </a:solidFill>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mj-lt"/>
              <a:buAutoNum type="arabicPeriod"/>
            </a:pPr>
            <a:r>
              <a:rPr lang="es-PR" sz="1800" dirty="0">
                <a:solidFill>
                  <a:srgbClr val="000000"/>
                </a:solidFill>
                <a:effectLst/>
                <a:latin typeface="Montserrat" panose="00000500000000000000" pitchFamily="50" charset="0"/>
                <a:ea typeface="Calibri" panose="020F0502020204030204" pitchFamily="34" charset="0"/>
                <a:cs typeface="Times New Roman" panose="02020603050405020304" pitchFamily="18" charset="0"/>
              </a:rPr>
              <a:t>Analizar e interpretar datos</a:t>
            </a:r>
            <a:endParaRPr lang="en-US" sz="1800" dirty="0">
              <a:solidFill>
                <a:srgbClr val="000000"/>
              </a:solidFill>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mj-lt"/>
              <a:buAutoNum type="arabicPeriod"/>
            </a:pPr>
            <a:r>
              <a:rPr lang="es-PR" sz="1800" dirty="0">
                <a:solidFill>
                  <a:srgbClr val="000000"/>
                </a:solidFill>
                <a:effectLst/>
                <a:latin typeface="Montserrat" panose="00000500000000000000" pitchFamily="50" charset="0"/>
                <a:ea typeface="Calibri" panose="020F0502020204030204" pitchFamily="34" charset="0"/>
                <a:cs typeface="Times New Roman" panose="02020603050405020304" pitchFamily="18" charset="0"/>
              </a:rPr>
              <a:t>Usar las matemáticas y el pensamiento computacional</a:t>
            </a:r>
            <a:endParaRPr lang="en-US" sz="1800" dirty="0">
              <a:solidFill>
                <a:srgbClr val="000000"/>
              </a:solidFill>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mj-lt"/>
              <a:buAutoNum type="arabicPeriod"/>
            </a:pPr>
            <a:r>
              <a:rPr lang="es-PR" sz="1800" dirty="0">
                <a:solidFill>
                  <a:srgbClr val="000000"/>
                </a:solidFill>
                <a:effectLst/>
                <a:latin typeface="Montserrat" panose="00000500000000000000" pitchFamily="50" charset="0"/>
                <a:ea typeface="Calibri" panose="020F0502020204030204" pitchFamily="34" charset="0"/>
                <a:cs typeface="Times New Roman" panose="02020603050405020304" pitchFamily="18" charset="0"/>
              </a:rPr>
              <a:t>Construir explicaciones (para las Ciencias) y diseñar soluciones (para la Ingeniería)</a:t>
            </a:r>
            <a:endParaRPr lang="en-US" sz="1800" dirty="0">
              <a:solidFill>
                <a:srgbClr val="000000"/>
              </a:solidFill>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mj-lt"/>
              <a:buAutoNum type="arabicPeriod"/>
            </a:pPr>
            <a:r>
              <a:rPr lang="es-PR" sz="1800" dirty="0">
                <a:solidFill>
                  <a:srgbClr val="000000"/>
                </a:solidFill>
                <a:effectLst/>
                <a:latin typeface="Montserrat" panose="00000500000000000000" pitchFamily="50" charset="0"/>
                <a:ea typeface="Calibri" panose="020F0502020204030204" pitchFamily="34" charset="0"/>
                <a:cs typeface="Times New Roman" panose="02020603050405020304" pitchFamily="18" charset="0"/>
              </a:rPr>
              <a:t>Poder argumentar por medio de evidencias</a:t>
            </a:r>
            <a:endParaRPr lang="en-US" sz="1800" dirty="0">
              <a:solidFill>
                <a:srgbClr val="000000"/>
              </a:solidFill>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mj-lt"/>
              <a:buAutoNum type="arabicPeriod"/>
            </a:pPr>
            <a:r>
              <a:rPr lang="es-PR" sz="1800" dirty="0">
                <a:solidFill>
                  <a:srgbClr val="000000"/>
                </a:solidFill>
                <a:effectLst/>
                <a:latin typeface="Montserrat" panose="00000500000000000000" pitchFamily="50" charset="0"/>
                <a:ea typeface="Calibri" panose="020F0502020204030204" pitchFamily="34" charset="0"/>
                <a:cs typeface="Times New Roman" panose="02020603050405020304" pitchFamily="18" charset="0"/>
              </a:rPr>
              <a:t>Obtener, evaluar y comunicar información.</a:t>
            </a:r>
            <a:endParaRPr lang="en-US" sz="1800" dirty="0">
              <a:solidFill>
                <a:srgbClr val="000000"/>
              </a:solidFill>
              <a:effectLst/>
              <a:latin typeface="Calibri" panose="020F0502020204030204" pitchFamily="34" charset="0"/>
              <a:ea typeface="Calibri" panose="020F0502020204030204" pitchFamily="34" charset="0"/>
            </a:endParaRPr>
          </a:p>
          <a:p>
            <a:endParaRPr lang="en-US" dirty="0"/>
          </a:p>
        </p:txBody>
      </p:sp>
      <p:pic>
        <p:nvPicPr>
          <p:cNvPr id="5" name="Picture 4" descr="A picture containing text&#10;&#10;Description automatically generated">
            <a:extLst>
              <a:ext uri="{FF2B5EF4-FFF2-40B4-BE49-F238E27FC236}">
                <a16:creationId xmlns:a16="http://schemas.microsoft.com/office/drawing/2014/main" id="{A1A8BF54-546A-9B74-DE81-429A7D07A5C9}"/>
              </a:ext>
            </a:extLst>
          </p:cNvPr>
          <p:cNvPicPr>
            <a:picLocks noChangeAspect="1"/>
          </p:cNvPicPr>
          <p:nvPr/>
        </p:nvPicPr>
        <p:blipFill rotWithShape="1">
          <a:blip r:embed="rId2"/>
          <a:srcRect l="70880" t="9174" b="6645"/>
          <a:stretch/>
        </p:blipFill>
        <p:spPr>
          <a:xfrm>
            <a:off x="1158705" y="138554"/>
            <a:ext cx="772421" cy="1048871"/>
          </a:xfrm>
          <a:prstGeom prst="rect">
            <a:avLst/>
          </a:prstGeom>
        </p:spPr>
      </p:pic>
    </p:spTree>
    <p:extLst>
      <p:ext uri="{BB962C8B-B14F-4D97-AF65-F5344CB8AC3E}">
        <p14:creationId xmlns:p14="http://schemas.microsoft.com/office/powerpoint/2010/main" val="3412683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9"/>
          <p:cNvSpPr txBox="1">
            <a:spLocks noGrp="1"/>
          </p:cNvSpPr>
          <p:nvPr>
            <p:ph type="ctrTitle" idx="4294967295"/>
          </p:nvPr>
        </p:nvSpPr>
        <p:spPr>
          <a:xfrm>
            <a:off x="1406525" y="215153"/>
            <a:ext cx="6534300" cy="643315"/>
          </a:xfrm>
          <a:prstGeom prst="rect">
            <a:avLst/>
          </a:prstGeom>
        </p:spPr>
        <p:style>
          <a:lnRef idx="2">
            <a:schemeClr val="accent6"/>
          </a:lnRef>
          <a:fillRef idx="1">
            <a:schemeClr val="lt1"/>
          </a:fillRef>
          <a:effectRef idx="0">
            <a:schemeClr val="accent6"/>
          </a:effectRef>
          <a:fontRef idx="minor">
            <a:schemeClr val="dk1"/>
          </a:fontRef>
        </p:style>
        <p:txBody>
          <a:bodyPr spcFirstLastPara="1" wrap="square" lIns="91425" tIns="91425" rIns="91425" bIns="91425" anchor="b" anchorCtr="0">
            <a:noAutofit/>
          </a:bodyPr>
          <a:lstStyle/>
          <a:p>
            <a:pPr marL="0" lvl="0" indent="0" algn="ctr" rtl="0">
              <a:spcBef>
                <a:spcPts val="0"/>
              </a:spcBef>
              <a:spcAft>
                <a:spcPts val="0"/>
              </a:spcAft>
              <a:buNone/>
            </a:pPr>
            <a:r>
              <a:rPr lang="en" sz="3600" b="1" dirty="0">
                <a:solidFill>
                  <a:schemeClr val="tx1"/>
                </a:solidFill>
                <a:effectLst>
                  <a:outerShdw blurRad="38100" dist="38100" dir="2700000" algn="tl">
                    <a:srgbClr val="000000">
                      <a:alpha val="43137"/>
                    </a:srgbClr>
                  </a:outerShdw>
                </a:effectLst>
              </a:rPr>
              <a:t>Cambios en los estándares </a:t>
            </a:r>
            <a:endParaRPr sz="3600" b="1" dirty="0">
              <a:solidFill>
                <a:schemeClr val="tx1"/>
              </a:solidFill>
              <a:effectLst>
                <a:outerShdw blurRad="38100" dist="38100" dir="2700000" algn="tl">
                  <a:srgbClr val="000000">
                    <a:alpha val="43137"/>
                  </a:srgbClr>
                </a:outerShdw>
              </a:effectLst>
            </a:endParaRPr>
          </a:p>
        </p:txBody>
      </p:sp>
      <p:sp>
        <p:nvSpPr>
          <p:cNvPr id="241" name="Google Shape;241;p19"/>
          <p:cNvSpPr/>
          <p:nvPr/>
        </p:nvSpPr>
        <p:spPr>
          <a:xfrm>
            <a:off x="3333750" y="1333500"/>
            <a:ext cx="2476500" cy="2476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a:off x="3209925" y="1209675"/>
            <a:ext cx="2724300" cy="27243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9"/>
          <p:cNvSpPr/>
          <p:nvPr/>
        </p:nvSpPr>
        <p:spPr>
          <a:xfrm>
            <a:off x="2962275" y="1543050"/>
            <a:ext cx="704700" cy="7047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p:nvPr/>
        </p:nvSpPr>
        <p:spPr>
          <a:xfrm>
            <a:off x="5295900" y="2897050"/>
            <a:ext cx="971700" cy="971700"/>
          </a:xfrm>
          <a:prstGeom prst="donut">
            <a:avLst>
              <a:gd name="adj" fmla="val 12811"/>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19"/>
          <p:cNvGrpSpPr/>
          <p:nvPr/>
        </p:nvGrpSpPr>
        <p:grpSpPr>
          <a:xfrm>
            <a:off x="3990646" y="2000576"/>
            <a:ext cx="1162865" cy="1162930"/>
            <a:chOff x="570875" y="4322250"/>
            <a:chExt cx="443300" cy="443325"/>
          </a:xfrm>
        </p:grpSpPr>
        <p:sp>
          <p:nvSpPr>
            <p:cNvPr id="246" name="Google Shape;246;p19"/>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9"/>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9"/>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9"/>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0" name="Google Shape;250;p19"/>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11</a:t>
            </a:fld>
            <a:endParaRPr/>
          </a:p>
        </p:txBody>
      </p:sp>
      <p:pic>
        <p:nvPicPr>
          <p:cNvPr id="14" name="Picture 13" descr="A picture containing text&#10;&#10;Description automatically generated">
            <a:extLst>
              <a:ext uri="{FF2B5EF4-FFF2-40B4-BE49-F238E27FC236}">
                <a16:creationId xmlns:a16="http://schemas.microsoft.com/office/drawing/2014/main" id="{406AEB16-AC7D-401A-8B6A-867C483333DB}"/>
              </a:ext>
            </a:extLst>
          </p:cNvPr>
          <p:cNvPicPr>
            <a:picLocks noChangeAspect="1"/>
          </p:cNvPicPr>
          <p:nvPr/>
        </p:nvPicPr>
        <p:blipFill rotWithShape="1">
          <a:blip r:embed="rId3"/>
          <a:srcRect l="69191"/>
          <a:stretch/>
        </p:blipFill>
        <p:spPr>
          <a:xfrm>
            <a:off x="2446237" y="790531"/>
            <a:ext cx="1511298" cy="2304177"/>
          </a:xfrm>
          <a:prstGeom prst="rect">
            <a:avLst/>
          </a:prstGeom>
        </p:spPr>
      </p:pic>
      <p:pic>
        <p:nvPicPr>
          <p:cNvPr id="3" name="Picture 2" descr="Diagram&#10;&#10;Description automatically generated">
            <a:extLst>
              <a:ext uri="{FF2B5EF4-FFF2-40B4-BE49-F238E27FC236}">
                <a16:creationId xmlns:a16="http://schemas.microsoft.com/office/drawing/2014/main" id="{9F768534-A604-1A32-A053-593111D6BCEE}"/>
              </a:ext>
            </a:extLst>
          </p:cNvPr>
          <p:cNvPicPr>
            <a:picLocks noChangeAspect="1"/>
          </p:cNvPicPr>
          <p:nvPr/>
        </p:nvPicPr>
        <p:blipFill>
          <a:blip r:embed="rId4"/>
          <a:stretch>
            <a:fillRect/>
          </a:stretch>
        </p:blipFill>
        <p:spPr>
          <a:xfrm>
            <a:off x="676015" y="1543050"/>
            <a:ext cx="1646397" cy="2130631"/>
          </a:xfrm>
          <a:prstGeom prst="rect">
            <a:avLst/>
          </a:prstGeom>
          <a:ln>
            <a:noFill/>
          </a:ln>
          <a:effectLst>
            <a:outerShdw blurRad="292100" dist="139700" dir="2700000" algn="tl" rotWithShape="0">
              <a:srgbClr val="333333">
                <a:alpha val="65000"/>
              </a:srgbClr>
            </a:outerShdw>
          </a:effectLst>
        </p:spPr>
      </p:pic>
      <p:pic>
        <p:nvPicPr>
          <p:cNvPr id="5" name="Picture 4" descr="Diagram&#10;&#10;Description automatically generated">
            <a:extLst>
              <a:ext uri="{FF2B5EF4-FFF2-40B4-BE49-F238E27FC236}">
                <a16:creationId xmlns:a16="http://schemas.microsoft.com/office/drawing/2014/main" id="{65525F76-437A-D0EC-6045-CD876DE75424}"/>
              </a:ext>
            </a:extLst>
          </p:cNvPr>
          <p:cNvPicPr>
            <a:picLocks noChangeAspect="1"/>
          </p:cNvPicPr>
          <p:nvPr/>
        </p:nvPicPr>
        <p:blipFill>
          <a:blip r:embed="rId5"/>
          <a:stretch>
            <a:fillRect/>
          </a:stretch>
        </p:blipFill>
        <p:spPr>
          <a:xfrm>
            <a:off x="6603647" y="1619619"/>
            <a:ext cx="1603525" cy="207514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844742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F2293DA-A191-D83D-ECA6-011A22F0E963}"/>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12</a:t>
            </a:fld>
            <a:endParaRPr lang="en"/>
          </a:p>
        </p:txBody>
      </p:sp>
      <p:graphicFrame>
        <p:nvGraphicFramePr>
          <p:cNvPr id="3" name="Table 2">
            <a:extLst>
              <a:ext uri="{FF2B5EF4-FFF2-40B4-BE49-F238E27FC236}">
                <a16:creationId xmlns:a16="http://schemas.microsoft.com/office/drawing/2014/main" id="{6E363AA9-EC54-2DB9-113C-A4D566E82BF5}"/>
              </a:ext>
            </a:extLst>
          </p:cNvPr>
          <p:cNvGraphicFramePr>
            <a:graphicFrameLocks noGrp="1"/>
          </p:cNvGraphicFramePr>
          <p:nvPr>
            <p:extLst>
              <p:ext uri="{D42A27DB-BD31-4B8C-83A1-F6EECF244321}">
                <p14:modId xmlns:p14="http://schemas.microsoft.com/office/powerpoint/2010/main" val="2661227644"/>
              </p:ext>
            </p:extLst>
          </p:nvPr>
        </p:nvGraphicFramePr>
        <p:xfrm>
          <a:off x="869028" y="680175"/>
          <a:ext cx="7405942" cy="4267200"/>
        </p:xfrm>
        <a:graphic>
          <a:graphicData uri="http://schemas.openxmlformats.org/drawingml/2006/table">
            <a:tbl>
              <a:tblPr firstRow="1" firstCol="1" bandRow="1">
                <a:tableStyleId>{242A20BD-2505-46DF-82F6-A791D1CCFF51}</a:tableStyleId>
              </a:tblPr>
              <a:tblGrid>
                <a:gridCol w="1717950">
                  <a:extLst>
                    <a:ext uri="{9D8B030D-6E8A-4147-A177-3AD203B41FA5}">
                      <a16:colId xmlns:a16="http://schemas.microsoft.com/office/drawing/2014/main" val="1410154267"/>
                    </a:ext>
                  </a:extLst>
                </a:gridCol>
                <a:gridCol w="2690731">
                  <a:extLst>
                    <a:ext uri="{9D8B030D-6E8A-4147-A177-3AD203B41FA5}">
                      <a16:colId xmlns:a16="http://schemas.microsoft.com/office/drawing/2014/main" val="3577937310"/>
                    </a:ext>
                  </a:extLst>
                </a:gridCol>
                <a:gridCol w="2997261">
                  <a:extLst>
                    <a:ext uri="{9D8B030D-6E8A-4147-A177-3AD203B41FA5}">
                      <a16:colId xmlns:a16="http://schemas.microsoft.com/office/drawing/2014/main" val="3172147652"/>
                    </a:ext>
                  </a:extLst>
                </a:gridCol>
              </a:tblGrid>
              <a:tr h="176948">
                <a:tc>
                  <a:txBody>
                    <a:bodyPr/>
                    <a:lstStyle/>
                    <a:p>
                      <a:pPr marL="0" marR="0" algn="ctr" fontAlgn="base">
                        <a:spcBef>
                          <a:spcPts val="0"/>
                        </a:spcBef>
                        <a:spcAft>
                          <a:spcPts val="0"/>
                        </a:spcAft>
                      </a:pPr>
                      <a:r>
                        <a:rPr lang="es-ES" sz="1400" b="1" dirty="0">
                          <a:effectLst/>
                          <a:latin typeface="Montserrat" panose="00000500000000000000" pitchFamily="50" charset="0"/>
                        </a:rPr>
                        <a:t>Niveles Académicos</a:t>
                      </a:r>
                      <a:endParaRPr lang="en-US" sz="1400" b="1" dirty="0">
                        <a:effectLst/>
                        <a:latin typeface="Montserrat" panose="00000500000000000000" pitchFamily="50" charset="0"/>
                        <a:ea typeface="MS Mincho" panose="02020609040205080304" pitchFamily="49" charset="-128"/>
                        <a:cs typeface="Times New Roman" panose="02020603050405020304" pitchFamily="18" charset="0"/>
                      </a:endParaRPr>
                    </a:p>
                  </a:txBody>
                  <a:tcPr marL="44008" marR="4400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fontAlgn="base">
                        <a:spcBef>
                          <a:spcPts val="0"/>
                        </a:spcBef>
                        <a:spcAft>
                          <a:spcPts val="0"/>
                        </a:spcAft>
                      </a:pPr>
                      <a:r>
                        <a:rPr lang="es-ES" sz="1400" b="1" dirty="0">
                          <a:effectLst/>
                          <a:latin typeface="Montserrat" panose="00000500000000000000" pitchFamily="50" charset="0"/>
                        </a:rPr>
                        <a:t>Estándares 2014</a:t>
                      </a:r>
                      <a:endParaRPr lang="en-US" sz="1400" b="1" dirty="0">
                        <a:effectLst/>
                        <a:latin typeface="Montserrat" panose="00000500000000000000" pitchFamily="50" charset="0"/>
                        <a:ea typeface="MS Mincho" panose="02020609040205080304" pitchFamily="49" charset="-128"/>
                        <a:cs typeface="Times New Roman" panose="02020603050405020304" pitchFamily="18" charset="0"/>
                      </a:endParaRPr>
                    </a:p>
                  </a:txBody>
                  <a:tcPr marL="44008" marR="4400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fontAlgn="base">
                        <a:spcBef>
                          <a:spcPts val="0"/>
                        </a:spcBef>
                        <a:spcAft>
                          <a:spcPts val="0"/>
                        </a:spcAft>
                      </a:pPr>
                      <a:r>
                        <a:rPr lang="es-ES" sz="1400" b="1" dirty="0">
                          <a:effectLst/>
                          <a:latin typeface="Montserrat" panose="00000500000000000000" pitchFamily="50" charset="0"/>
                        </a:rPr>
                        <a:t>Estándares 2022</a:t>
                      </a:r>
                      <a:endParaRPr lang="en-US" sz="1400" b="1" dirty="0">
                        <a:effectLst/>
                        <a:latin typeface="Montserrat" panose="00000500000000000000" pitchFamily="50" charset="0"/>
                        <a:ea typeface="MS Mincho" panose="02020609040205080304" pitchFamily="49" charset="-128"/>
                        <a:cs typeface="Times New Roman" panose="02020603050405020304" pitchFamily="18" charset="0"/>
                      </a:endParaRPr>
                    </a:p>
                  </a:txBody>
                  <a:tcPr marL="44008" marR="4400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00469513"/>
                  </a:ext>
                </a:extLst>
              </a:tr>
              <a:tr h="884739">
                <a:tc>
                  <a:txBody>
                    <a:bodyPr/>
                    <a:lstStyle/>
                    <a:p>
                      <a:pPr marL="0" marR="0" fontAlgn="base">
                        <a:spcBef>
                          <a:spcPts val="0"/>
                        </a:spcBef>
                        <a:spcAft>
                          <a:spcPts val="0"/>
                        </a:spcAft>
                      </a:pPr>
                      <a:r>
                        <a:rPr lang="es-ES" sz="1400" b="1" dirty="0">
                          <a:effectLst/>
                          <a:latin typeface="Montserrat" panose="00000500000000000000" pitchFamily="50" charset="0"/>
                        </a:rPr>
                        <a:t>Primario</a:t>
                      </a:r>
                      <a:endParaRPr lang="en-US" sz="1400" b="1" dirty="0">
                        <a:effectLst/>
                        <a:latin typeface="Montserrat" panose="00000500000000000000" pitchFamily="50" charset="0"/>
                      </a:endParaRPr>
                    </a:p>
                    <a:p>
                      <a:pPr marL="0" marR="0" fontAlgn="base">
                        <a:spcBef>
                          <a:spcPts val="0"/>
                        </a:spcBef>
                        <a:spcAft>
                          <a:spcPts val="0"/>
                        </a:spcAft>
                      </a:pPr>
                      <a:r>
                        <a:rPr lang="es-ES" sz="1400" b="1" dirty="0">
                          <a:effectLst/>
                          <a:latin typeface="Montserrat" panose="00000500000000000000" pitchFamily="50" charset="0"/>
                        </a:rPr>
                        <a:t>K – 5.</a:t>
                      </a:r>
                      <a:r>
                        <a:rPr lang="es-ES" sz="1400" b="1" baseline="30000" dirty="0">
                          <a:effectLst/>
                          <a:latin typeface="Montserrat" panose="00000500000000000000" pitchFamily="50" charset="0"/>
                        </a:rPr>
                        <a:t>to</a:t>
                      </a:r>
                      <a:endParaRPr lang="en-US" sz="1400" b="1" dirty="0">
                        <a:effectLst/>
                        <a:latin typeface="Montserrat" panose="00000500000000000000" pitchFamily="50" charset="0"/>
                        <a:ea typeface="MS Mincho" panose="02020609040205080304" pitchFamily="49" charset="-128"/>
                        <a:cs typeface="Times New Roman" panose="02020603050405020304" pitchFamily="18" charset="0"/>
                      </a:endParaRPr>
                    </a:p>
                  </a:txBody>
                  <a:tcPr marL="44008" marR="44008" marT="0" marB="0">
                    <a:lnT w="12700" cap="flat" cmpd="sng" algn="ctr">
                      <a:solidFill>
                        <a:schemeClr val="tx1"/>
                      </a:solidFill>
                      <a:prstDash val="solid"/>
                      <a:round/>
                      <a:headEnd type="none" w="med" len="med"/>
                      <a:tailEnd type="none" w="med" len="med"/>
                    </a:lnT>
                  </a:tcPr>
                </a:tc>
                <a:tc rowSpan="2">
                  <a:txBody>
                    <a:bodyPr/>
                    <a:lstStyle/>
                    <a:p>
                      <a:pPr marL="342900" marR="0" lvl="0" indent="-342900" fontAlgn="base">
                        <a:spcBef>
                          <a:spcPts val="0"/>
                        </a:spcBef>
                        <a:spcAft>
                          <a:spcPts val="0"/>
                        </a:spcAft>
                        <a:buFont typeface="Arial,Sans-Serif"/>
                        <a:buChar char="•"/>
                        <a:tabLst>
                          <a:tab pos="457200" algn="l"/>
                        </a:tabLst>
                      </a:pPr>
                      <a:r>
                        <a:rPr lang="es-PR" sz="1400" dirty="0">
                          <a:effectLst/>
                          <a:latin typeface="Montserrat" panose="00000500000000000000" pitchFamily="50" charset="0"/>
                        </a:rPr>
                        <a:t>Estructura y niveles de organización de la materia</a:t>
                      </a:r>
                      <a:endParaRPr lang="en-US" sz="1400" dirty="0">
                        <a:effectLst/>
                        <a:latin typeface="Montserrat" panose="00000500000000000000" pitchFamily="50" charset="0"/>
                      </a:endParaRPr>
                    </a:p>
                    <a:p>
                      <a:pPr marL="342900" marR="0" lvl="0" indent="-342900" fontAlgn="base">
                        <a:spcBef>
                          <a:spcPts val="0"/>
                        </a:spcBef>
                        <a:spcAft>
                          <a:spcPts val="0"/>
                        </a:spcAft>
                        <a:buFont typeface="Arial,Sans-Serif"/>
                        <a:buChar char="•"/>
                        <a:tabLst>
                          <a:tab pos="457200" algn="l"/>
                        </a:tabLst>
                      </a:pPr>
                      <a:r>
                        <a:rPr lang="es-PR" sz="1400" dirty="0">
                          <a:effectLst/>
                          <a:latin typeface="Montserrat" panose="00000500000000000000" pitchFamily="50" charset="0"/>
                        </a:rPr>
                        <a:t>Interacciones y energía</a:t>
                      </a:r>
                      <a:endParaRPr lang="en-US" sz="1400" dirty="0">
                        <a:effectLst/>
                        <a:latin typeface="Montserrat" panose="00000500000000000000" pitchFamily="50" charset="0"/>
                      </a:endParaRPr>
                    </a:p>
                    <a:p>
                      <a:pPr marL="342900" marR="0" lvl="0" indent="-342900" fontAlgn="base">
                        <a:spcBef>
                          <a:spcPts val="0"/>
                        </a:spcBef>
                        <a:spcAft>
                          <a:spcPts val="0"/>
                        </a:spcAft>
                        <a:buFont typeface="Arial,Sans-Serif"/>
                        <a:buChar char="•"/>
                        <a:tabLst>
                          <a:tab pos="457200" algn="l"/>
                        </a:tabLst>
                      </a:pPr>
                      <a:r>
                        <a:rPr lang="es-PR" sz="1400" dirty="0">
                          <a:effectLst/>
                          <a:latin typeface="Montserrat" panose="00000500000000000000" pitchFamily="50" charset="0"/>
                        </a:rPr>
                        <a:t>Conservación y cambio</a:t>
                      </a:r>
                      <a:endParaRPr lang="en-US" sz="1400" dirty="0">
                        <a:effectLst/>
                        <a:latin typeface="Montserrat" panose="00000500000000000000" pitchFamily="50" charset="0"/>
                      </a:endParaRPr>
                    </a:p>
                    <a:p>
                      <a:pPr marL="0" marR="0" fontAlgn="base">
                        <a:spcBef>
                          <a:spcPts val="0"/>
                        </a:spcBef>
                        <a:spcAft>
                          <a:spcPts val="0"/>
                        </a:spcAft>
                      </a:pPr>
                      <a:r>
                        <a:rPr lang="es-PR" sz="1400" dirty="0">
                          <a:effectLst/>
                          <a:latin typeface="Montserrat" panose="00000500000000000000" pitchFamily="50" charset="0"/>
                        </a:rPr>
                        <a:t> </a:t>
                      </a:r>
                      <a:endParaRPr lang="en-US" sz="1400" dirty="0">
                        <a:effectLst/>
                        <a:latin typeface="Montserrat" panose="00000500000000000000" pitchFamily="50" charset="0"/>
                      </a:endParaRPr>
                    </a:p>
                    <a:p>
                      <a:pPr marL="0" marR="0" fontAlgn="base">
                        <a:spcBef>
                          <a:spcPts val="0"/>
                        </a:spcBef>
                        <a:spcAft>
                          <a:spcPts val="0"/>
                        </a:spcAft>
                      </a:pPr>
                      <a:r>
                        <a:rPr lang="es-PR" sz="1400" dirty="0">
                          <a:effectLst/>
                          <a:latin typeface="Montserrat" panose="00000500000000000000" pitchFamily="50" charset="0"/>
                        </a:rPr>
                        <a:t>Diseño para ingeniería * </a:t>
                      </a:r>
                    </a:p>
                    <a:p>
                      <a:pPr marL="0" marR="0" fontAlgn="base">
                        <a:spcBef>
                          <a:spcPts val="0"/>
                        </a:spcBef>
                        <a:spcAft>
                          <a:spcPts val="0"/>
                        </a:spcAft>
                      </a:pPr>
                      <a:r>
                        <a:rPr lang="es-PR" sz="1400" dirty="0">
                          <a:effectLst/>
                          <a:latin typeface="Montserrat" panose="00000500000000000000" pitchFamily="50" charset="0"/>
                        </a:rPr>
                        <a:t>(7.</a:t>
                      </a:r>
                      <a:r>
                        <a:rPr lang="es-PR" sz="1400" baseline="30000" dirty="0">
                          <a:effectLst/>
                          <a:latin typeface="Montserrat" panose="00000500000000000000" pitchFamily="50" charset="0"/>
                        </a:rPr>
                        <a:t>mo</a:t>
                      </a:r>
                      <a:r>
                        <a:rPr lang="es-PR" sz="1400" dirty="0">
                          <a:effectLst/>
                          <a:latin typeface="Montserrat" panose="00000500000000000000" pitchFamily="50" charset="0"/>
                        </a:rPr>
                        <a:t> -12.</a:t>
                      </a:r>
                      <a:r>
                        <a:rPr lang="es-PR" sz="1400" baseline="30000" dirty="0">
                          <a:effectLst/>
                          <a:latin typeface="Montserrat" panose="00000500000000000000" pitchFamily="50" charset="0"/>
                        </a:rPr>
                        <a:t>mo</a:t>
                      </a:r>
                      <a:r>
                        <a:rPr lang="es-PR" sz="1400" dirty="0">
                          <a:effectLst/>
                          <a:latin typeface="Montserrat" panose="00000500000000000000" pitchFamily="50" charset="0"/>
                        </a:rPr>
                        <a:t>)</a:t>
                      </a:r>
                      <a:endParaRPr lang="en-US" sz="1400" dirty="0">
                        <a:effectLst/>
                        <a:latin typeface="Montserrat" panose="00000500000000000000" pitchFamily="50" charset="0"/>
                      </a:endParaRPr>
                    </a:p>
                    <a:p>
                      <a:pPr marL="457200" marR="0" fontAlgn="base">
                        <a:spcBef>
                          <a:spcPts val="0"/>
                        </a:spcBef>
                        <a:spcAft>
                          <a:spcPts val="0"/>
                        </a:spcAft>
                      </a:pPr>
                      <a:r>
                        <a:rPr lang="es-ES" sz="1400" dirty="0">
                          <a:effectLst/>
                          <a:latin typeface="Montserrat" panose="00000500000000000000" pitchFamily="50" charset="0"/>
                        </a:rPr>
                        <a:t> </a:t>
                      </a:r>
                      <a:endParaRPr lang="en-US" sz="1400" dirty="0">
                        <a:effectLst/>
                        <a:latin typeface="Montserrat" panose="00000500000000000000" pitchFamily="50" charset="0"/>
                      </a:endParaRPr>
                    </a:p>
                    <a:p>
                      <a:pPr marL="457200" marR="0" fontAlgn="base">
                        <a:spcBef>
                          <a:spcPts val="0"/>
                        </a:spcBef>
                        <a:spcAft>
                          <a:spcPts val="0"/>
                        </a:spcAft>
                      </a:pPr>
                      <a:r>
                        <a:rPr lang="es-ES" sz="1400" dirty="0">
                          <a:effectLst/>
                          <a:latin typeface="Montserrat" panose="00000500000000000000" pitchFamily="50" charset="0"/>
                        </a:rPr>
                        <a:t> </a:t>
                      </a:r>
                      <a:endParaRPr lang="en-US" sz="1400" dirty="0">
                        <a:effectLst/>
                        <a:latin typeface="Montserrat" panose="00000500000000000000" pitchFamily="50" charset="0"/>
                      </a:endParaRPr>
                    </a:p>
                    <a:p>
                      <a:pPr marL="0" marR="0" fontAlgn="base">
                        <a:spcBef>
                          <a:spcPts val="0"/>
                        </a:spcBef>
                        <a:spcAft>
                          <a:spcPts val="0"/>
                        </a:spcAft>
                      </a:pPr>
                      <a:r>
                        <a:rPr lang="es-PR" sz="1400" dirty="0">
                          <a:effectLst/>
                          <a:latin typeface="Montserrat" panose="00000500000000000000" pitchFamily="50" charset="0"/>
                        </a:rPr>
                        <a:t> </a:t>
                      </a:r>
                      <a:endParaRPr lang="en-US" sz="1400" dirty="0">
                        <a:effectLst/>
                        <a:latin typeface="Montserrat" panose="00000500000000000000" pitchFamily="50" charset="0"/>
                        <a:ea typeface="MS Mincho" panose="02020609040205080304" pitchFamily="49" charset="-128"/>
                        <a:cs typeface="Times New Roman" panose="02020603050405020304" pitchFamily="18" charset="0"/>
                      </a:endParaRPr>
                    </a:p>
                  </a:txBody>
                  <a:tcPr marL="44008" marR="44008" marT="0" marB="0">
                    <a:lnT w="12700" cap="flat" cmpd="sng" algn="ctr">
                      <a:solidFill>
                        <a:schemeClr val="tx1"/>
                      </a:solidFill>
                      <a:prstDash val="solid"/>
                      <a:round/>
                      <a:headEnd type="none" w="med" len="med"/>
                      <a:tailEnd type="none" w="med" len="med"/>
                    </a:lnT>
                  </a:tcPr>
                </a:tc>
                <a:tc>
                  <a:txBody>
                    <a:bodyPr/>
                    <a:lstStyle/>
                    <a:p>
                      <a:pPr marL="342900" marR="0" lvl="0" indent="-342900" fontAlgn="base">
                        <a:spcBef>
                          <a:spcPts val="0"/>
                        </a:spcBef>
                        <a:spcAft>
                          <a:spcPts val="0"/>
                        </a:spcAft>
                        <a:buFont typeface="Arial,Sans-Serif"/>
                        <a:buChar char="•"/>
                        <a:tabLst>
                          <a:tab pos="457200" algn="l"/>
                        </a:tabLst>
                      </a:pPr>
                      <a:r>
                        <a:rPr lang="es-PR" sz="1400" dirty="0">
                          <a:effectLst/>
                          <a:latin typeface="Montserrat" panose="00000500000000000000" pitchFamily="50" charset="0"/>
                        </a:rPr>
                        <a:t>Ingeniería y Tecnología</a:t>
                      </a:r>
                      <a:endParaRPr lang="en-US" sz="1400" dirty="0">
                        <a:effectLst/>
                        <a:latin typeface="Montserrat" panose="00000500000000000000" pitchFamily="50" charset="0"/>
                      </a:endParaRPr>
                    </a:p>
                    <a:p>
                      <a:pPr marL="342900" marR="0" lvl="0" indent="-342900" fontAlgn="base">
                        <a:spcBef>
                          <a:spcPts val="0"/>
                        </a:spcBef>
                        <a:spcAft>
                          <a:spcPts val="0"/>
                        </a:spcAft>
                        <a:buFont typeface="Arial,Sans-Serif"/>
                        <a:buChar char="•"/>
                      </a:pPr>
                      <a:r>
                        <a:rPr lang="es-PR" sz="1400" dirty="0">
                          <a:effectLst/>
                          <a:latin typeface="Montserrat" panose="00000500000000000000" pitchFamily="50" charset="0"/>
                        </a:rPr>
                        <a:t>Ciencias Terrestres y del Espacio</a:t>
                      </a:r>
                      <a:endParaRPr lang="en-US" sz="1400" dirty="0">
                        <a:effectLst/>
                        <a:latin typeface="Montserrat" panose="00000500000000000000" pitchFamily="50" charset="0"/>
                      </a:endParaRPr>
                    </a:p>
                    <a:p>
                      <a:pPr marL="342900" marR="0" lvl="0" indent="-342900" fontAlgn="base">
                        <a:spcBef>
                          <a:spcPts val="0"/>
                        </a:spcBef>
                        <a:spcAft>
                          <a:spcPts val="0"/>
                        </a:spcAft>
                        <a:buFont typeface="Arial,Sans-Serif"/>
                        <a:buChar char="•"/>
                      </a:pPr>
                      <a:r>
                        <a:rPr lang="es-PR" sz="1400" dirty="0">
                          <a:effectLst/>
                          <a:latin typeface="Montserrat" panose="00000500000000000000" pitchFamily="50" charset="0"/>
                        </a:rPr>
                        <a:t>Ciencias Biológicas</a:t>
                      </a:r>
                      <a:endParaRPr lang="en-US" sz="1400" dirty="0">
                        <a:effectLst/>
                        <a:latin typeface="Montserrat" panose="00000500000000000000" pitchFamily="50" charset="0"/>
                      </a:endParaRPr>
                    </a:p>
                    <a:p>
                      <a:pPr marL="342900" marR="0" lvl="0" indent="-342900" fontAlgn="base">
                        <a:spcBef>
                          <a:spcPts val="0"/>
                        </a:spcBef>
                        <a:spcAft>
                          <a:spcPts val="0"/>
                        </a:spcAft>
                        <a:buFont typeface="Arial,Sans-Serif"/>
                        <a:buChar char="•"/>
                      </a:pPr>
                      <a:r>
                        <a:rPr lang="es-PR" sz="1400" dirty="0">
                          <a:effectLst/>
                          <a:latin typeface="Montserrat" panose="00000500000000000000" pitchFamily="50" charset="0"/>
                        </a:rPr>
                        <a:t>Ciencias Físicas</a:t>
                      </a:r>
                      <a:endParaRPr lang="en-US" sz="1400" dirty="0">
                        <a:effectLst/>
                        <a:latin typeface="Montserrat" panose="00000500000000000000" pitchFamily="50" charset="0"/>
                      </a:endParaRPr>
                    </a:p>
                    <a:p>
                      <a:pPr marL="342900" marR="0" lvl="0" indent="-342900" fontAlgn="base">
                        <a:spcBef>
                          <a:spcPts val="0"/>
                        </a:spcBef>
                        <a:spcAft>
                          <a:spcPts val="0"/>
                        </a:spcAft>
                        <a:buFont typeface="Arial,Sans-Serif"/>
                        <a:buChar char="•"/>
                      </a:pPr>
                      <a:r>
                        <a:rPr lang="es-PR" sz="1400" dirty="0">
                          <a:effectLst/>
                          <a:latin typeface="Montserrat" panose="00000500000000000000" pitchFamily="50" charset="0"/>
                        </a:rPr>
                        <a:t>Ciencias Ambientales</a:t>
                      </a:r>
                      <a:endParaRPr lang="en-US" sz="1400" dirty="0">
                        <a:effectLst/>
                        <a:latin typeface="Montserrat" panose="00000500000000000000" pitchFamily="50" charset="0"/>
                        <a:ea typeface="MS Mincho" panose="02020609040205080304" pitchFamily="49" charset="-128"/>
                        <a:cs typeface="Times New Roman" panose="02020603050405020304" pitchFamily="18" charset="0"/>
                      </a:endParaRPr>
                    </a:p>
                  </a:txBody>
                  <a:tcPr marL="44008" marR="44008" marT="0" marB="0">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572440749"/>
                  </a:ext>
                </a:extLst>
              </a:tr>
              <a:tr h="707791">
                <a:tc>
                  <a:txBody>
                    <a:bodyPr/>
                    <a:lstStyle/>
                    <a:p>
                      <a:pPr marL="0" marR="0" fontAlgn="base">
                        <a:spcBef>
                          <a:spcPts val="0"/>
                        </a:spcBef>
                        <a:spcAft>
                          <a:spcPts val="0"/>
                        </a:spcAft>
                      </a:pPr>
                      <a:r>
                        <a:rPr lang="es-ES" sz="1400" b="1" dirty="0">
                          <a:effectLst/>
                          <a:latin typeface="Montserrat" panose="00000500000000000000" pitchFamily="50" charset="0"/>
                        </a:rPr>
                        <a:t>Primario</a:t>
                      </a:r>
                      <a:endParaRPr lang="en-US" sz="1400" b="1" dirty="0">
                        <a:effectLst/>
                        <a:latin typeface="Montserrat" panose="00000500000000000000" pitchFamily="50" charset="0"/>
                      </a:endParaRPr>
                    </a:p>
                    <a:p>
                      <a:pPr marL="0" marR="0" fontAlgn="base">
                        <a:spcBef>
                          <a:spcPts val="0"/>
                        </a:spcBef>
                        <a:spcAft>
                          <a:spcPts val="0"/>
                        </a:spcAft>
                      </a:pPr>
                      <a:r>
                        <a:rPr lang="es-ES" sz="1400" b="1" dirty="0">
                          <a:effectLst/>
                          <a:latin typeface="Montserrat" panose="00000500000000000000" pitchFamily="50" charset="0"/>
                        </a:rPr>
                        <a:t>6.</a:t>
                      </a:r>
                      <a:r>
                        <a:rPr lang="es-ES" sz="1400" b="1" baseline="30000" dirty="0">
                          <a:effectLst/>
                          <a:latin typeface="Montserrat" panose="00000500000000000000" pitchFamily="50" charset="0"/>
                        </a:rPr>
                        <a:t>to</a:t>
                      </a:r>
                      <a:r>
                        <a:rPr lang="es-ES" sz="1400" b="1" dirty="0">
                          <a:effectLst/>
                          <a:latin typeface="Montserrat" panose="00000500000000000000" pitchFamily="50" charset="0"/>
                        </a:rPr>
                        <a:t> – 8.</a:t>
                      </a:r>
                      <a:r>
                        <a:rPr lang="es-ES" sz="1400" b="1" baseline="30000" dirty="0">
                          <a:effectLst/>
                          <a:latin typeface="Montserrat" panose="00000500000000000000" pitchFamily="50" charset="0"/>
                        </a:rPr>
                        <a:t>vo</a:t>
                      </a:r>
                      <a:endParaRPr lang="en-US" sz="1400" b="1" dirty="0">
                        <a:effectLst/>
                        <a:latin typeface="Montserrat" panose="00000500000000000000" pitchFamily="50" charset="0"/>
                        <a:ea typeface="MS Mincho" panose="02020609040205080304" pitchFamily="49" charset="-128"/>
                        <a:cs typeface="Times New Roman" panose="02020603050405020304" pitchFamily="18" charset="0"/>
                      </a:endParaRPr>
                    </a:p>
                  </a:txBody>
                  <a:tcPr marL="44008" marR="44008" marT="0" marB="0"/>
                </a:tc>
                <a:tc vMerge="1">
                  <a:txBody>
                    <a:bodyPr/>
                    <a:lstStyle/>
                    <a:p>
                      <a:endParaRPr lang="en-US"/>
                    </a:p>
                  </a:txBody>
                  <a:tcPr/>
                </a:tc>
                <a:tc>
                  <a:txBody>
                    <a:bodyPr/>
                    <a:lstStyle/>
                    <a:p>
                      <a:pPr marL="342900" marR="0" lvl="0" indent="-342900" fontAlgn="base">
                        <a:spcBef>
                          <a:spcPts val="0"/>
                        </a:spcBef>
                        <a:spcAft>
                          <a:spcPts val="0"/>
                        </a:spcAft>
                        <a:buFont typeface="Arial,Sans-Serif"/>
                        <a:buChar char="•"/>
                        <a:tabLst>
                          <a:tab pos="457200" algn="l"/>
                        </a:tabLst>
                      </a:pPr>
                      <a:r>
                        <a:rPr lang="es-PR" sz="1400" dirty="0">
                          <a:effectLst/>
                          <a:latin typeface="Montserrat" panose="00000500000000000000" pitchFamily="50" charset="0"/>
                        </a:rPr>
                        <a:t>Ciencias Biológicas</a:t>
                      </a:r>
                      <a:endParaRPr lang="en-US" sz="1400" dirty="0">
                        <a:effectLst/>
                        <a:latin typeface="Montserrat" panose="00000500000000000000" pitchFamily="50" charset="0"/>
                      </a:endParaRPr>
                    </a:p>
                    <a:p>
                      <a:pPr marL="342900" marR="0" lvl="0" indent="-342900" fontAlgn="base">
                        <a:spcBef>
                          <a:spcPts val="0"/>
                        </a:spcBef>
                        <a:spcAft>
                          <a:spcPts val="0"/>
                        </a:spcAft>
                        <a:buFont typeface="Arial,Sans-Serif"/>
                        <a:buChar char="•"/>
                        <a:tabLst>
                          <a:tab pos="457200" algn="l"/>
                        </a:tabLst>
                      </a:pPr>
                      <a:r>
                        <a:rPr lang="es-PR" sz="1400" dirty="0">
                          <a:effectLst/>
                          <a:latin typeface="Montserrat" panose="00000500000000000000" pitchFamily="50" charset="0"/>
                        </a:rPr>
                        <a:t>Ciencias Físicas - Química</a:t>
                      </a:r>
                      <a:endParaRPr lang="en-US" sz="1400" dirty="0">
                        <a:effectLst/>
                        <a:latin typeface="Montserrat" panose="00000500000000000000" pitchFamily="50" charset="0"/>
                      </a:endParaRPr>
                    </a:p>
                    <a:p>
                      <a:pPr marL="342900" marR="0" lvl="0" indent="-342900" fontAlgn="base">
                        <a:spcBef>
                          <a:spcPts val="0"/>
                        </a:spcBef>
                        <a:spcAft>
                          <a:spcPts val="0"/>
                        </a:spcAft>
                        <a:buFont typeface="Arial,Sans-Serif"/>
                        <a:buChar char="•"/>
                        <a:tabLst>
                          <a:tab pos="457200" algn="l"/>
                        </a:tabLst>
                      </a:pPr>
                      <a:r>
                        <a:rPr lang="es-PR" sz="1400" dirty="0">
                          <a:effectLst/>
                          <a:latin typeface="Montserrat" panose="00000500000000000000" pitchFamily="50" charset="0"/>
                        </a:rPr>
                        <a:t>Ciencias Físicas - Física</a:t>
                      </a:r>
                      <a:endParaRPr lang="en-US" sz="1400" dirty="0">
                        <a:effectLst/>
                        <a:latin typeface="Montserrat" panose="00000500000000000000" pitchFamily="50" charset="0"/>
                      </a:endParaRPr>
                    </a:p>
                    <a:p>
                      <a:pPr marL="342900" marR="0" lvl="0" indent="-342900" fontAlgn="base">
                        <a:spcBef>
                          <a:spcPts val="0"/>
                        </a:spcBef>
                        <a:spcAft>
                          <a:spcPts val="0"/>
                        </a:spcAft>
                        <a:buFont typeface="Arial,Sans-Serif"/>
                        <a:buChar char="•"/>
                        <a:tabLst>
                          <a:tab pos="457200" algn="l"/>
                        </a:tabLst>
                      </a:pPr>
                      <a:r>
                        <a:rPr lang="es-PR" sz="1400" dirty="0">
                          <a:effectLst/>
                          <a:latin typeface="Montserrat" panose="00000500000000000000" pitchFamily="50" charset="0"/>
                        </a:rPr>
                        <a:t>Ingeniería y Tecnología</a:t>
                      </a:r>
                      <a:endParaRPr lang="en-US" sz="1400" dirty="0">
                        <a:effectLst/>
                        <a:latin typeface="Montserrat" panose="00000500000000000000" pitchFamily="50" charset="0"/>
                        <a:ea typeface="MS Mincho" panose="02020609040205080304" pitchFamily="49" charset="-128"/>
                        <a:cs typeface="Times New Roman" panose="02020603050405020304" pitchFamily="18" charset="0"/>
                      </a:endParaRPr>
                    </a:p>
                  </a:txBody>
                  <a:tcPr marL="44008" marR="44008" marT="0" marB="0"/>
                </a:tc>
                <a:extLst>
                  <a:ext uri="{0D108BD9-81ED-4DB2-BD59-A6C34878D82A}">
                    <a16:rowId xmlns:a16="http://schemas.microsoft.com/office/drawing/2014/main" val="1056908551"/>
                  </a:ext>
                </a:extLst>
              </a:tr>
              <a:tr h="1061687">
                <a:tc>
                  <a:txBody>
                    <a:bodyPr/>
                    <a:lstStyle/>
                    <a:p>
                      <a:pPr marL="0" marR="0" fontAlgn="base">
                        <a:spcBef>
                          <a:spcPts val="0"/>
                        </a:spcBef>
                        <a:spcAft>
                          <a:spcPts val="0"/>
                        </a:spcAft>
                      </a:pPr>
                      <a:r>
                        <a:rPr lang="es-ES" sz="1400" b="1" dirty="0">
                          <a:effectLst/>
                          <a:latin typeface="Montserrat" panose="00000500000000000000" pitchFamily="50" charset="0"/>
                        </a:rPr>
                        <a:t>Secundario</a:t>
                      </a:r>
                      <a:endParaRPr lang="en-US" sz="1400" b="1" dirty="0">
                        <a:effectLst/>
                        <a:latin typeface="Montserrat" panose="00000500000000000000" pitchFamily="50" charset="0"/>
                      </a:endParaRPr>
                    </a:p>
                    <a:p>
                      <a:pPr marL="0" marR="0" fontAlgn="base">
                        <a:spcBef>
                          <a:spcPts val="0"/>
                        </a:spcBef>
                        <a:spcAft>
                          <a:spcPts val="0"/>
                        </a:spcAft>
                      </a:pPr>
                      <a:r>
                        <a:rPr lang="es-ES" sz="1400" b="1" dirty="0">
                          <a:effectLst/>
                          <a:latin typeface="Montserrat" panose="00000500000000000000" pitchFamily="50" charset="0"/>
                        </a:rPr>
                        <a:t>9.</a:t>
                      </a:r>
                      <a:r>
                        <a:rPr lang="es-ES" sz="1400" b="1" baseline="30000" dirty="0">
                          <a:effectLst/>
                          <a:latin typeface="Montserrat" panose="00000500000000000000" pitchFamily="50" charset="0"/>
                        </a:rPr>
                        <a:t>no </a:t>
                      </a:r>
                      <a:r>
                        <a:rPr lang="es-ES" sz="1400" b="1" dirty="0">
                          <a:effectLst/>
                          <a:latin typeface="Montserrat" panose="00000500000000000000" pitchFamily="50" charset="0"/>
                        </a:rPr>
                        <a:t>– 12.</a:t>
                      </a:r>
                      <a:r>
                        <a:rPr lang="es-ES" sz="1400" b="1" baseline="30000" dirty="0">
                          <a:effectLst/>
                          <a:latin typeface="Montserrat" panose="00000500000000000000" pitchFamily="50" charset="0"/>
                        </a:rPr>
                        <a:t>mo</a:t>
                      </a:r>
                      <a:endParaRPr lang="en-US" sz="1400" b="1" dirty="0">
                        <a:effectLst/>
                        <a:latin typeface="Montserrat" panose="00000500000000000000" pitchFamily="50" charset="0"/>
                        <a:ea typeface="MS Mincho" panose="02020609040205080304" pitchFamily="49" charset="-128"/>
                        <a:cs typeface="Times New Roman" panose="02020603050405020304" pitchFamily="18" charset="0"/>
                      </a:endParaRPr>
                    </a:p>
                  </a:txBody>
                  <a:tcPr marL="44008" marR="44008" marT="0" marB="0"/>
                </a:tc>
                <a:tc>
                  <a:txBody>
                    <a:bodyPr/>
                    <a:lstStyle/>
                    <a:p>
                      <a:pPr marL="342900" marR="0" lvl="0" indent="-342900" fontAlgn="base">
                        <a:spcBef>
                          <a:spcPts val="0"/>
                        </a:spcBef>
                        <a:spcAft>
                          <a:spcPts val="0"/>
                        </a:spcAft>
                        <a:buFont typeface="Arial,Sans-Serif"/>
                        <a:buChar char="•"/>
                        <a:tabLst>
                          <a:tab pos="457200" algn="l"/>
                        </a:tabLst>
                      </a:pPr>
                      <a:r>
                        <a:rPr lang="es-PR" sz="1400" dirty="0">
                          <a:effectLst/>
                          <a:latin typeface="Montserrat" panose="00000500000000000000" pitchFamily="50" charset="0"/>
                        </a:rPr>
                        <a:t>Estructura y niveles de organización de la materia</a:t>
                      </a:r>
                      <a:endParaRPr lang="en-US" sz="1400" dirty="0">
                        <a:effectLst/>
                        <a:latin typeface="Montserrat" panose="00000500000000000000" pitchFamily="50" charset="0"/>
                      </a:endParaRPr>
                    </a:p>
                    <a:p>
                      <a:pPr marL="342900" marR="0" lvl="0" indent="-342900" fontAlgn="base">
                        <a:spcBef>
                          <a:spcPts val="0"/>
                        </a:spcBef>
                        <a:spcAft>
                          <a:spcPts val="0"/>
                        </a:spcAft>
                        <a:buFont typeface="Arial,Sans-Serif"/>
                        <a:buChar char="•"/>
                        <a:tabLst>
                          <a:tab pos="457200" algn="l"/>
                        </a:tabLst>
                      </a:pPr>
                      <a:r>
                        <a:rPr lang="es-PR" sz="1400" dirty="0">
                          <a:effectLst/>
                          <a:latin typeface="Montserrat" panose="00000500000000000000" pitchFamily="50" charset="0"/>
                        </a:rPr>
                        <a:t>Interacciones y energía</a:t>
                      </a:r>
                      <a:endParaRPr lang="en-US" sz="1400" dirty="0">
                        <a:effectLst/>
                        <a:latin typeface="Montserrat" panose="00000500000000000000" pitchFamily="50" charset="0"/>
                      </a:endParaRPr>
                    </a:p>
                    <a:p>
                      <a:pPr marL="342900" marR="0" lvl="0" indent="-342900" fontAlgn="base">
                        <a:spcBef>
                          <a:spcPts val="0"/>
                        </a:spcBef>
                        <a:spcAft>
                          <a:spcPts val="0"/>
                        </a:spcAft>
                        <a:buFont typeface="Arial,Sans-Serif"/>
                        <a:buChar char="•"/>
                        <a:tabLst>
                          <a:tab pos="457200" algn="l"/>
                        </a:tabLst>
                      </a:pPr>
                      <a:r>
                        <a:rPr lang="es-PR" sz="1400" dirty="0">
                          <a:effectLst/>
                          <a:latin typeface="Montserrat" panose="00000500000000000000" pitchFamily="50" charset="0"/>
                        </a:rPr>
                        <a:t>Conservación y cambio</a:t>
                      </a:r>
                      <a:endParaRPr lang="en-US" sz="1400" dirty="0">
                        <a:effectLst/>
                        <a:latin typeface="Montserrat" panose="00000500000000000000" pitchFamily="50" charset="0"/>
                      </a:endParaRPr>
                    </a:p>
                    <a:p>
                      <a:pPr marL="342900" marR="0" lvl="0" indent="-342900" fontAlgn="base">
                        <a:spcBef>
                          <a:spcPts val="0"/>
                        </a:spcBef>
                        <a:spcAft>
                          <a:spcPts val="0"/>
                        </a:spcAft>
                        <a:buFont typeface="Arial,Sans-Serif"/>
                        <a:buChar char="•"/>
                        <a:tabLst>
                          <a:tab pos="457200" algn="l"/>
                        </a:tabLst>
                      </a:pPr>
                      <a:r>
                        <a:rPr lang="es-PR" sz="1400" dirty="0">
                          <a:effectLst/>
                          <a:latin typeface="Montserrat" panose="00000500000000000000" pitchFamily="50" charset="0"/>
                        </a:rPr>
                        <a:t>Diseño para ingeniería</a:t>
                      </a:r>
                      <a:endParaRPr lang="en-US" sz="1400" dirty="0">
                        <a:effectLst/>
                        <a:latin typeface="Montserrat" panose="00000500000000000000" pitchFamily="50" charset="0"/>
                      </a:endParaRPr>
                    </a:p>
                    <a:p>
                      <a:pPr marL="0" marR="0" fontAlgn="base">
                        <a:spcBef>
                          <a:spcPts val="0"/>
                        </a:spcBef>
                        <a:spcAft>
                          <a:spcPts val="0"/>
                        </a:spcAft>
                      </a:pPr>
                      <a:r>
                        <a:rPr lang="es-PR" sz="1400" dirty="0">
                          <a:effectLst/>
                          <a:latin typeface="Montserrat" panose="00000500000000000000" pitchFamily="50" charset="0"/>
                        </a:rPr>
                        <a:t> </a:t>
                      </a:r>
                      <a:endParaRPr lang="en-US" sz="1400" dirty="0">
                        <a:effectLst/>
                        <a:latin typeface="Montserrat" panose="00000500000000000000" pitchFamily="50" charset="0"/>
                        <a:ea typeface="MS Mincho" panose="02020609040205080304" pitchFamily="49" charset="-128"/>
                        <a:cs typeface="Times New Roman" panose="02020603050405020304" pitchFamily="18" charset="0"/>
                      </a:endParaRPr>
                    </a:p>
                  </a:txBody>
                  <a:tcPr marL="44008" marR="44008" marT="0" marB="0"/>
                </a:tc>
                <a:tc>
                  <a:txBody>
                    <a:bodyPr/>
                    <a:lstStyle/>
                    <a:p>
                      <a:pPr marL="342900" marR="0" lvl="0" indent="-342900" fontAlgn="base">
                        <a:spcBef>
                          <a:spcPts val="0"/>
                        </a:spcBef>
                        <a:spcAft>
                          <a:spcPts val="0"/>
                        </a:spcAft>
                        <a:buFont typeface="Arial,Sans-Serif"/>
                        <a:buChar char="•"/>
                      </a:pPr>
                      <a:r>
                        <a:rPr lang="es-PR" sz="1400" dirty="0">
                          <a:effectLst/>
                          <a:latin typeface="Montserrat" panose="00000500000000000000" pitchFamily="50" charset="0"/>
                        </a:rPr>
                        <a:t>Ciencias Terrestres y del Espacio</a:t>
                      </a:r>
                      <a:endParaRPr lang="en-US" sz="1400" dirty="0">
                        <a:effectLst/>
                        <a:latin typeface="Montserrat" panose="00000500000000000000" pitchFamily="50" charset="0"/>
                      </a:endParaRPr>
                    </a:p>
                    <a:p>
                      <a:pPr marL="342900" marR="0" lvl="0" indent="-342900" fontAlgn="base">
                        <a:spcBef>
                          <a:spcPts val="0"/>
                        </a:spcBef>
                        <a:spcAft>
                          <a:spcPts val="0"/>
                        </a:spcAft>
                        <a:buFont typeface="Arial,Sans-Serif"/>
                        <a:buChar char="•"/>
                      </a:pPr>
                      <a:r>
                        <a:rPr lang="es-PR" sz="1400" dirty="0">
                          <a:effectLst/>
                          <a:latin typeface="Montserrat" panose="00000500000000000000" pitchFamily="50" charset="0"/>
                        </a:rPr>
                        <a:t>Biología</a:t>
                      </a:r>
                      <a:endParaRPr lang="en-US" sz="1400" dirty="0">
                        <a:effectLst/>
                        <a:latin typeface="Montserrat" panose="00000500000000000000" pitchFamily="50" charset="0"/>
                      </a:endParaRPr>
                    </a:p>
                    <a:p>
                      <a:pPr marL="342900" marR="0" lvl="0" indent="-342900" fontAlgn="base">
                        <a:spcBef>
                          <a:spcPts val="0"/>
                        </a:spcBef>
                        <a:spcAft>
                          <a:spcPts val="0"/>
                        </a:spcAft>
                        <a:buFont typeface="Arial,Sans-Serif"/>
                        <a:buChar char="•"/>
                      </a:pPr>
                      <a:r>
                        <a:rPr lang="es-PR" sz="1400" dirty="0">
                          <a:effectLst/>
                          <a:latin typeface="Montserrat" panose="00000500000000000000" pitchFamily="50" charset="0"/>
                        </a:rPr>
                        <a:t>Química</a:t>
                      </a:r>
                      <a:endParaRPr lang="en-US" sz="1400" dirty="0">
                        <a:effectLst/>
                        <a:latin typeface="Montserrat" panose="00000500000000000000" pitchFamily="50" charset="0"/>
                      </a:endParaRPr>
                    </a:p>
                    <a:p>
                      <a:pPr marL="342900" marR="0" lvl="0" indent="-342900" fontAlgn="base">
                        <a:spcBef>
                          <a:spcPts val="0"/>
                        </a:spcBef>
                        <a:spcAft>
                          <a:spcPts val="0"/>
                        </a:spcAft>
                        <a:buFont typeface="Arial,Sans-Serif"/>
                        <a:buChar char="•"/>
                      </a:pPr>
                      <a:r>
                        <a:rPr lang="es-PR" sz="1400" dirty="0">
                          <a:effectLst/>
                          <a:latin typeface="Montserrat" panose="00000500000000000000" pitchFamily="50" charset="0"/>
                        </a:rPr>
                        <a:t>Ciencias Ambiental</a:t>
                      </a:r>
                      <a:endParaRPr lang="en-US" sz="1400" dirty="0">
                        <a:effectLst/>
                        <a:latin typeface="Montserrat" panose="00000500000000000000" pitchFamily="50" charset="0"/>
                      </a:endParaRPr>
                    </a:p>
                    <a:p>
                      <a:pPr marL="342900" marR="0" lvl="0" indent="-342900" fontAlgn="base">
                        <a:spcBef>
                          <a:spcPts val="0"/>
                        </a:spcBef>
                        <a:spcAft>
                          <a:spcPts val="0"/>
                        </a:spcAft>
                        <a:buFont typeface="Arial,Sans-Serif"/>
                        <a:buChar char="•"/>
                      </a:pPr>
                      <a:r>
                        <a:rPr lang="es-PR" sz="1400" dirty="0">
                          <a:effectLst/>
                          <a:latin typeface="Montserrat" panose="00000500000000000000" pitchFamily="50" charset="0"/>
                        </a:rPr>
                        <a:t>Física</a:t>
                      </a:r>
                      <a:endParaRPr lang="en-US" sz="1400" dirty="0">
                        <a:effectLst/>
                        <a:latin typeface="Montserrat" panose="00000500000000000000" pitchFamily="50" charset="0"/>
                      </a:endParaRPr>
                    </a:p>
                    <a:p>
                      <a:pPr marL="342900" marR="0" lvl="0" indent="-342900" fontAlgn="base">
                        <a:spcBef>
                          <a:spcPts val="0"/>
                        </a:spcBef>
                        <a:spcAft>
                          <a:spcPts val="0"/>
                        </a:spcAft>
                        <a:buFont typeface="Arial,Sans-Serif"/>
                        <a:buChar char="•"/>
                      </a:pPr>
                      <a:r>
                        <a:rPr lang="es-PR" sz="1400" dirty="0">
                          <a:effectLst/>
                          <a:latin typeface="Montserrat" panose="00000500000000000000" pitchFamily="50" charset="0"/>
                        </a:rPr>
                        <a:t>Ingeniería y Tecnología</a:t>
                      </a:r>
                      <a:endParaRPr lang="en-US" sz="1400" dirty="0">
                        <a:effectLst/>
                        <a:latin typeface="Montserrat" panose="00000500000000000000" pitchFamily="50" charset="0"/>
                        <a:ea typeface="MS Mincho" panose="02020609040205080304" pitchFamily="49" charset="-128"/>
                        <a:cs typeface="Times New Roman" panose="02020603050405020304" pitchFamily="18" charset="0"/>
                      </a:endParaRPr>
                    </a:p>
                  </a:txBody>
                  <a:tcPr marL="44008" marR="44008" marT="0" marB="0"/>
                </a:tc>
                <a:extLst>
                  <a:ext uri="{0D108BD9-81ED-4DB2-BD59-A6C34878D82A}">
                    <a16:rowId xmlns:a16="http://schemas.microsoft.com/office/drawing/2014/main" val="3069177204"/>
                  </a:ext>
                </a:extLst>
              </a:tr>
            </a:tbl>
          </a:graphicData>
        </a:graphic>
      </p:graphicFrame>
      <p:sp>
        <p:nvSpPr>
          <p:cNvPr id="5" name="Rectangle: Rounded Corners 4">
            <a:extLst>
              <a:ext uri="{FF2B5EF4-FFF2-40B4-BE49-F238E27FC236}">
                <a16:creationId xmlns:a16="http://schemas.microsoft.com/office/drawing/2014/main" id="{7D4531A8-75E3-1B17-D5FC-1814AA37743C}"/>
              </a:ext>
            </a:extLst>
          </p:cNvPr>
          <p:cNvSpPr/>
          <p:nvPr/>
        </p:nvSpPr>
        <p:spPr>
          <a:xfrm>
            <a:off x="1036552" y="55842"/>
            <a:ext cx="7070895" cy="523511"/>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b="1" dirty="0" err="1">
                <a:effectLst>
                  <a:outerShdw blurRad="38100" dist="38100" dir="2700000" algn="tl">
                    <a:srgbClr val="000000">
                      <a:alpha val="43137"/>
                    </a:srgbClr>
                  </a:outerShdw>
                </a:effectLst>
                <a:latin typeface="Nixie One" panose="020B0604020202020204" charset="0"/>
              </a:rPr>
              <a:t>Cambios</a:t>
            </a:r>
            <a:r>
              <a:rPr lang="en-US" sz="2000" b="1" dirty="0">
                <a:effectLst>
                  <a:outerShdw blurRad="38100" dist="38100" dir="2700000" algn="tl">
                    <a:srgbClr val="000000">
                      <a:alpha val="43137"/>
                    </a:srgbClr>
                  </a:outerShdw>
                </a:effectLst>
                <a:latin typeface="Nixie One" panose="020B0604020202020204" charset="0"/>
              </a:rPr>
              <a:t> </a:t>
            </a:r>
            <a:r>
              <a:rPr lang="en-US" sz="2000" b="1" dirty="0" err="1">
                <a:effectLst>
                  <a:outerShdw blurRad="38100" dist="38100" dir="2700000" algn="tl">
                    <a:srgbClr val="000000">
                      <a:alpha val="43137"/>
                    </a:srgbClr>
                  </a:outerShdw>
                </a:effectLst>
                <a:latin typeface="Nixie One" panose="020B0604020202020204" charset="0"/>
              </a:rPr>
              <a:t>en</a:t>
            </a:r>
            <a:r>
              <a:rPr lang="en-US" sz="2000" b="1" dirty="0">
                <a:effectLst>
                  <a:outerShdw blurRad="38100" dist="38100" dir="2700000" algn="tl">
                    <a:srgbClr val="000000">
                      <a:alpha val="43137"/>
                    </a:srgbClr>
                  </a:outerShdw>
                </a:effectLst>
                <a:latin typeface="Nixie One" panose="020B0604020202020204" charset="0"/>
              </a:rPr>
              <a:t> </a:t>
            </a:r>
            <a:r>
              <a:rPr lang="en-US" sz="2000" b="1" dirty="0" err="1">
                <a:effectLst>
                  <a:outerShdw blurRad="38100" dist="38100" dir="2700000" algn="tl">
                    <a:srgbClr val="000000">
                      <a:alpha val="43137"/>
                    </a:srgbClr>
                  </a:outerShdw>
                </a:effectLst>
                <a:latin typeface="Nixie One" panose="020B0604020202020204" charset="0"/>
              </a:rPr>
              <a:t>los</a:t>
            </a:r>
            <a:r>
              <a:rPr lang="en-US" sz="2000" b="1" dirty="0">
                <a:effectLst>
                  <a:outerShdw blurRad="38100" dist="38100" dir="2700000" algn="tl">
                    <a:srgbClr val="000000">
                      <a:alpha val="43137"/>
                    </a:srgbClr>
                  </a:outerShdw>
                </a:effectLst>
                <a:latin typeface="Nixie One" panose="020B0604020202020204" charset="0"/>
              </a:rPr>
              <a:t> </a:t>
            </a:r>
            <a:r>
              <a:rPr lang="en-US" sz="2000" b="1" dirty="0" err="1">
                <a:effectLst>
                  <a:outerShdw blurRad="38100" dist="38100" dir="2700000" algn="tl">
                    <a:srgbClr val="000000">
                      <a:alpha val="43137"/>
                    </a:srgbClr>
                  </a:outerShdw>
                </a:effectLst>
                <a:latin typeface="Nixie One" panose="020B0604020202020204" charset="0"/>
              </a:rPr>
              <a:t>estándares</a:t>
            </a:r>
            <a:r>
              <a:rPr lang="en-US" sz="2000" b="1" dirty="0">
                <a:effectLst>
                  <a:outerShdw blurRad="38100" dist="38100" dir="2700000" algn="tl">
                    <a:srgbClr val="000000">
                      <a:alpha val="43137"/>
                    </a:srgbClr>
                  </a:outerShdw>
                </a:effectLst>
                <a:latin typeface="Nixie One" panose="020B0604020202020204" charset="0"/>
              </a:rPr>
              <a:t> del </a:t>
            </a:r>
            <a:r>
              <a:rPr lang="en-US" sz="2000" b="1" dirty="0" err="1">
                <a:effectLst>
                  <a:outerShdw blurRad="38100" dist="38100" dir="2700000" algn="tl">
                    <a:srgbClr val="000000">
                      <a:alpha val="43137"/>
                    </a:srgbClr>
                  </a:outerShdw>
                </a:effectLst>
                <a:latin typeface="Nixie One" panose="020B0604020202020204" charset="0"/>
              </a:rPr>
              <a:t>Programa</a:t>
            </a:r>
            <a:r>
              <a:rPr lang="en-US" sz="2000" b="1" dirty="0">
                <a:effectLst>
                  <a:outerShdw blurRad="38100" dist="38100" dir="2700000" algn="tl">
                    <a:srgbClr val="000000">
                      <a:alpha val="43137"/>
                    </a:srgbClr>
                  </a:outerShdw>
                </a:effectLst>
                <a:latin typeface="Nixie One" panose="020B0604020202020204" charset="0"/>
              </a:rPr>
              <a:t> de </a:t>
            </a:r>
            <a:r>
              <a:rPr lang="en-US" sz="2000" b="1" dirty="0" err="1">
                <a:effectLst>
                  <a:outerShdw blurRad="38100" dist="38100" dir="2700000" algn="tl">
                    <a:srgbClr val="000000">
                      <a:alpha val="43137"/>
                    </a:srgbClr>
                  </a:outerShdw>
                </a:effectLst>
                <a:latin typeface="Nixie One" panose="020B0604020202020204" charset="0"/>
              </a:rPr>
              <a:t>Ciencias</a:t>
            </a:r>
            <a:endParaRPr lang="en-US" sz="2000" b="1" dirty="0">
              <a:effectLst>
                <a:outerShdw blurRad="38100" dist="38100" dir="2700000" algn="tl">
                  <a:srgbClr val="000000">
                    <a:alpha val="43137"/>
                  </a:srgbClr>
                </a:outerShdw>
              </a:effectLst>
              <a:latin typeface="Nixie One" panose="020B0604020202020204" charset="0"/>
            </a:endParaRPr>
          </a:p>
        </p:txBody>
      </p:sp>
      <p:pic>
        <p:nvPicPr>
          <p:cNvPr id="6" name="Picture 5" descr="A picture containing text&#10;&#10;Description automatically generated">
            <a:extLst>
              <a:ext uri="{FF2B5EF4-FFF2-40B4-BE49-F238E27FC236}">
                <a16:creationId xmlns:a16="http://schemas.microsoft.com/office/drawing/2014/main" id="{33B00BFB-34F5-82EB-4684-74615137D660}"/>
              </a:ext>
            </a:extLst>
          </p:cNvPr>
          <p:cNvPicPr>
            <a:picLocks noChangeAspect="1"/>
          </p:cNvPicPr>
          <p:nvPr/>
        </p:nvPicPr>
        <p:blipFill rotWithShape="1">
          <a:blip r:embed="rId2"/>
          <a:srcRect l="70880" t="9174" b="6645"/>
          <a:stretch/>
        </p:blipFill>
        <p:spPr>
          <a:xfrm>
            <a:off x="8456639" y="0"/>
            <a:ext cx="772421" cy="1048871"/>
          </a:xfrm>
          <a:prstGeom prst="rect">
            <a:avLst/>
          </a:prstGeom>
        </p:spPr>
      </p:pic>
    </p:spTree>
    <p:extLst>
      <p:ext uri="{BB962C8B-B14F-4D97-AF65-F5344CB8AC3E}">
        <p14:creationId xmlns:p14="http://schemas.microsoft.com/office/powerpoint/2010/main" val="37901200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9"/>
          <p:cNvSpPr txBox="1">
            <a:spLocks noGrp="1"/>
          </p:cNvSpPr>
          <p:nvPr>
            <p:ph type="ctrTitle" idx="4294967295"/>
          </p:nvPr>
        </p:nvSpPr>
        <p:spPr>
          <a:xfrm>
            <a:off x="1406525" y="215153"/>
            <a:ext cx="6534300" cy="643315"/>
          </a:xfrm>
          <a:prstGeom prst="rect">
            <a:avLst/>
          </a:prstGeom>
        </p:spPr>
        <p:style>
          <a:lnRef idx="2">
            <a:schemeClr val="accent6"/>
          </a:lnRef>
          <a:fillRef idx="1">
            <a:schemeClr val="lt1"/>
          </a:fillRef>
          <a:effectRef idx="0">
            <a:schemeClr val="accent6"/>
          </a:effectRef>
          <a:fontRef idx="minor">
            <a:schemeClr val="dk1"/>
          </a:fontRef>
        </p:style>
        <p:txBody>
          <a:bodyPr spcFirstLastPara="1" wrap="square" lIns="91425" tIns="91425" rIns="91425" bIns="91425" anchor="b" anchorCtr="0">
            <a:noAutofit/>
          </a:bodyPr>
          <a:lstStyle/>
          <a:p>
            <a:pPr marL="0" lvl="0" indent="0" algn="ctr" rtl="0">
              <a:spcBef>
                <a:spcPts val="0"/>
              </a:spcBef>
              <a:spcAft>
                <a:spcPts val="0"/>
              </a:spcAft>
              <a:buNone/>
            </a:pPr>
            <a:r>
              <a:rPr lang="en" sz="2800" b="1" dirty="0">
                <a:solidFill>
                  <a:schemeClr val="tx1"/>
                </a:solidFill>
                <a:effectLst>
                  <a:outerShdw blurRad="38100" dist="38100" dir="2700000" algn="tl">
                    <a:srgbClr val="000000">
                      <a:alpha val="43137"/>
                    </a:srgbClr>
                  </a:outerShdw>
                </a:effectLst>
              </a:rPr>
              <a:t>Cambios generales del currículo</a:t>
            </a:r>
            <a:endParaRPr sz="2800" b="1" dirty="0">
              <a:solidFill>
                <a:schemeClr val="tx1"/>
              </a:solidFill>
              <a:effectLst>
                <a:outerShdw blurRad="38100" dist="38100" dir="2700000" algn="tl">
                  <a:srgbClr val="000000">
                    <a:alpha val="43137"/>
                  </a:srgbClr>
                </a:outerShdw>
              </a:effectLst>
            </a:endParaRPr>
          </a:p>
        </p:txBody>
      </p:sp>
      <p:sp>
        <p:nvSpPr>
          <p:cNvPr id="241" name="Google Shape;241;p19"/>
          <p:cNvSpPr/>
          <p:nvPr/>
        </p:nvSpPr>
        <p:spPr>
          <a:xfrm>
            <a:off x="3333750" y="1333500"/>
            <a:ext cx="2476500" cy="2476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a:off x="3209925" y="1209675"/>
            <a:ext cx="2724300" cy="27243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9"/>
          <p:cNvSpPr/>
          <p:nvPr/>
        </p:nvSpPr>
        <p:spPr>
          <a:xfrm>
            <a:off x="2962275" y="1543050"/>
            <a:ext cx="704700" cy="7047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p:nvPr/>
        </p:nvSpPr>
        <p:spPr>
          <a:xfrm>
            <a:off x="5295900" y="2897050"/>
            <a:ext cx="971700" cy="971700"/>
          </a:xfrm>
          <a:prstGeom prst="donut">
            <a:avLst>
              <a:gd name="adj" fmla="val 12811"/>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19"/>
          <p:cNvGrpSpPr/>
          <p:nvPr/>
        </p:nvGrpSpPr>
        <p:grpSpPr>
          <a:xfrm>
            <a:off x="3990646" y="2000576"/>
            <a:ext cx="1162865" cy="1162930"/>
            <a:chOff x="570875" y="4322250"/>
            <a:chExt cx="443300" cy="443325"/>
          </a:xfrm>
        </p:grpSpPr>
        <p:sp>
          <p:nvSpPr>
            <p:cNvPr id="246" name="Google Shape;246;p19"/>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9"/>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9"/>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9"/>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0" name="Google Shape;250;p19"/>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13</a:t>
            </a:fld>
            <a:endParaRPr/>
          </a:p>
        </p:txBody>
      </p:sp>
      <p:pic>
        <p:nvPicPr>
          <p:cNvPr id="14" name="Picture 13" descr="A picture containing text&#10;&#10;Description automatically generated">
            <a:extLst>
              <a:ext uri="{FF2B5EF4-FFF2-40B4-BE49-F238E27FC236}">
                <a16:creationId xmlns:a16="http://schemas.microsoft.com/office/drawing/2014/main" id="{406AEB16-AC7D-401A-8B6A-867C483333DB}"/>
              </a:ext>
            </a:extLst>
          </p:cNvPr>
          <p:cNvPicPr>
            <a:picLocks noChangeAspect="1"/>
          </p:cNvPicPr>
          <p:nvPr/>
        </p:nvPicPr>
        <p:blipFill rotWithShape="1">
          <a:blip r:embed="rId3"/>
          <a:srcRect l="69191"/>
          <a:stretch/>
        </p:blipFill>
        <p:spPr>
          <a:xfrm>
            <a:off x="2446237" y="790531"/>
            <a:ext cx="1511298" cy="2304177"/>
          </a:xfrm>
          <a:prstGeom prst="rect">
            <a:avLst/>
          </a:prstGeom>
        </p:spPr>
      </p:pic>
    </p:spTree>
    <p:extLst>
      <p:ext uri="{BB962C8B-B14F-4D97-AF65-F5344CB8AC3E}">
        <p14:creationId xmlns:p14="http://schemas.microsoft.com/office/powerpoint/2010/main" val="3227563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14</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2171073" y="359554"/>
            <a:ext cx="5105400" cy="584775"/>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fontAlgn="base">
              <a:spcBef>
                <a:spcPct val="50000"/>
              </a:spcBef>
              <a:spcAft>
                <a:spcPct val="0"/>
              </a:spcAft>
              <a:buClrTx/>
            </a:pPr>
            <a:r>
              <a:rPr lang="en-US" sz="3200" b="1" kern="1200" dirty="0" err="1">
                <a:solidFill>
                  <a:schemeClr val="tx1"/>
                </a:solidFill>
                <a:effectLst>
                  <a:outerShdw blurRad="38100" dist="38100" dir="2700000" algn="tl">
                    <a:srgbClr val="000000">
                      <a:alpha val="43137"/>
                    </a:srgbClr>
                  </a:outerShdw>
                </a:effectLst>
                <a:latin typeface="Nixie One" panose="020B0604020202020204" charset="0"/>
                <a:ea typeface="+mn-ea"/>
                <a:cs typeface="+mn-cs"/>
              </a:rPr>
              <a:t>Programa</a:t>
            </a:r>
            <a:r>
              <a:rPr lang="en-US" sz="3200" b="1" kern="1200" dirty="0">
                <a:solidFill>
                  <a:schemeClr val="tx1"/>
                </a:solidFill>
                <a:effectLst>
                  <a:outerShdw blurRad="38100" dist="38100" dir="2700000" algn="tl">
                    <a:srgbClr val="000000">
                      <a:alpha val="43137"/>
                    </a:srgbClr>
                  </a:outerShdw>
                </a:effectLst>
                <a:latin typeface="Nixie One" panose="020B0604020202020204" charset="0"/>
                <a:ea typeface="+mn-ea"/>
                <a:cs typeface="+mn-cs"/>
              </a:rPr>
              <a:t> de </a:t>
            </a:r>
            <a:r>
              <a:rPr lang="en-US" sz="3200" b="1" kern="1200" dirty="0" err="1">
                <a:solidFill>
                  <a:schemeClr val="tx1"/>
                </a:solidFill>
                <a:effectLst>
                  <a:outerShdw blurRad="38100" dist="38100" dir="2700000" algn="tl">
                    <a:srgbClr val="000000">
                      <a:alpha val="43137"/>
                    </a:srgbClr>
                  </a:outerShdw>
                </a:effectLst>
                <a:latin typeface="Nixie One" panose="020B0604020202020204" charset="0"/>
                <a:ea typeface="+mn-ea"/>
                <a:cs typeface="+mn-cs"/>
              </a:rPr>
              <a:t>Ciencias</a:t>
            </a:r>
            <a:r>
              <a:rPr lang="en-US" sz="3200" b="1" kern="1200" dirty="0">
                <a:solidFill>
                  <a:schemeClr val="tx1"/>
                </a:solidFill>
                <a:effectLst>
                  <a:outerShdw blurRad="38100" dist="38100" dir="2700000" algn="tl">
                    <a:srgbClr val="000000">
                      <a:alpha val="43137"/>
                    </a:srgbClr>
                  </a:outerShdw>
                </a:effectLst>
                <a:latin typeface="Nixie One" panose="020B0604020202020204" charset="0"/>
                <a:ea typeface="+mn-ea"/>
                <a:cs typeface="+mn-cs"/>
              </a:rPr>
              <a:t> </a:t>
            </a:r>
          </a:p>
        </p:txBody>
      </p:sp>
      <p:sp>
        <p:nvSpPr>
          <p:cNvPr id="7" name="TextBox 6">
            <a:extLst>
              <a:ext uri="{FF2B5EF4-FFF2-40B4-BE49-F238E27FC236}">
                <a16:creationId xmlns:a16="http://schemas.microsoft.com/office/drawing/2014/main" id="{C4D4A0BE-D803-4C70-9F2B-9E6DE0C38A63}"/>
              </a:ext>
            </a:extLst>
          </p:cNvPr>
          <p:cNvSpPr txBox="1"/>
          <p:nvPr/>
        </p:nvSpPr>
        <p:spPr>
          <a:xfrm>
            <a:off x="1337821" y="1187425"/>
            <a:ext cx="6771904" cy="313932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285750" indent="-285750" algn="just">
              <a:buFont typeface="Arial" panose="020B0604020202020204" pitchFamily="34" charset="0"/>
              <a:buChar char="•"/>
            </a:pPr>
            <a:r>
              <a:rPr lang="en" sz="1800" dirty="0">
                <a:latin typeface="Montserrat" panose="00000500000000000000" pitchFamily="50" charset="0"/>
                <a:cs typeface="Varela Round" panose="00000500000000000000" pitchFamily="2" charset="-79"/>
              </a:rPr>
              <a:t>Se cambió la codificación de los estándares del 2014,  cónsono con los estándares de </a:t>
            </a:r>
            <a:r>
              <a:rPr lang="en" sz="1800" i="1" dirty="0">
                <a:latin typeface="Montserrat" panose="00000500000000000000" pitchFamily="50" charset="0"/>
                <a:cs typeface="Varela Round" panose="00000500000000000000" pitchFamily="2" charset="-79"/>
              </a:rPr>
              <a:t>Next Generation Science Standards </a:t>
            </a:r>
            <a:r>
              <a:rPr lang="en" sz="1800" dirty="0">
                <a:latin typeface="Montserrat" panose="00000500000000000000" pitchFamily="50" charset="0"/>
                <a:cs typeface="Varela Round" panose="00000500000000000000" pitchFamily="2" charset="-79"/>
              </a:rPr>
              <a:t>(NGSS), los cuales están representados mediante las disciplinas académicas. </a:t>
            </a:r>
          </a:p>
          <a:p>
            <a:pPr marL="342900" indent="-342900" algn="just">
              <a:buFont typeface="Wingdings" panose="05000000000000000000" pitchFamily="2" charset="2"/>
              <a:buChar char="§"/>
            </a:pPr>
            <a:endParaRPr lang="en" sz="1800" dirty="0">
              <a:latin typeface="Montserrat" panose="00000500000000000000" pitchFamily="50" charset="0"/>
              <a:cs typeface="Varela Round" panose="00000500000000000000" pitchFamily="2" charset="-79"/>
            </a:endParaRPr>
          </a:p>
          <a:p>
            <a:pPr marL="285750" indent="-285750" algn="just">
              <a:buFont typeface="Arial" panose="020B0604020202020204" pitchFamily="34" charset="0"/>
              <a:buChar char="•"/>
            </a:pPr>
            <a:r>
              <a:rPr lang="en" sz="1800" dirty="0">
                <a:latin typeface="Montserrat" panose="00000500000000000000" pitchFamily="50" charset="0"/>
                <a:cs typeface="Varela Round" panose="00000500000000000000" pitchFamily="2" charset="-79"/>
              </a:rPr>
              <a:t>Se estructuró el estándar de “Diseño para Ingeniería”  que ahora se conocerá como “Ingeniería y Tecnología”. </a:t>
            </a:r>
          </a:p>
          <a:p>
            <a:pPr marL="1257300" lvl="2" indent="-342900" algn="just">
              <a:buFont typeface="Wingdings" panose="05000000000000000000" pitchFamily="2" charset="2"/>
              <a:buChar char="ü"/>
            </a:pPr>
            <a:r>
              <a:rPr lang="en" sz="1800" dirty="0">
                <a:latin typeface="Montserrat" panose="00000500000000000000" pitchFamily="50" charset="0"/>
                <a:cs typeface="Varela Round" panose="00000500000000000000" pitchFamily="2" charset="-79"/>
              </a:rPr>
              <a:t>En este estándar se integran las Prácticas de Ciencias e Ingeniería y el Diseño para Ingeniería.</a:t>
            </a:r>
          </a:p>
        </p:txBody>
      </p:sp>
      <p:pic>
        <p:nvPicPr>
          <p:cNvPr id="5" name="Picture 4" descr="A picture containing text&#10;&#10;Description automatically generated">
            <a:extLst>
              <a:ext uri="{FF2B5EF4-FFF2-40B4-BE49-F238E27FC236}">
                <a16:creationId xmlns:a16="http://schemas.microsoft.com/office/drawing/2014/main" id="{D89C4CFA-92DB-1FDB-E698-3FCA33BB6C49}"/>
              </a:ext>
            </a:extLst>
          </p:cNvPr>
          <p:cNvPicPr>
            <a:picLocks noChangeAspect="1"/>
          </p:cNvPicPr>
          <p:nvPr/>
        </p:nvPicPr>
        <p:blipFill rotWithShape="1">
          <a:blip r:embed="rId2"/>
          <a:srcRect l="70880" t="9174" b="6645"/>
          <a:stretch/>
        </p:blipFill>
        <p:spPr>
          <a:xfrm>
            <a:off x="1158705" y="138554"/>
            <a:ext cx="772421" cy="1048871"/>
          </a:xfrm>
          <a:prstGeom prst="rect">
            <a:avLst/>
          </a:prstGeom>
        </p:spPr>
      </p:pic>
    </p:spTree>
    <p:extLst>
      <p:ext uri="{BB962C8B-B14F-4D97-AF65-F5344CB8AC3E}">
        <p14:creationId xmlns:p14="http://schemas.microsoft.com/office/powerpoint/2010/main" val="15422915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15</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2254200" y="234089"/>
            <a:ext cx="5105400" cy="584775"/>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wrap="square">
            <a:spAutoFit/>
          </a:bodyPr>
          <a:lstStyle/>
          <a:p>
            <a:pPr fontAlgn="base">
              <a:spcBef>
                <a:spcPct val="50000"/>
              </a:spcBef>
              <a:spcAft>
                <a:spcPct val="0"/>
              </a:spcAft>
              <a:buClrTx/>
            </a:pPr>
            <a:r>
              <a:rPr lang="en-US" sz="3200" b="1" kern="1200" dirty="0" err="1">
                <a:solidFill>
                  <a:schemeClr val="tx1"/>
                </a:solidFill>
                <a:effectLst>
                  <a:outerShdw blurRad="38100" dist="38100" dir="2700000" algn="tl">
                    <a:srgbClr val="000000">
                      <a:alpha val="43137"/>
                    </a:srgbClr>
                  </a:outerShdw>
                </a:effectLst>
                <a:latin typeface="Nixie One" panose="020B0604020202020204" charset="0"/>
                <a:ea typeface="+mn-ea"/>
                <a:cs typeface="+mn-cs"/>
              </a:rPr>
              <a:t>Programa</a:t>
            </a:r>
            <a:r>
              <a:rPr lang="en-US" sz="3200" b="1" kern="1200" dirty="0">
                <a:solidFill>
                  <a:schemeClr val="tx1"/>
                </a:solidFill>
                <a:effectLst>
                  <a:outerShdw blurRad="38100" dist="38100" dir="2700000" algn="tl">
                    <a:srgbClr val="000000">
                      <a:alpha val="43137"/>
                    </a:srgbClr>
                  </a:outerShdw>
                </a:effectLst>
                <a:latin typeface="Nixie One" panose="020B0604020202020204" charset="0"/>
                <a:ea typeface="+mn-ea"/>
                <a:cs typeface="+mn-cs"/>
              </a:rPr>
              <a:t> de </a:t>
            </a:r>
            <a:r>
              <a:rPr lang="en-US" sz="3200" b="1" kern="1200" dirty="0" err="1">
                <a:solidFill>
                  <a:schemeClr val="tx1"/>
                </a:solidFill>
                <a:effectLst>
                  <a:outerShdw blurRad="38100" dist="38100" dir="2700000" algn="tl">
                    <a:srgbClr val="000000">
                      <a:alpha val="43137"/>
                    </a:srgbClr>
                  </a:outerShdw>
                </a:effectLst>
                <a:latin typeface="Nixie One" panose="020B0604020202020204" charset="0"/>
                <a:ea typeface="+mn-ea"/>
                <a:cs typeface="+mn-cs"/>
              </a:rPr>
              <a:t>Ciencias</a:t>
            </a:r>
            <a:r>
              <a:rPr lang="en-US" sz="3200" b="1" kern="1200" dirty="0">
                <a:solidFill>
                  <a:schemeClr val="tx1"/>
                </a:solidFill>
                <a:effectLst>
                  <a:outerShdw blurRad="38100" dist="38100" dir="2700000" algn="tl">
                    <a:srgbClr val="000000">
                      <a:alpha val="43137"/>
                    </a:srgbClr>
                  </a:outerShdw>
                </a:effectLst>
                <a:latin typeface="Nixie One" panose="020B0604020202020204" charset="0"/>
                <a:ea typeface="+mn-ea"/>
                <a:cs typeface="+mn-cs"/>
              </a:rPr>
              <a:t> </a:t>
            </a:r>
          </a:p>
        </p:txBody>
      </p:sp>
      <p:sp>
        <p:nvSpPr>
          <p:cNvPr id="7" name="TextBox 6">
            <a:extLst>
              <a:ext uri="{FF2B5EF4-FFF2-40B4-BE49-F238E27FC236}">
                <a16:creationId xmlns:a16="http://schemas.microsoft.com/office/drawing/2014/main" id="{C4D4A0BE-D803-4C70-9F2B-9E6DE0C38A63}"/>
              </a:ext>
            </a:extLst>
          </p:cNvPr>
          <p:cNvSpPr txBox="1"/>
          <p:nvPr/>
        </p:nvSpPr>
        <p:spPr>
          <a:xfrm>
            <a:off x="1272506" y="969871"/>
            <a:ext cx="7068787" cy="3939540"/>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marL="285750" indent="-285750" algn="just">
              <a:buFont typeface="Arial" panose="020B0604020202020204" pitchFamily="34" charset="0"/>
              <a:buChar char="•"/>
            </a:pPr>
            <a:r>
              <a:rPr lang="es-ES" sz="1800" dirty="0">
                <a:latin typeface="Montserrat" panose="00000500000000000000" pitchFamily="50" charset="0"/>
                <a:cs typeface="Varela Round" panose="00000500000000000000" pitchFamily="2" charset="-79"/>
              </a:rPr>
              <a:t>Se crearon nuevas expectativas a través de todos los grados, ya que las expectativas incluidas en el documento de 2014 (de acuerdo con NGSS), definían los conceptos transversales de las disciplinas, en lugar de una expectativa como tal.</a:t>
            </a:r>
          </a:p>
          <a:p>
            <a:pPr marL="342900" indent="-342900" algn="just">
              <a:buFont typeface="Wingdings" panose="05000000000000000000" pitchFamily="2" charset="2"/>
              <a:buChar char="§"/>
            </a:pPr>
            <a:endParaRPr lang="es-ES" sz="800" dirty="0">
              <a:latin typeface="Montserrat" panose="00000500000000000000" pitchFamily="50" charset="0"/>
              <a:cs typeface="Varela Round" panose="00000500000000000000" pitchFamily="2" charset="-79"/>
            </a:endParaRPr>
          </a:p>
          <a:p>
            <a:pPr marL="285750" indent="-285750" algn="just">
              <a:buFont typeface="Arial" panose="020B0604020202020204" pitchFamily="34" charset="0"/>
              <a:buChar char="•"/>
            </a:pPr>
            <a:r>
              <a:rPr lang="es-ES" sz="1800" dirty="0">
                <a:latin typeface="Montserrat" panose="00000500000000000000" pitchFamily="50" charset="0"/>
                <a:cs typeface="Varela Round" panose="00000500000000000000" pitchFamily="2" charset="-79"/>
              </a:rPr>
              <a:t>Se crearon nuevos indicadores para todas las expectativas por grado para: </a:t>
            </a:r>
          </a:p>
          <a:p>
            <a:pPr lvl="4" algn="just"/>
            <a:r>
              <a:rPr lang="es-ES" sz="1800" dirty="0">
                <a:latin typeface="Montserrat" panose="00000500000000000000" pitchFamily="50" charset="0"/>
                <a:cs typeface="Varela Round" panose="00000500000000000000" pitchFamily="2" charset="-79"/>
              </a:rPr>
              <a:t>              - añadir conceptos fundamentales que no se</a:t>
            </a:r>
          </a:p>
          <a:p>
            <a:pPr lvl="4" algn="just"/>
            <a:r>
              <a:rPr lang="es-ES" sz="1800" dirty="0">
                <a:latin typeface="Montserrat" panose="00000500000000000000" pitchFamily="50" charset="0"/>
                <a:cs typeface="Varela Round" panose="00000500000000000000" pitchFamily="2" charset="-79"/>
              </a:rPr>
              <a:t>	 consideraban en los estándares  de 2014.</a:t>
            </a:r>
          </a:p>
          <a:p>
            <a:pPr lvl="5" algn="just"/>
            <a:r>
              <a:rPr lang="es-ES" sz="1800" dirty="0">
                <a:latin typeface="Montserrat" panose="00000500000000000000" pitchFamily="50" charset="0"/>
                <a:cs typeface="Varela Round" panose="00000500000000000000" pitchFamily="2" charset="-79"/>
              </a:rPr>
              <a:t>              -uniformar los conceptos científicos en todos los</a:t>
            </a:r>
          </a:p>
          <a:p>
            <a:pPr lvl="5" algn="just"/>
            <a:r>
              <a:rPr lang="es-ES" sz="1800" dirty="0">
                <a:latin typeface="Montserrat" panose="00000500000000000000" pitchFamily="50" charset="0"/>
                <a:cs typeface="Varela Round" panose="00000500000000000000" pitchFamily="2" charset="-79"/>
              </a:rPr>
              <a:t>               niveles.  </a:t>
            </a:r>
          </a:p>
          <a:p>
            <a:pPr algn="just"/>
            <a:endParaRPr lang="es-ES" sz="800" dirty="0">
              <a:latin typeface="Montserrat" panose="00000500000000000000" pitchFamily="50" charset="0"/>
              <a:cs typeface="Varela Round" panose="00000500000000000000" pitchFamily="2" charset="-79"/>
            </a:endParaRPr>
          </a:p>
          <a:p>
            <a:pPr marL="285750" indent="-285750" algn="just">
              <a:buFont typeface="Arial" panose="020B0604020202020204" pitchFamily="34" charset="0"/>
              <a:buChar char="•"/>
            </a:pPr>
            <a:r>
              <a:rPr lang="es-ES" sz="1800" dirty="0">
                <a:latin typeface="Montserrat" panose="00000500000000000000" pitchFamily="50" charset="0"/>
                <a:cs typeface="Varela Round" panose="00000500000000000000" pitchFamily="2" charset="-79"/>
              </a:rPr>
              <a:t>Se reorganizaron los indicadores en secuencia lógica por temas y por grados.</a:t>
            </a:r>
          </a:p>
        </p:txBody>
      </p:sp>
      <p:pic>
        <p:nvPicPr>
          <p:cNvPr id="5" name="Picture 4" descr="A picture containing text&#10;&#10;Description automatically generated">
            <a:extLst>
              <a:ext uri="{FF2B5EF4-FFF2-40B4-BE49-F238E27FC236}">
                <a16:creationId xmlns:a16="http://schemas.microsoft.com/office/drawing/2014/main" id="{D66805AB-D5EA-3ABE-36C3-13517D5A5D79}"/>
              </a:ext>
            </a:extLst>
          </p:cNvPr>
          <p:cNvPicPr>
            <a:picLocks noChangeAspect="1"/>
          </p:cNvPicPr>
          <p:nvPr/>
        </p:nvPicPr>
        <p:blipFill rotWithShape="1">
          <a:blip r:embed="rId2"/>
          <a:srcRect l="70880" t="9174" b="6645"/>
          <a:stretch/>
        </p:blipFill>
        <p:spPr>
          <a:xfrm>
            <a:off x="8440287" y="145278"/>
            <a:ext cx="772421" cy="1048871"/>
          </a:xfrm>
          <a:prstGeom prst="rect">
            <a:avLst/>
          </a:prstGeom>
        </p:spPr>
      </p:pic>
    </p:spTree>
    <p:extLst>
      <p:ext uri="{BB962C8B-B14F-4D97-AF65-F5344CB8AC3E}">
        <p14:creationId xmlns:p14="http://schemas.microsoft.com/office/powerpoint/2010/main" val="33128749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16</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2086535" y="266697"/>
            <a:ext cx="5105400" cy="584775"/>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wrap="square">
            <a:spAutoFit/>
          </a:bodyPr>
          <a:lstStyle/>
          <a:p>
            <a:pPr fontAlgn="base">
              <a:spcBef>
                <a:spcPct val="50000"/>
              </a:spcBef>
              <a:spcAft>
                <a:spcPct val="0"/>
              </a:spcAft>
              <a:buClrTx/>
            </a:pPr>
            <a:r>
              <a:rPr lang="en-US" sz="3200" b="1" kern="1200" dirty="0" err="1">
                <a:solidFill>
                  <a:schemeClr val="tx1"/>
                </a:solidFill>
                <a:effectLst>
                  <a:outerShdw blurRad="38100" dist="38100" dir="2700000" algn="tl">
                    <a:srgbClr val="000000">
                      <a:alpha val="43137"/>
                    </a:srgbClr>
                  </a:outerShdw>
                </a:effectLst>
                <a:latin typeface="Nixie One" panose="020B0604020202020204" charset="0"/>
                <a:ea typeface="+mn-ea"/>
                <a:cs typeface="+mn-cs"/>
              </a:rPr>
              <a:t>Programa</a:t>
            </a:r>
            <a:r>
              <a:rPr lang="en-US" sz="3200" b="1" kern="1200" dirty="0">
                <a:solidFill>
                  <a:schemeClr val="tx1"/>
                </a:solidFill>
                <a:effectLst>
                  <a:outerShdw blurRad="38100" dist="38100" dir="2700000" algn="tl">
                    <a:srgbClr val="000000">
                      <a:alpha val="43137"/>
                    </a:srgbClr>
                  </a:outerShdw>
                </a:effectLst>
                <a:latin typeface="Nixie One" panose="020B0604020202020204" charset="0"/>
                <a:ea typeface="+mn-ea"/>
                <a:cs typeface="+mn-cs"/>
              </a:rPr>
              <a:t> de </a:t>
            </a:r>
            <a:r>
              <a:rPr lang="en-US" sz="3200" b="1" kern="1200" dirty="0" err="1">
                <a:solidFill>
                  <a:schemeClr val="tx1"/>
                </a:solidFill>
                <a:effectLst>
                  <a:outerShdw blurRad="38100" dist="38100" dir="2700000" algn="tl">
                    <a:srgbClr val="000000">
                      <a:alpha val="43137"/>
                    </a:srgbClr>
                  </a:outerShdw>
                </a:effectLst>
                <a:latin typeface="Nixie One" panose="020B0604020202020204" charset="0"/>
                <a:ea typeface="+mn-ea"/>
                <a:cs typeface="+mn-cs"/>
              </a:rPr>
              <a:t>Ciencias</a:t>
            </a:r>
            <a:r>
              <a:rPr lang="en-US" sz="3200" b="1" kern="1200" dirty="0">
                <a:solidFill>
                  <a:schemeClr val="tx1"/>
                </a:solidFill>
                <a:effectLst>
                  <a:outerShdw blurRad="38100" dist="38100" dir="2700000" algn="tl">
                    <a:srgbClr val="000000">
                      <a:alpha val="43137"/>
                    </a:srgbClr>
                  </a:outerShdw>
                </a:effectLst>
                <a:latin typeface="Nixie One" panose="020B0604020202020204" charset="0"/>
                <a:ea typeface="+mn-ea"/>
                <a:cs typeface="+mn-cs"/>
              </a:rPr>
              <a:t> </a:t>
            </a:r>
          </a:p>
        </p:txBody>
      </p:sp>
      <p:sp>
        <p:nvSpPr>
          <p:cNvPr id="7" name="TextBox 6">
            <a:extLst>
              <a:ext uri="{FF2B5EF4-FFF2-40B4-BE49-F238E27FC236}">
                <a16:creationId xmlns:a16="http://schemas.microsoft.com/office/drawing/2014/main" id="{C4D4A0BE-D803-4C70-9F2B-9E6DE0C38A63}"/>
              </a:ext>
            </a:extLst>
          </p:cNvPr>
          <p:cNvSpPr txBox="1"/>
          <p:nvPr/>
        </p:nvSpPr>
        <p:spPr>
          <a:xfrm>
            <a:off x="1272506" y="1017478"/>
            <a:ext cx="7068787" cy="310854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lgn="just">
              <a:buFont typeface="Arial" panose="020B0604020202020204" pitchFamily="34" charset="0"/>
              <a:buChar char="•"/>
            </a:pPr>
            <a:r>
              <a:rPr lang="es-ES" sz="1800" dirty="0">
                <a:latin typeface="Montserrat" panose="00000500000000000000" pitchFamily="50" charset="0"/>
                <a:cs typeface="Varela Round" panose="00000500000000000000" pitchFamily="2" charset="-79"/>
              </a:rPr>
              <a:t>Al incorporar nuevos indicadores, se eliminó la redundancia y se logró reducir las brechas entre los grados y niveles.</a:t>
            </a:r>
          </a:p>
          <a:p>
            <a:pPr marL="285750" indent="-285750" algn="just">
              <a:buFont typeface="Arial" panose="020B0604020202020204" pitchFamily="34" charset="0"/>
              <a:buChar char="•"/>
            </a:pPr>
            <a:endParaRPr lang="es-ES" sz="800" dirty="0">
              <a:latin typeface="Montserrat" panose="00000500000000000000" pitchFamily="50" charset="0"/>
              <a:cs typeface="Varela Round" panose="00000500000000000000" pitchFamily="2" charset="-79"/>
            </a:endParaRPr>
          </a:p>
          <a:p>
            <a:pPr marL="285750" indent="-285750" algn="just">
              <a:buFont typeface="Arial" panose="020B0604020202020204" pitchFamily="34" charset="0"/>
              <a:buChar char="•"/>
            </a:pPr>
            <a:r>
              <a:rPr lang="es-ES" sz="1800" dirty="0">
                <a:latin typeface="Montserrat" panose="00000500000000000000" pitchFamily="50" charset="0"/>
                <a:cs typeface="Varela Round" panose="00000500000000000000" pitchFamily="2" charset="-79"/>
              </a:rPr>
              <a:t>Se hizo un análisis  y se creó el documento de  alineación  vertical y horizontal a través de los cursos, tanto por nivel como a través de los grados, para mostrar la progresión curricular.</a:t>
            </a:r>
          </a:p>
          <a:p>
            <a:pPr algn="just"/>
            <a:endParaRPr lang="es-ES" sz="800" dirty="0">
              <a:solidFill>
                <a:schemeClr val="tx1"/>
              </a:solidFill>
              <a:latin typeface="Montserrat" panose="00000500000000000000" pitchFamily="50" charset="0"/>
              <a:cs typeface="Varela Round" panose="00000500000000000000" pitchFamily="2" charset="-79"/>
            </a:endParaRPr>
          </a:p>
          <a:p>
            <a:pPr marL="285750" indent="-285750" algn="just">
              <a:buFont typeface="Arial" panose="020B0604020202020204" pitchFamily="34" charset="0"/>
              <a:buChar char="•"/>
            </a:pPr>
            <a:r>
              <a:rPr lang="es-ES" sz="1800" dirty="0">
                <a:solidFill>
                  <a:schemeClr val="tx1"/>
                </a:solidFill>
                <a:latin typeface="Montserrat" panose="00000500000000000000" pitchFamily="50" charset="0"/>
                <a:cs typeface="Varela Round" panose="00000500000000000000" pitchFamily="2" charset="-79"/>
              </a:rPr>
              <a:t>La revisión del contenido curricular, asegura que el rigor de cada grado en cada materia este acorde con la etapas de desarrollo de los estudiantes. </a:t>
            </a:r>
          </a:p>
        </p:txBody>
      </p:sp>
      <p:pic>
        <p:nvPicPr>
          <p:cNvPr id="5" name="Picture 4" descr="A picture containing text&#10;&#10;Description automatically generated">
            <a:extLst>
              <a:ext uri="{FF2B5EF4-FFF2-40B4-BE49-F238E27FC236}">
                <a16:creationId xmlns:a16="http://schemas.microsoft.com/office/drawing/2014/main" id="{2AEB2390-42C0-A589-2577-D5EFD8AC1E4B}"/>
              </a:ext>
            </a:extLst>
          </p:cNvPr>
          <p:cNvPicPr>
            <a:picLocks noChangeAspect="1"/>
          </p:cNvPicPr>
          <p:nvPr/>
        </p:nvPicPr>
        <p:blipFill rotWithShape="1">
          <a:blip r:embed="rId2"/>
          <a:srcRect l="70880" t="9174" b="6645"/>
          <a:stretch/>
        </p:blipFill>
        <p:spPr>
          <a:xfrm>
            <a:off x="8467181" y="165448"/>
            <a:ext cx="772421" cy="1048871"/>
          </a:xfrm>
          <a:prstGeom prst="rect">
            <a:avLst/>
          </a:prstGeom>
        </p:spPr>
      </p:pic>
    </p:spTree>
    <p:extLst>
      <p:ext uri="{BB962C8B-B14F-4D97-AF65-F5344CB8AC3E}">
        <p14:creationId xmlns:p14="http://schemas.microsoft.com/office/powerpoint/2010/main" val="17414838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9"/>
          <p:cNvSpPr txBox="1">
            <a:spLocks noGrp="1"/>
          </p:cNvSpPr>
          <p:nvPr>
            <p:ph type="ctrTitle" idx="4294967295"/>
          </p:nvPr>
        </p:nvSpPr>
        <p:spPr>
          <a:xfrm>
            <a:off x="1399285" y="362717"/>
            <a:ext cx="6649570" cy="704700"/>
          </a:xfrm>
          <a:prstGeom prst="rect">
            <a:avLst/>
          </a:prstGeom>
        </p:spPr>
        <p:style>
          <a:lnRef idx="2">
            <a:schemeClr val="accent5"/>
          </a:lnRef>
          <a:fillRef idx="1">
            <a:schemeClr val="lt1"/>
          </a:fillRef>
          <a:effectRef idx="0">
            <a:schemeClr val="accent5"/>
          </a:effectRef>
          <a:fontRef idx="minor">
            <a:schemeClr val="dk1"/>
          </a:fontRef>
        </p:style>
        <p:txBody>
          <a:bodyPr spcFirstLastPara="1" wrap="square" lIns="91425" tIns="91425" rIns="91425" bIns="91425" anchor="b" anchorCtr="0">
            <a:noAutofit/>
          </a:bodyPr>
          <a:lstStyle/>
          <a:p>
            <a:pPr marL="0" lvl="0" indent="0" algn="ctr" rtl="0">
              <a:spcBef>
                <a:spcPts val="0"/>
              </a:spcBef>
              <a:spcAft>
                <a:spcPts val="0"/>
              </a:spcAft>
              <a:buNone/>
            </a:pPr>
            <a:r>
              <a:rPr lang="en" sz="3200" b="1" dirty="0">
                <a:solidFill>
                  <a:schemeClr val="tx1"/>
                </a:solidFill>
                <a:effectLst>
                  <a:outerShdw blurRad="38100" dist="38100" dir="2700000" algn="tl">
                    <a:srgbClr val="000000">
                      <a:alpha val="43137"/>
                    </a:srgbClr>
                  </a:outerShdw>
                </a:effectLst>
              </a:rPr>
              <a:t>Nuevos temas transversales </a:t>
            </a:r>
            <a:endParaRPr sz="3200" b="1" dirty="0">
              <a:solidFill>
                <a:schemeClr val="tx1"/>
              </a:solidFill>
              <a:effectLst>
                <a:outerShdw blurRad="38100" dist="38100" dir="2700000" algn="tl">
                  <a:srgbClr val="000000">
                    <a:alpha val="43137"/>
                  </a:srgbClr>
                </a:outerShdw>
              </a:effectLst>
            </a:endParaRPr>
          </a:p>
        </p:txBody>
      </p:sp>
      <p:sp>
        <p:nvSpPr>
          <p:cNvPr id="241" name="Google Shape;241;p19"/>
          <p:cNvSpPr/>
          <p:nvPr/>
        </p:nvSpPr>
        <p:spPr>
          <a:xfrm>
            <a:off x="3333750" y="1333500"/>
            <a:ext cx="2476500" cy="2476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a:off x="3209925" y="1209675"/>
            <a:ext cx="2724300" cy="27243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9"/>
          <p:cNvSpPr/>
          <p:nvPr/>
        </p:nvSpPr>
        <p:spPr>
          <a:xfrm>
            <a:off x="2962275" y="1543050"/>
            <a:ext cx="704700" cy="7047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p:nvPr/>
        </p:nvSpPr>
        <p:spPr>
          <a:xfrm>
            <a:off x="5295900" y="2897050"/>
            <a:ext cx="971700" cy="971700"/>
          </a:xfrm>
          <a:prstGeom prst="donut">
            <a:avLst>
              <a:gd name="adj" fmla="val 12811"/>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19"/>
          <p:cNvGrpSpPr/>
          <p:nvPr/>
        </p:nvGrpSpPr>
        <p:grpSpPr>
          <a:xfrm>
            <a:off x="3990646" y="2000576"/>
            <a:ext cx="1162865" cy="1162930"/>
            <a:chOff x="570875" y="4322250"/>
            <a:chExt cx="443300" cy="443325"/>
          </a:xfrm>
        </p:grpSpPr>
        <p:sp>
          <p:nvSpPr>
            <p:cNvPr id="246" name="Google Shape;246;p19"/>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9"/>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9"/>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9"/>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0" name="Google Shape;250;p19"/>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17</a:t>
            </a:fld>
            <a:endParaRPr dirty="0"/>
          </a:p>
        </p:txBody>
      </p:sp>
      <p:pic>
        <p:nvPicPr>
          <p:cNvPr id="14" name="Picture 13" descr="A picture containing text&#10;&#10;Description automatically generated">
            <a:extLst>
              <a:ext uri="{FF2B5EF4-FFF2-40B4-BE49-F238E27FC236}">
                <a16:creationId xmlns:a16="http://schemas.microsoft.com/office/drawing/2014/main" id="{406AEB16-AC7D-401A-8B6A-867C483333DB}"/>
              </a:ext>
            </a:extLst>
          </p:cNvPr>
          <p:cNvPicPr>
            <a:picLocks noChangeAspect="1"/>
          </p:cNvPicPr>
          <p:nvPr/>
        </p:nvPicPr>
        <p:blipFill rotWithShape="1">
          <a:blip r:embed="rId3"/>
          <a:srcRect l="69191"/>
          <a:stretch/>
        </p:blipFill>
        <p:spPr>
          <a:xfrm>
            <a:off x="2446237" y="790531"/>
            <a:ext cx="1511298" cy="2304177"/>
          </a:xfrm>
          <a:prstGeom prst="rect">
            <a:avLst/>
          </a:prstGeom>
        </p:spPr>
      </p:pic>
    </p:spTree>
    <p:extLst>
      <p:ext uri="{BB962C8B-B14F-4D97-AF65-F5344CB8AC3E}">
        <p14:creationId xmlns:p14="http://schemas.microsoft.com/office/powerpoint/2010/main" val="35857244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E1DE3B3-18B3-70AA-3250-C6534B8E3074}"/>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18</a:t>
            </a:fld>
            <a:endParaRPr lang="en"/>
          </a:p>
        </p:txBody>
      </p:sp>
      <p:graphicFrame>
        <p:nvGraphicFramePr>
          <p:cNvPr id="3" name="Table 2">
            <a:extLst>
              <a:ext uri="{FF2B5EF4-FFF2-40B4-BE49-F238E27FC236}">
                <a16:creationId xmlns:a16="http://schemas.microsoft.com/office/drawing/2014/main" id="{360544B5-BFC0-020C-3FFA-3AA9F89220F0}"/>
              </a:ext>
            </a:extLst>
          </p:cNvPr>
          <p:cNvGraphicFramePr>
            <a:graphicFrameLocks noGrp="1"/>
          </p:cNvGraphicFramePr>
          <p:nvPr>
            <p:extLst>
              <p:ext uri="{D42A27DB-BD31-4B8C-83A1-F6EECF244321}">
                <p14:modId xmlns:p14="http://schemas.microsoft.com/office/powerpoint/2010/main" val="2929157263"/>
              </p:ext>
            </p:extLst>
          </p:nvPr>
        </p:nvGraphicFramePr>
        <p:xfrm>
          <a:off x="1228507" y="1208456"/>
          <a:ext cx="6938272" cy="3326775"/>
        </p:xfrm>
        <a:graphic>
          <a:graphicData uri="http://schemas.openxmlformats.org/drawingml/2006/table">
            <a:tbl>
              <a:tblPr firstRow="1" bandRow="1">
                <a:tableStyleId>{35758FB7-9AC5-4552-8A53-C91805E547FA}</a:tableStyleId>
              </a:tblPr>
              <a:tblGrid>
                <a:gridCol w="3203890">
                  <a:extLst>
                    <a:ext uri="{9D8B030D-6E8A-4147-A177-3AD203B41FA5}">
                      <a16:colId xmlns:a16="http://schemas.microsoft.com/office/drawing/2014/main" val="357848951"/>
                    </a:ext>
                  </a:extLst>
                </a:gridCol>
                <a:gridCol w="3734382">
                  <a:extLst>
                    <a:ext uri="{9D8B030D-6E8A-4147-A177-3AD203B41FA5}">
                      <a16:colId xmlns:a16="http://schemas.microsoft.com/office/drawing/2014/main" val="1654332632"/>
                    </a:ext>
                  </a:extLst>
                </a:gridCol>
              </a:tblGrid>
              <a:tr h="518029">
                <a:tc>
                  <a:txBody>
                    <a:bodyPr/>
                    <a:lstStyle/>
                    <a:p>
                      <a:pPr algn="ctr"/>
                      <a:r>
                        <a:rPr lang="es-PR" sz="2000" noProof="0" dirty="0">
                          <a:solidFill>
                            <a:schemeClr val="tx1"/>
                          </a:solidFill>
                          <a:effectLst/>
                          <a:latin typeface="Montserrat" panose="00000500000000000000" pitchFamily="50" charset="0"/>
                        </a:rPr>
                        <a:t>2003</a:t>
                      </a:r>
                      <a:endParaRPr lang="es-PR" sz="2000" noProof="0" dirty="0">
                        <a:solidFill>
                          <a:schemeClr val="tx1"/>
                        </a:solidFill>
                        <a:effectLst/>
                        <a:latin typeface="Montserrat" panose="00000500000000000000" pitchFamily="50" charset="0"/>
                        <a:ea typeface="Open Sans Light"/>
                        <a:cs typeface="Varela Round" panose="00000500000000000000" pitchFamily="2" charset="-79"/>
                      </a:endParaRPr>
                    </a:p>
                  </a:txBody>
                  <a:tcPr marL="188595" marR="188595" marT="125730" marB="12573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s-PR" sz="2000" noProof="0" dirty="0">
                          <a:solidFill>
                            <a:schemeClr val="tx1"/>
                          </a:solidFill>
                          <a:effectLst/>
                          <a:latin typeface="Montserrat" panose="00000500000000000000" pitchFamily="50" charset="0"/>
                        </a:rPr>
                        <a:t>2022</a:t>
                      </a:r>
                      <a:endParaRPr lang="es-PR" sz="2000" noProof="0" dirty="0">
                        <a:solidFill>
                          <a:schemeClr val="tx1"/>
                        </a:solidFill>
                        <a:effectLst/>
                        <a:latin typeface="Montserrat" panose="00000500000000000000" pitchFamily="50" charset="0"/>
                        <a:ea typeface="Open Sans Light"/>
                        <a:cs typeface="Varela Round" panose="00000500000000000000" pitchFamily="2" charset="-79"/>
                      </a:endParaRPr>
                    </a:p>
                  </a:txBody>
                  <a:tcPr marL="188595" marR="188595" marT="125730" marB="12573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797483416"/>
                  </a:ext>
                </a:extLst>
              </a:tr>
              <a:tr h="2770515">
                <a:tc>
                  <a:txBody>
                    <a:bodyPr/>
                    <a:lstStyle/>
                    <a:p>
                      <a:pPr marL="171450" indent="-171450" rtl="0" fontAlgn="base">
                        <a:buFont typeface="Arial" panose="020B0604020202020204" pitchFamily="34" charset="0"/>
                        <a:buChar char="•"/>
                      </a:pPr>
                      <a:r>
                        <a:rPr lang="es-ES" sz="1600" b="0" i="0" u="none" strike="noStrike" cap="none" dirty="0">
                          <a:solidFill>
                            <a:schemeClr val="dk1"/>
                          </a:solidFill>
                          <a:effectLst/>
                          <a:latin typeface="Montserrat" panose="00000500000000000000" pitchFamily="50" charset="0"/>
                          <a:ea typeface="+mn-ea"/>
                          <a:cs typeface="Varela Round" panose="00000500000000000000" pitchFamily="2" charset="-79"/>
                          <a:sym typeface="Arial"/>
                        </a:rPr>
                        <a:t>Identidad cultural</a:t>
                      </a:r>
                    </a:p>
                    <a:p>
                      <a:pPr marL="171450" indent="-171450" rtl="0" fontAlgn="base">
                        <a:buFont typeface="Arial" panose="020B0604020202020204" pitchFamily="34" charset="0"/>
                        <a:buChar char="•"/>
                      </a:pPr>
                      <a:r>
                        <a:rPr lang="es-ES" sz="1600" b="0" i="0" u="none" strike="noStrike" cap="none" dirty="0">
                          <a:solidFill>
                            <a:schemeClr val="dk1"/>
                          </a:solidFill>
                          <a:effectLst/>
                          <a:latin typeface="Montserrat" panose="00000500000000000000" pitchFamily="50" charset="0"/>
                          <a:ea typeface="+mn-ea"/>
                          <a:cs typeface="Varela Round" panose="00000500000000000000" pitchFamily="2" charset="-79"/>
                          <a:sym typeface="Arial"/>
                        </a:rPr>
                        <a:t>Educación cívica y ética</a:t>
                      </a:r>
                    </a:p>
                    <a:p>
                      <a:pPr marL="171450" indent="-171450" rtl="0" fontAlgn="base">
                        <a:buFont typeface="Arial" panose="020B0604020202020204" pitchFamily="34" charset="0"/>
                        <a:buChar char="•"/>
                      </a:pPr>
                      <a:r>
                        <a:rPr lang="es-ES" sz="1600" b="0" i="0" u="none" strike="noStrike" cap="none" dirty="0">
                          <a:solidFill>
                            <a:schemeClr val="dk1"/>
                          </a:solidFill>
                          <a:effectLst/>
                          <a:latin typeface="Montserrat" panose="00000500000000000000" pitchFamily="50" charset="0"/>
                          <a:ea typeface="+mn-ea"/>
                          <a:cs typeface="Varela Round" panose="00000500000000000000" pitchFamily="2" charset="-79"/>
                          <a:sym typeface="Arial"/>
                        </a:rPr>
                        <a:t>Educación para la paz</a:t>
                      </a:r>
                    </a:p>
                    <a:p>
                      <a:pPr marL="171450" indent="-171450" rtl="0" fontAlgn="base">
                        <a:buFont typeface="Arial" panose="020B0604020202020204" pitchFamily="34" charset="0"/>
                        <a:buChar char="•"/>
                      </a:pPr>
                      <a:r>
                        <a:rPr lang="es-ES" sz="1600" b="0" i="0" u="none" strike="noStrike" cap="none" dirty="0">
                          <a:solidFill>
                            <a:schemeClr val="dk1"/>
                          </a:solidFill>
                          <a:effectLst/>
                          <a:latin typeface="Montserrat" panose="00000500000000000000" pitchFamily="50" charset="0"/>
                          <a:ea typeface="+mn-ea"/>
                          <a:cs typeface="Varela Round" panose="00000500000000000000" pitchFamily="2" charset="-79"/>
                          <a:sym typeface="Arial"/>
                        </a:rPr>
                        <a:t>Educación ambiental</a:t>
                      </a:r>
                    </a:p>
                    <a:p>
                      <a:pPr marL="171450" indent="-171450" rtl="0" fontAlgn="base">
                        <a:buFont typeface="Arial" panose="020B0604020202020204" pitchFamily="34" charset="0"/>
                        <a:buChar char="•"/>
                      </a:pPr>
                      <a:r>
                        <a:rPr lang="es-ES" sz="1600" b="0" i="0" u="none" strike="noStrike" cap="none" dirty="0">
                          <a:solidFill>
                            <a:schemeClr val="dk1"/>
                          </a:solidFill>
                          <a:effectLst/>
                          <a:latin typeface="Montserrat" panose="00000500000000000000" pitchFamily="50" charset="0"/>
                          <a:ea typeface="+mn-ea"/>
                          <a:cs typeface="Varela Round" panose="00000500000000000000" pitchFamily="2" charset="-79"/>
                          <a:sym typeface="Arial"/>
                        </a:rPr>
                        <a:t>Educación para el trabajo</a:t>
                      </a:r>
                    </a:p>
                    <a:p>
                      <a:pPr marL="171450" indent="-171450" rtl="0" fontAlgn="base">
                        <a:buFont typeface="Arial" panose="020B0604020202020204" pitchFamily="34" charset="0"/>
                        <a:buChar char="•"/>
                      </a:pPr>
                      <a:r>
                        <a:rPr lang="en-US" sz="1600" b="0" i="0" u="none" strike="noStrike" cap="none" dirty="0" err="1">
                          <a:solidFill>
                            <a:schemeClr val="dk1"/>
                          </a:solidFill>
                          <a:effectLst/>
                          <a:latin typeface="Montserrat" panose="00000500000000000000" pitchFamily="50" charset="0"/>
                          <a:ea typeface="+mn-ea"/>
                          <a:cs typeface="Varela Round" panose="00000500000000000000" pitchFamily="2" charset="-79"/>
                          <a:sym typeface="Arial"/>
                        </a:rPr>
                        <a:t>Educación</a:t>
                      </a:r>
                      <a:r>
                        <a:rPr lang="en-US" sz="1600" b="0" i="0" u="none" strike="noStrike" cap="none" dirty="0">
                          <a:solidFill>
                            <a:schemeClr val="dk1"/>
                          </a:solidFill>
                          <a:effectLst/>
                          <a:latin typeface="Montserrat" panose="00000500000000000000" pitchFamily="50" charset="0"/>
                          <a:ea typeface="+mn-ea"/>
                          <a:cs typeface="Varela Round" panose="00000500000000000000" pitchFamily="2" charset="-79"/>
                          <a:sym typeface="Arial"/>
                        </a:rPr>
                        <a:t> y </a:t>
                      </a:r>
                      <a:r>
                        <a:rPr lang="en-US" sz="1600" b="0" i="0" u="none" strike="noStrike" cap="none" dirty="0" err="1">
                          <a:solidFill>
                            <a:schemeClr val="dk1"/>
                          </a:solidFill>
                          <a:effectLst/>
                          <a:latin typeface="Montserrat" panose="00000500000000000000" pitchFamily="50" charset="0"/>
                          <a:ea typeface="+mn-ea"/>
                          <a:cs typeface="Varela Round" panose="00000500000000000000" pitchFamily="2" charset="-79"/>
                          <a:sym typeface="Arial"/>
                        </a:rPr>
                        <a:t>tecnología</a:t>
                      </a:r>
                      <a:endParaRPr lang="en-PR" sz="1600" b="0" i="0" u="none" strike="noStrike" cap="none" dirty="0">
                        <a:solidFill>
                          <a:schemeClr val="dk1"/>
                        </a:solidFill>
                        <a:effectLst/>
                        <a:latin typeface="Montserrat" panose="00000500000000000000" pitchFamily="50" charset="0"/>
                        <a:ea typeface="+mn-ea"/>
                        <a:cs typeface="Varela Round" panose="00000500000000000000" pitchFamily="2" charset="-79"/>
                        <a:sym typeface="Arial"/>
                      </a:endParaRPr>
                    </a:p>
                  </a:txBody>
                  <a:tcPr marL="188595" marR="188595" marT="125730" marB="12573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40000"/>
                      </a:schemeClr>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PR" sz="1500" b="0" i="0" u="none" strike="noStrike" cap="none" dirty="0">
                          <a:solidFill>
                            <a:schemeClr val="dk1"/>
                          </a:solidFill>
                          <a:effectLst/>
                          <a:latin typeface="Montserrat" panose="00000500000000000000" pitchFamily="50" charset="0"/>
                          <a:ea typeface="+mn-ea"/>
                          <a:cs typeface="Varela Round" panose="00000500000000000000" pitchFamily="2" charset="-79"/>
                          <a:sym typeface="Arial"/>
                        </a:rPr>
                        <a:t>Equidad y respeto entre todos los seres humanos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PR" sz="1500" b="0" i="0" u="none" strike="noStrike" cap="none" dirty="0">
                          <a:solidFill>
                            <a:schemeClr val="dk1"/>
                          </a:solidFill>
                          <a:effectLst/>
                          <a:latin typeface="Montserrat" panose="00000500000000000000" pitchFamily="50" charset="0"/>
                          <a:ea typeface="+mn-ea"/>
                          <a:cs typeface="Varela Round" panose="00000500000000000000" pitchFamily="2" charset="-79"/>
                          <a:sym typeface="Arial"/>
                        </a:rPr>
                        <a:t>Identidad cultural e interculturalidad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PR" sz="1500" b="0" i="0" u="none" strike="noStrike" cap="none" dirty="0">
                          <a:solidFill>
                            <a:schemeClr val="dk1"/>
                          </a:solidFill>
                          <a:effectLst/>
                          <a:latin typeface="Montserrat" panose="00000500000000000000" pitchFamily="50" charset="0"/>
                          <a:ea typeface="+mn-ea"/>
                          <a:cs typeface="Varela Round" panose="00000500000000000000" pitchFamily="2" charset="-79"/>
                          <a:sym typeface="Arial"/>
                        </a:rPr>
                        <a:t>Educación para la concienciación ambiental y ecológica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PR" sz="1500" b="0" i="0" u="none" strike="noStrike" cap="none" dirty="0">
                          <a:solidFill>
                            <a:schemeClr val="dk1"/>
                          </a:solidFill>
                          <a:effectLst/>
                          <a:latin typeface="Montserrat" panose="00000500000000000000" pitchFamily="50" charset="0"/>
                          <a:ea typeface="+mn-ea"/>
                          <a:cs typeface="Varela Round" panose="00000500000000000000" pitchFamily="2" charset="-79"/>
                          <a:sym typeface="Arial"/>
                        </a:rPr>
                        <a:t>Emprendimiento e innovación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PR" sz="1500" b="0" i="0" u="none" strike="noStrike" cap="none" dirty="0">
                          <a:solidFill>
                            <a:schemeClr val="dk1"/>
                          </a:solidFill>
                          <a:effectLst/>
                          <a:latin typeface="Montserrat" panose="00000500000000000000" pitchFamily="50" charset="0"/>
                          <a:ea typeface="+mn-ea"/>
                          <a:cs typeface="Varela Round" panose="00000500000000000000" pitchFamily="2" charset="-79"/>
                          <a:sym typeface="Arial"/>
                        </a:rPr>
                        <a:t>Promoción de la salud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PR" sz="1500" b="0" i="0" u="none" strike="noStrike" cap="none" dirty="0">
                          <a:solidFill>
                            <a:schemeClr val="dk1"/>
                          </a:solidFill>
                          <a:effectLst/>
                          <a:latin typeface="Montserrat" panose="00000500000000000000" pitchFamily="50" charset="0"/>
                          <a:ea typeface="+mn-ea"/>
                          <a:cs typeface="Varela Round" panose="00000500000000000000" pitchFamily="2" charset="-79"/>
                          <a:sym typeface="Arial"/>
                        </a:rPr>
                        <a:t>Tecnologías de la Información y la comunicación</a:t>
                      </a:r>
                      <a:endParaRPr lang="es-ES" sz="1500" b="0" noProof="0" dirty="0">
                        <a:effectLst/>
                        <a:latin typeface="Montserrat" panose="00000500000000000000" pitchFamily="50" charset="0"/>
                        <a:ea typeface="Open Sans Light"/>
                        <a:cs typeface="Varela Round" panose="00000500000000000000" pitchFamily="2" charset="-79"/>
                      </a:endParaRPr>
                    </a:p>
                  </a:txBody>
                  <a:tcPr marL="188595" marR="188595" marT="125730" marB="12573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40000"/>
                      </a:schemeClr>
                    </a:solidFill>
                  </a:tcPr>
                </a:tc>
                <a:extLst>
                  <a:ext uri="{0D108BD9-81ED-4DB2-BD59-A6C34878D82A}">
                    <a16:rowId xmlns:a16="http://schemas.microsoft.com/office/drawing/2014/main" val="1527986895"/>
                  </a:ext>
                </a:extLst>
              </a:tr>
            </a:tbl>
          </a:graphicData>
        </a:graphic>
      </p:graphicFrame>
      <p:sp>
        <p:nvSpPr>
          <p:cNvPr id="4" name="Rectangle: Rounded Corners 3">
            <a:extLst>
              <a:ext uri="{FF2B5EF4-FFF2-40B4-BE49-F238E27FC236}">
                <a16:creationId xmlns:a16="http://schemas.microsoft.com/office/drawing/2014/main" id="{0A0EE65F-9806-1B2A-2B13-5D7EE0E4F197}"/>
              </a:ext>
            </a:extLst>
          </p:cNvPr>
          <p:cNvSpPr/>
          <p:nvPr/>
        </p:nvSpPr>
        <p:spPr>
          <a:xfrm>
            <a:off x="1882896" y="346513"/>
            <a:ext cx="5378208" cy="523511"/>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b="1" dirty="0" err="1">
                <a:effectLst>
                  <a:outerShdw blurRad="38100" dist="38100" dir="2700000" algn="tl">
                    <a:srgbClr val="000000">
                      <a:alpha val="43137"/>
                    </a:srgbClr>
                  </a:outerShdw>
                </a:effectLst>
                <a:latin typeface="Nixie One" panose="020B0604020202020204" charset="0"/>
              </a:rPr>
              <a:t>Cambios</a:t>
            </a:r>
            <a:r>
              <a:rPr lang="en-US" sz="2000" b="1" dirty="0">
                <a:effectLst>
                  <a:outerShdw blurRad="38100" dist="38100" dir="2700000" algn="tl">
                    <a:srgbClr val="000000">
                      <a:alpha val="43137"/>
                    </a:srgbClr>
                  </a:outerShdw>
                </a:effectLst>
                <a:latin typeface="Nixie One" panose="020B0604020202020204" charset="0"/>
              </a:rPr>
              <a:t> </a:t>
            </a:r>
            <a:r>
              <a:rPr lang="en-US" sz="2000" b="1" dirty="0" err="1">
                <a:effectLst>
                  <a:outerShdw blurRad="38100" dist="38100" dir="2700000" algn="tl">
                    <a:srgbClr val="000000">
                      <a:alpha val="43137"/>
                    </a:srgbClr>
                  </a:outerShdw>
                </a:effectLst>
                <a:latin typeface="Nixie One" panose="020B0604020202020204" charset="0"/>
              </a:rPr>
              <a:t>en</a:t>
            </a:r>
            <a:r>
              <a:rPr lang="en-US" sz="2000" b="1" dirty="0">
                <a:effectLst>
                  <a:outerShdw blurRad="38100" dist="38100" dir="2700000" algn="tl">
                    <a:srgbClr val="000000">
                      <a:alpha val="43137"/>
                    </a:srgbClr>
                  </a:outerShdw>
                </a:effectLst>
                <a:latin typeface="Nixie One" panose="020B0604020202020204" charset="0"/>
              </a:rPr>
              <a:t> </a:t>
            </a:r>
            <a:r>
              <a:rPr lang="en-US" sz="2000" b="1" dirty="0" err="1">
                <a:effectLst>
                  <a:outerShdw blurRad="38100" dist="38100" dir="2700000" algn="tl">
                    <a:srgbClr val="000000">
                      <a:alpha val="43137"/>
                    </a:srgbClr>
                  </a:outerShdw>
                </a:effectLst>
                <a:latin typeface="Nixie One" panose="020B0604020202020204" charset="0"/>
              </a:rPr>
              <a:t>los</a:t>
            </a:r>
            <a:r>
              <a:rPr lang="en-US" sz="2000" b="1" dirty="0">
                <a:effectLst>
                  <a:outerShdw blurRad="38100" dist="38100" dir="2700000" algn="tl">
                    <a:srgbClr val="000000">
                      <a:alpha val="43137"/>
                    </a:srgbClr>
                  </a:outerShdw>
                </a:effectLst>
                <a:latin typeface="Nixie One" panose="020B0604020202020204" charset="0"/>
              </a:rPr>
              <a:t> </a:t>
            </a:r>
            <a:r>
              <a:rPr lang="en-US" sz="2000" b="1" dirty="0" err="1">
                <a:effectLst>
                  <a:outerShdw blurRad="38100" dist="38100" dir="2700000" algn="tl">
                    <a:srgbClr val="000000">
                      <a:alpha val="43137"/>
                    </a:srgbClr>
                  </a:outerShdw>
                </a:effectLst>
                <a:latin typeface="Nixie One" panose="020B0604020202020204" charset="0"/>
              </a:rPr>
              <a:t>temas</a:t>
            </a:r>
            <a:r>
              <a:rPr lang="en-US" sz="2000" b="1" dirty="0">
                <a:effectLst>
                  <a:outerShdw blurRad="38100" dist="38100" dir="2700000" algn="tl">
                    <a:srgbClr val="000000">
                      <a:alpha val="43137"/>
                    </a:srgbClr>
                  </a:outerShdw>
                </a:effectLst>
                <a:latin typeface="Nixie One" panose="020B0604020202020204" charset="0"/>
              </a:rPr>
              <a:t> </a:t>
            </a:r>
            <a:r>
              <a:rPr lang="en-US" sz="2000" b="1" dirty="0" err="1">
                <a:effectLst>
                  <a:outerShdw blurRad="38100" dist="38100" dir="2700000" algn="tl">
                    <a:srgbClr val="000000">
                      <a:alpha val="43137"/>
                    </a:srgbClr>
                  </a:outerShdw>
                </a:effectLst>
                <a:latin typeface="Nixie One" panose="020B0604020202020204" charset="0"/>
              </a:rPr>
              <a:t>transversales</a:t>
            </a:r>
            <a:endParaRPr lang="en-US" sz="2000" b="1" dirty="0">
              <a:effectLst>
                <a:outerShdw blurRad="38100" dist="38100" dir="2700000" algn="tl">
                  <a:srgbClr val="000000">
                    <a:alpha val="43137"/>
                  </a:srgbClr>
                </a:outerShdw>
              </a:effectLst>
              <a:latin typeface="Nixie One" panose="020B0604020202020204" charset="0"/>
            </a:endParaRPr>
          </a:p>
        </p:txBody>
      </p:sp>
      <p:pic>
        <p:nvPicPr>
          <p:cNvPr id="5" name="Picture 4" descr="A picture containing text&#10;&#10;Description automatically generated">
            <a:extLst>
              <a:ext uri="{FF2B5EF4-FFF2-40B4-BE49-F238E27FC236}">
                <a16:creationId xmlns:a16="http://schemas.microsoft.com/office/drawing/2014/main" id="{4CC04F95-D0E9-169F-1490-3620177EEA21}"/>
              </a:ext>
            </a:extLst>
          </p:cNvPr>
          <p:cNvPicPr>
            <a:picLocks noChangeAspect="1"/>
          </p:cNvPicPr>
          <p:nvPr/>
        </p:nvPicPr>
        <p:blipFill rotWithShape="1">
          <a:blip r:embed="rId2"/>
          <a:srcRect l="70880" t="9174" b="6645"/>
          <a:stretch/>
        </p:blipFill>
        <p:spPr>
          <a:xfrm>
            <a:off x="842296" y="159585"/>
            <a:ext cx="772421" cy="1048871"/>
          </a:xfrm>
          <a:prstGeom prst="rect">
            <a:avLst/>
          </a:prstGeom>
        </p:spPr>
      </p:pic>
    </p:spTree>
    <p:extLst>
      <p:ext uri="{BB962C8B-B14F-4D97-AF65-F5344CB8AC3E}">
        <p14:creationId xmlns:p14="http://schemas.microsoft.com/office/powerpoint/2010/main" val="25645836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19</a:t>
            </a:fld>
            <a:endParaRPr lang="en"/>
          </a:p>
        </p:txBody>
      </p:sp>
      <p:sp>
        <p:nvSpPr>
          <p:cNvPr id="5" name="Rectangle: Rounded Corners 4">
            <a:extLst>
              <a:ext uri="{FF2B5EF4-FFF2-40B4-BE49-F238E27FC236}">
                <a16:creationId xmlns:a16="http://schemas.microsoft.com/office/drawing/2014/main" id="{BC01090F-5A41-AA40-AD4A-49A5C1D975E1}"/>
              </a:ext>
            </a:extLst>
          </p:cNvPr>
          <p:cNvSpPr/>
          <p:nvPr/>
        </p:nvSpPr>
        <p:spPr>
          <a:xfrm>
            <a:off x="1244009" y="327634"/>
            <a:ext cx="6730409" cy="523511"/>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b="1" dirty="0" err="1">
                <a:effectLst>
                  <a:outerShdw blurRad="38100" dist="38100" dir="2700000" algn="tl">
                    <a:srgbClr val="000000">
                      <a:alpha val="43137"/>
                    </a:srgbClr>
                  </a:outerShdw>
                </a:effectLst>
                <a:latin typeface="Nixie One" panose="020B0604020202020204" charset="0"/>
              </a:rPr>
              <a:t>Temas</a:t>
            </a:r>
            <a:r>
              <a:rPr lang="en-US" sz="2000" b="1" dirty="0">
                <a:effectLst>
                  <a:outerShdw blurRad="38100" dist="38100" dir="2700000" algn="tl">
                    <a:srgbClr val="000000">
                      <a:alpha val="43137"/>
                    </a:srgbClr>
                  </a:outerShdw>
                </a:effectLst>
                <a:latin typeface="Nixie One" panose="020B0604020202020204" charset="0"/>
              </a:rPr>
              <a:t> </a:t>
            </a:r>
            <a:r>
              <a:rPr lang="en-US" sz="2000" b="1" dirty="0" err="1">
                <a:effectLst>
                  <a:outerShdw blurRad="38100" dist="38100" dir="2700000" algn="tl">
                    <a:srgbClr val="000000">
                      <a:alpha val="43137"/>
                    </a:srgbClr>
                  </a:outerShdw>
                </a:effectLst>
                <a:latin typeface="Nixie One" panose="020B0604020202020204" charset="0"/>
              </a:rPr>
              <a:t>Generadores</a:t>
            </a:r>
            <a:r>
              <a:rPr lang="en-US" sz="2000" b="1" dirty="0">
                <a:effectLst>
                  <a:outerShdw blurRad="38100" dist="38100" dir="2700000" algn="tl">
                    <a:srgbClr val="000000">
                      <a:alpha val="43137"/>
                    </a:srgbClr>
                  </a:outerShdw>
                </a:effectLst>
                <a:latin typeface="Nixie One" panose="020B0604020202020204" charset="0"/>
              </a:rPr>
              <a:t> </a:t>
            </a:r>
            <a:r>
              <a:rPr lang="en-US" sz="2000" b="1" dirty="0" err="1">
                <a:effectLst>
                  <a:outerShdw blurRad="38100" dist="38100" dir="2700000" algn="tl">
                    <a:srgbClr val="000000">
                      <a:alpha val="43137"/>
                    </a:srgbClr>
                  </a:outerShdw>
                </a:effectLst>
                <a:latin typeface="Nixie One" panose="020B0604020202020204" charset="0"/>
              </a:rPr>
              <a:t>en</a:t>
            </a:r>
            <a:r>
              <a:rPr lang="en-US" sz="2000" b="1" dirty="0">
                <a:effectLst>
                  <a:outerShdw blurRad="38100" dist="38100" dir="2700000" algn="tl">
                    <a:srgbClr val="000000">
                      <a:alpha val="43137"/>
                    </a:srgbClr>
                  </a:outerShdw>
                </a:effectLst>
                <a:latin typeface="Nixie One" panose="020B0604020202020204" charset="0"/>
              </a:rPr>
              <a:t> </a:t>
            </a:r>
            <a:r>
              <a:rPr lang="en-US" sz="2000" b="1" dirty="0" err="1">
                <a:effectLst>
                  <a:outerShdw blurRad="38100" dist="38100" dir="2700000" algn="tl">
                    <a:srgbClr val="000000">
                      <a:alpha val="43137"/>
                    </a:srgbClr>
                  </a:outerShdw>
                </a:effectLst>
                <a:latin typeface="Nixie One" panose="020B0604020202020204" charset="0"/>
              </a:rPr>
              <a:t>el</a:t>
            </a:r>
            <a:r>
              <a:rPr lang="en-US" sz="2000" b="1" dirty="0">
                <a:effectLst>
                  <a:outerShdw blurRad="38100" dist="38100" dir="2700000" algn="tl">
                    <a:srgbClr val="000000">
                      <a:alpha val="43137"/>
                    </a:srgbClr>
                  </a:outerShdw>
                </a:effectLst>
                <a:latin typeface="Nixie One" panose="020B0604020202020204" charset="0"/>
              </a:rPr>
              <a:t> </a:t>
            </a:r>
            <a:r>
              <a:rPr lang="en-US" sz="2000" b="1" dirty="0" err="1">
                <a:effectLst>
                  <a:outerShdw blurRad="38100" dist="38100" dir="2700000" algn="tl">
                    <a:srgbClr val="000000">
                      <a:alpha val="43137"/>
                    </a:srgbClr>
                  </a:outerShdw>
                </a:effectLst>
                <a:latin typeface="Nixie One" panose="020B0604020202020204" charset="0"/>
              </a:rPr>
              <a:t>Programa</a:t>
            </a:r>
            <a:r>
              <a:rPr lang="en-US" sz="2000" b="1" dirty="0">
                <a:effectLst>
                  <a:outerShdw blurRad="38100" dist="38100" dir="2700000" algn="tl">
                    <a:srgbClr val="000000">
                      <a:alpha val="43137"/>
                    </a:srgbClr>
                  </a:outerShdw>
                </a:effectLst>
                <a:latin typeface="Nixie One" panose="020B0604020202020204" charset="0"/>
              </a:rPr>
              <a:t> de </a:t>
            </a:r>
            <a:r>
              <a:rPr lang="en-US" sz="2000" b="1" dirty="0" err="1">
                <a:effectLst>
                  <a:outerShdw blurRad="38100" dist="38100" dir="2700000" algn="tl">
                    <a:srgbClr val="000000">
                      <a:alpha val="43137"/>
                    </a:srgbClr>
                  </a:outerShdw>
                </a:effectLst>
                <a:latin typeface="Nixie One" panose="020B0604020202020204" charset="0"/>
              </a:rPr>
              <a:t>Ciencias</a:t>
            </a:r>
            <a:r>
              <a:rPr lang="en-US" sz="2000" b="1" dirty="0">
                <a:effectLst>
                  <a:outerShdw blurRad="38100" dist="38100" dir="2700000" algn="tl">
                    <a:srgbClr val="000000">
                      <a:alpha val="43137"/>
                    </a:srgbClr>
                  </a:outerShdw>
                </a:effectLst>
                <a:latin typeface="Nixie One" panose="020B0604020202020204" charset="0"/>
              </a:rPr>
              <a:t> </a:t>
            </a:r>
          </a:p>
        </p:txBody>
      </p:sp>
      <p:graphicFrame>
        <p:nvGraphicFramePr>
          <p:cNvPr id="13" name="Table 13">
            <a:extLst>
              <a:ext uri="{FF2B5EF4-FFF2-40B4-BE49-F238E27FC236}">
                <a16:creationId xmlns:a16="http://schemas.microsoft.com/office/drawing/2014/main" id="{E49A53A9-690E-D38C-3927-772A7C1505C2}"/>
              </a:ext>
            </a:extLst>
          </p:cNvPr>
          <p:cNvGraphicFramePr>
            <a:graphicFrameLocks noGrp="1"/>
          </p:cNvGraphicFramePr>
          <p:nvPr>
            <p:extLst>
              <p:ext uri="{D42A27DB-BD31-4B8C-83A1-F6EECF244321}">
                <p14:modId xmlns:p14="http://schemas.microsoft.com/office/powerpoint/2010/main" val="2733574545"/>
              </p:ext>
            </p:extLst>
          </p:nvPr>
        </p:nvGraphicFramePr>
        <p:xfrm>
          <a:off x="638736" y="946150"/>
          <a:ext cx="7853774" cy="3418840"/>
        </p:xfrm>
        <a:graphic>
          <a:graphicData uri="http://schemas.openxmlformats.org/drawingml/2006/table">
            <a:tbl>
              <a:tblPr firstRow="1" bandRow="1">
                <a:tableStyleId>{242A20BD-2505-46DF-82F6-A791D1CCFF51}</a:tableStyleId>
              </a:tblPr>
              <a:tblGrid>
                <a:gridCol w="2888235">
                  <a:extLst>
                    <a:ext uri="{9D8B030D-6E8A-4147-A177-3AD203B41FA5}">
                      <a16:colId xmlns:a16="http://schemas.microsoft.com/office/drawing/2014/main" val="2954043990"/>
                    </a:ext>
                  </a:extLst>
                </a:gridCol>
                <a:gridCol w="4965539">
                  <a:extLst>
                    <a:ext uri="{9D8B030D-6E8A-4147-A177-3AD203B41FA5}">
                      <a16:colId xmlns:a16="http://schemas.microsoft.com/office/drawing/2014/main" val="864557325"/>
                    </a:ext>
                  </a:extLst>
                </a:gridCol>
              </a:tblGrid>
              <a:tr h="370840">
                <a:tc>
                  <a:txBody>
                    <a:bodyPr/>
                    <a:lstStyle/>
                    <a:p>
                      <a:r>
                        <a:rPr lang="en-US" dirty="0" err="1"/>
                        <a:t>Temas</a:t>
                      </a:r>
                      <a:r>
                        <a:rPr lang="en-US" dirty="0"/>
                        <a:t> </a:t>
                      </a:r>
                      <a:r>
                        <a:rPr lang="en-US" dirty="0" err="1"/>
                        <a:t>Transversales</a:t>
                      </a:r>
                      <a:endParaRPr lang="en-US" dirty="0"/>
                    </a:p>
                  </a:txBody>
                  <a:tcPr>
                    <a:solidFill>
                      <a:srgbClr val="92D050"/>
                    </a:solidFill>
                  </a:tcPr>
                </a:tc>
                <a:tc>
                  <a:txBody>
                    <a:bodyPr/>
                    <a:lstStyle/>
                    <a:p>
                      <a:r>
                        <a:rPr lang="en-US" dirty="0" err="1"/>
                        <a:t>Temas</a:t>
                      </a:r>
                      <a:r>
                        <a:rPr lang="en-US" dirty="0"/>
                        <a:t> </a:t>
                      </a:r>
                      <a:r>
                        <a:rPr lang="en-US" dirty="0" err="1"/>
                        <a:t>generadores</a:t>
                      </a:r>
                      <a:endParaRPr lang="en-US" dirty="0"/>
                    </a:p>
                  </a:txBody>
                  <a:tcPr>
                    <a:solidFill>
                      <a:srgbClr val="92D050"/>
                    </a:solidFill>
                  </a:tcPr>
                </a:tc>
                <a:extLst>
                  <a:ext uri="{0D108BD9-81ED-4DB2-BD59-A6C34878D82A}">
                    <a16:rowId xmlns:a16="http://schemas.microsoft.com/office/drawing/2014/main" val="131178345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PR" sz="1400" b="0" i="0" u="none" strike="noStrike" cap="none" dirty="0">
                          <a:solidFill>
                            <a:schemeClr val="dk1"/>
                          </a:solidFill>
                          <a:effectLst/>
                          <a:latin typeface="Montserrat" panose="00000500000000000000" pitchFamily="50" charset="0"/>
                          <a:ea typeface="Arial"/>
                          <a:cs typeface="Varela Round" panose="00000500000000000000" pitchFamily="2" charset="-79"/>
                          <a:sym typeface="Arial"/>
                        </a:rPr>
                        <a:t>Equidad y respeto entre todos los seres humanos</a:t>
                      </a:r>
                    </a:p>
                  </a:txBody>
                  <a:tcPr/>
                </a:tc>
                <a:tc>
                  <a:txBody>
                    <a:bodyPr/>
                    <a:lstStyle/>
                    <a:p>
                      <a:pPr marL="285750" indent="-285750">
                        <a:buFont typeface="Arial" panose="020B0604020202020204" pitchFamily="34" charset="0"/>
                        <a:buChar char="•"/>
                      </a:pPr>
                      <a:r>
                        <a:rPr lang="es-419" sz="1400" b="0" i="0" u="none" strike="noStrike" cap="none" dirty="0">
                          <a:solidFill>
                            <a:srgbClr val="000000"/>
                          </a:solidFill>
                          <a:effectLst/>
                          <a:latin typeface="Arial"/>
                          <a:ea typeface="Arial"/>
                          <a:cs typeface="Arial"/>
                          <a:sym typeface="Arial"/>
                        </a:rPr>
                        <a:t>Educación para la paz</a:t>
                      </a:r>
                      <a:endParaRPr lang="en-US" sz="1400" b="0" i="0" u="none" strike="noStrike" cap="none" dirty="0">
                        <a:solidFill>
                          <a:srgbClr val="000000"/>
                        </a:solidFill>
                        <a:effectLst/>
                        <a:latin typeface="Arial"/>
                        <a:ea typeface="Arial"/>
                        <a:cs typeface="Arial"/>
                        <a:sym typeface="Arial"/>
                      </a:endParaRPr>
                    </a:p>
                    <a:p>
                      <a:pPr marL="285750" lvl="0" indent="-285750">
                        <a:buFont typeface="Arial" panose="020B0604020202020204" pitchFamily="34" charset="0"/>
                        <a:buChar char="•"/>
                      </a:pPr>
                      <a:r>
                        <a:rPr lang="es-419" sz="1400" b="0" i="0" u="none" strike="noStrike" cap="none" dirty="0">
                          <a:solidFill>
                            <a:srgbClr val="000000"/>
                          </a:solidFill>
                          <a:effectLst/>
                          <a:latin typeface="Arial"/>
                          <a:ea typeface="Arial"/>
                          <a:cs typeface="Arial"/>
                          <a:sym typeface="Arial"/>
                        </a:rPr>
                        <a:t>Ética en la vida diaria</a:t>
                      </a:r>
                      <a:endParaRPr lang="en-US" sz="1400" b="0" i="0" u="none" strike="noStrike" cap="none" dirty="0">
                        <a:solidFill>
                          <a:srgbClr val="000000"/>
                        </a:solidFill>
                        <a:effectLst/>
                        <a:latin typeface="Arial"/>
                        <a:ea typeface="Arial"/>
                        <a:cs typeface="Arial"/>
                        <a:sym typeface="Arial"/>
                      </a:endParaRPr>
                    </a:p>
                    <a:p>
                      <a:pPr marL="285750" lvl="0" indent="-285750">
                        <a:buFont typeface="Arial" panose="020B0604020202020204" pitchFamily="34" charset="0"/>
                        <a:buChar char="•"/>
                      </a:pPr>
                      <a:r>
                        <a:rPr lang="es-419" sz="1400" b="0" i="0" u="none" strike="noStrike" cap="none" dirty="0">
                          <a:solidFill>
                            <a:srgbClr val="000000"/>
                          </a:solidFill>
                          <a:effectLst/>
                          <a:latin typeface="Arial"/>
                          <a:ea typeface="Arial"/>
                          <a:cs typeface="Arial"/>
                          <a:sym typeface="Arial"/>
                        </a:rPr>
                        <a:t>Democracia participativa</a:t>
                      </a:r>
                      <a:endParaRPr lang="en-US" sz="1400" b="0" i="0" u="none" strike="noStrike" cap="none" dirty="0">
                        <a:solidFill>
                          <a:srgbClr val="000000"/>
                        </a:solidFill>
                        <a:effectLst/>
                        <a:latin typeface="Arial"/>
                        <a:ea typeface="Arial"/>
                        <a:cs typeface="Arial"/>
                        <a:sym typeface="Arial"/>
                      </a:endParaRPr>
                    </a:p>
                    <a:p>
                      <a:pPr marL="285750" lvl="0" indent="-285750">
                        <a:buFont typeface="Arial" panose="020B0604020202020204" pitchFamily="34" charset="0"/>
                        <a:buChar char="•"/>
                      </a:pPr>
                      <a:r>
                        <a:rPr lang="es-419" sz="1400" b="0" i="0" u="none" strike="noStrike" cap="none" dirty="0">
                          <a:solidFill>
                            <a:srgbClr val="000000"/>
                          </a:solidFill>
                          <a:effectLst/>
                          <a:latin typeface="Arial"/>
                          <a:ea typeface="Arial"/>
                          <a:cs typeface="Arial"/>
                          <a:sym typeface="Arial"/>
                        </a:rPr>
                        <a:t>Responsabilidad social en la democracia</a:t>
                      </a:r>
                      <a:endParaRPr lang="en-US" sz="1400" b="0" i="0" u="none" strike="noStrike" cap="none" dirty="0">
                        <a:solidFill>
                          <a:srgbClr val="000000"/>
                        </a:solidFill>
                        <a:effectLst/>
                        <a:latin typeface="Arial"/>
                        <a:ea typeface="Arial"/>
                        <a:cs typeface="Arial"/>
                        <a:sym typeface="Arial"/>
                      </a:endParaRPr>
                    </a:p>
                  </a:txBody>
                  <a:tcPr/>
                </a:tc>
                <a:extLst>
                  <a:ext uri="{0D108BD9-81ED-4DB2-BD59-A6C34878D82A}">
                    <a16:rowId xmlns:a16="http://schemas.microsoft.com/office/drawing/2014/main" val="2103061948"/>
                  </a:ext>
                </a:extLst>
              </a:tr>
              <a:tr h="37084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PR" sz="1400" b="0" i="0" u="none" strike="noStrike" cap="none" dirty="0">
                          <a:solidFill>
                            <a:schemeClr val="dk1"/>
                          </a:solidFill>
                          <a:effectLst/>
                          <a:latin typeface="Montserrat" panose="00000500000000000000" pitchFamily="50" charset="0"/>
                          <a:ea typeface="Arial"/>
                          <a:cs typeface="Varela Round" panose="00000500000000000000" pitchFamily="2" charset="-79"/>
                          <a:sym typeface="Arial"/>
                        </a:rPr>
                        <a:t>Identidad cultural e interculturalidad</a:t>
                      </a:r>
                    </a:p>
                  </a:txBody>
                  <a:tcPr/>
                </a:tc>
                <a:tc>
                  <a:txBody>
                    <a:bodyPr/>
                    <a:lstStyle/>
                    <a:p>
                      <a:pPr marL="285750" lvl="0" indent="-285750">
                        <a:buFont typeface="Arial" panose="020B0604020202020204" pitchFamily="34" charset="0"/>
                        <a:buChar char="•"/>
                      </a:pPr>
                      <a:r>
                        <a:rPr lang="es-419" sz="1400" b="0" i="0" u="none" strike="noStrike" cap="none" dirty="0">
                          <a:solidFill>
                            <a:srgbClr val="000000"/>
                          </a:solidFill>
                          <a:effectLst/>
                          <a:latin typeface="Arial"/>
                          <a:ea typeface="Arial"/>
                          <a:cs typeface="Arial"/>
                          <a:sym typeface="Arial"/>
                        </a:rPr>
                        <a:t>Solidaridad</a:t>
                      </a:r>
                      <a:endParaRPr lang="en-US" sz="1400" b="0" i="0" u="none" strike="noStrike" cap="none" dirty="0">
                        <a:solidFill>
                          <a:srgbClr val="000000"/>
                        </a:solidFill>
                        <a:effectLst/>
                        <a:latin typeface="Arial"/>
                        <a:ea typeface="Arial"/>
                        <a:cs typeface="Arial"/>
                        <a:sym typeface="Arial"/>
                      </a:endParaRPr>
                    </a:p>
                    <a:p>
                      <a:pPr marL="285750" lvl="0" indent="-285750">
                        <a:buFont typeface="Arial" panose="020B0604020202020204" pitchFamily="34" charset="0"/>
                        <a:buChar char="•"/>
                      </a:pPr>
                      <a:r>
                        <a:rPr lang="es-419" sz="1400" b="0" i="0" u="none" strike="noStrike" cap="none" dirty="0">
                          <a:solidFill>
                            <a:srgbClr val="000000"/>
                          </a:solidFill>
                          <a:effectLst/>
                          <a:latin typeface="Arial"/>
                          <a:ea typeface="Arial"/>
                          <a:cs typeface="Arial"/>
                          <a:sym typeface="Arial"/>
                        </a:rPr>
                        <a:t>Entorno urbano y convivencia</a:t>
                      </a:r>
                      <a:endParaRPr lang="en-US" sz="1400" b="0" i="0" u="none" strike="noStrike" cap="none" dirty="0">
                        <a:solidFill>
                          <a:srgbClr val="000000"/>
                        </a:solidFill>
                        <a:effectLst/>
                        <a:latin typeface="Arial"/>
                        <a:ea typeface="Arial"/>
                        <a:cs typeface="Arial"/>
                        <a:sym typeface="Arial"/>
                      </a:endParaRPr>
                    </a:p>
                    <a:p>
                      <a:pPr marL="285750" lvl="0" indent="-285750">
                        <a:buFont typeface="Arial" panose="020B0604020202020204" pitchFamily="34" charset="0"/>
                        <a:buChar char="•"/>
                      </a:pPr>
                      <a:r>
                        <a:rPr lang="es-419" sz="1400" b="0" i="0" u="none" strike="noStrike" cap="none" dirty="0">
                          <a:solidFill>
                            <a:srgbClr val="000000"/>
                          </a:solidFill>
                          <a:effectLst/>
                          <a:latin typeface="Arial"/>
                          <a:ea typeface="Arial"/>
                          <a:cs typeface="Arial"/>
                          <a:sym typeface="Arial"/>
                        </a:rPr>
                        <a:t>Capital social y comunidad</a:t>
                      </a:r>
                      <a:endParaRPr lang="en-US" sz="1400" b="0" i="0" u="none" strike="noStrike" cap="none" dirty="0">
                        <a:solidFill>
                          <a:srgbClr val="000000"/>
                        </a:solidFill>
                        <a:effectLst/>
                        <a:latin typeface="Arial"/>
                        <a:ea typeface="Arial"/>
                        <a:cs typeface="Arial"/>
                        <a:sym typeface="Arial"/>
                      </a:endParaRPr>
                    </a:p>
                    <a:p>
                      <a:pPr marL="285750" lvl="0" indent="-285750">
                        <a:buFont typeface="Arial" panose="020B0604020202020204" pitchFamily="34" charset="0"/>
                        <a:buChar char="•"/>
                      </a:pPr>
                      <a:r>
                        <a:rPr lang="es-419" sz="1400" b="0" i="0" u="none" strike="noStrike" cap="none" dirty="0">
                          <a:solidFill>
                            <a:srgbClr val="000000"/>
                          </a:solidFill>
                          <a:effectLst/>
                          <a:latin typeface="Arial"/>
                          <a:ea typeface="Arial"/>
                          <a:cs typeface="Arial"/>
                          <a:sym typeface="Arial"/>
                        </a:rPr>
                        <a:t>Enfoque inclusivo o de atención a la diversidad</a:t>
                      </a:r>
                      <a:endParaRPr lang="en-US" sz="1400" b="0" i="0" u="none" strike="noStrike" cap="none" dirty="0">
                        <a:solidFill>
                          <a:srgbClr val="000000"/>
                        </a:solidFill>
                        <a:effectLst/>
                        <a:latin typeface="Arial"/>
                        <a:ea typeface="Arial"/>
                        <a:cs typeface="Arial"/>
                        <a:sym typeface="Arial"/>
                      </a:endParaRPr>
                    </a:p>
                  </a:txBody>
                  <a:tcPr/>
                </a:tc>
                <a:extLst>
                  <a:ext uri="{0D108BD9-81ED-4DB2-BD59-A6C34878D82A}">
                    <a16:rowId xmlns:a16="http://schemas.microsoft.com/office/drawing/2014/main" val="110868893"/>
                  </a:ext>
                </a:extLst>
              </a:tr>
              <a:tr h="37084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PR" sz="1400" b="0" i="0" u="none" strike="noStrike" cap="none" dirty="0">
                          <a:solidFill>
                            <a:schemeClr val="dk1"/>
                          </a:solidFill>
                          <a:effectLst/>
                          <a:latin typeface="Montserrat" panose="00000500000000000000" pitchFamily="50" charset="0"/>
                          <a:ea typeface="Arial"/>
                          <a:cs typeface="Varela Round" panose="00000500000000000000" pitchFamily="2" charset="-79"/>
                          <a:sym typeface="Arial"/>
                        </a:rPr>
                        <a:t>Educación para la concienciación ambiental y ecológica </a:t>
                      </a:r>
                    </a:p>
                  </a:txBody>
                  <a:tcPr/>
                </a:tc>
                <a:tc>
                  <a:txBody>
                    <a:bodyPr/>
                    <a:lstStyle/>
                    <a:p>
                      <a:pPr marL="285750" lvl="0" indent="-285750">
                        <a:buFont typeface="Arial" panose="020B0604020202020204" pitchFamily="34" charset="0"/>
                        <a:buChar char="•"/>
                      </a:pPr>
                      <a:r>
                        <a:rPr lang="es-419" sz="1400" b="0" i="0" u="none" strike="noStrike" cap="none" dirty="0">
                          <a:solidFill>
                            <a:srgbClr val="000000"/>
                          </a:solidFill>
                          <a:effectLst/>
                          <a:latin typeface="Arial"/>
                          <a:ea typeface="Arial"/>
                          <a:cs typeface="Arial"/>
                          <a:sym typeface="Arial"/>
                        </a:rPr>
                        <a:t>Amamos y protegemos a los animales </a:t>
                      </a:r>
                      <a:endParaRPr lang="en-US" sz="1400" b="0" i="0" u="none" strike="noStrike" cap="none" dirty="0">
                        <a:solidFill>
                          <a:srgbClr val="000000"/>
                        </a:solidFill>
                        <a:effectLst/>
                        <a:latin typeface="Arial"/>
                        <a:ea typeface="Arial"/>
                        <a:cs typeface="Arial"/>
                        <a:sym typeface="Arial"/>
                      </a:endParaRPr>
                    </a:p>
                    <a:p>
                      <a:pPr marL="285750" lvl="0" indent="-285750">
                        <a:buFont typeface="Arial" panose="020B0604020202020204" pitchFamily="34" charset="0"/>
                        <a:buChar char="•"/>
                      </a:pPr>
                      <a:r>
                        <a:rPr lang="es-419" sz="1400" b="0" i="0" u="none" strike="noStrike" cap="none" dirty="0">
                          <a:solidFill>
                            <a:srgbClr val="000000"/>
                          </a:solidFill>
                          <a:effectLst/>
                          <a:latin typeface="Arial"/>
                          <a:ea typeface="Arial"/>
                          <a:cs typeface="Arial"/>
                          <a:sym typeface="Arial"/>
                        </a:rPr>
                        <a:t>Conciencia ecológica, objetivos de desarrollo sostenible</a:t>
                      </a:r>
                      <a:endParaRPr lang="en-US" sz="1400" b="0" i="0" u="none" strike="noStrike" cap="none" dirty="0">
                        <a:solidFill>
                          <a:srgbClr val="000000"/>
                        </a:solidFill>
                        <a:effectLst/>
                        <a:latin typeface="Arial"/>
                        <a:ea typeface="Arial"/>
                        <a:cs typeface="Arial"/>
                        <a:sym typeface="Arial"/>
                      </a:endParaRPr>
                    </a:p>
                    <a:p>
                      <a:pPr marL="285750" lvl="0" indent="-285750">
                        <a:buFont typeface="Arial" panose="020B0604020202020204" pitchFamily="34" charset="0"/>
                        <a:buChar char="•"/>
                      </a:pPr>
                      <a:r>
                        <a:rPr lang="es-419" sz="1400" b="0" i="0" u="none" strike="noStrike" cap="none" dirty="0">
                          <a:solidFill>
                            <a:srgbClr val="000000"/>
                          </a:solidFill>
                          <a:effectLst/>
                          <a:latin typeface="Arial"/>
                          <a:ea typeface="Arial"/>
                          <a:cs typeface="Arial"/>
                          <a:sym typeface="Arial"/>
                        </a:rPr>
                        <a:t>Cuidado del medio ambiente</a:t>
                      </a:r>
                      <a:endParaRPr lang="en-US" sz="1400" b="0" i="0" u="none" strike="noStrike" cap="none" dirty="0">
                        <a:solidFill>
                          <a:srgbClr val="000000"/>
                        </a:solidFill>
                        <a:effectLst/>
                        <a:latin typeface="Arial"/>
                        <a:ea typeface="Arial"/>
                        <a:cs typeface="Arial"/>
                        <a:sym typeface="Arial"/>
                      </a:endParaRPr>
                    </a:p>
                    <a:p>
                      <a:pPr marL="285750" lvl="0" indent="-285750">
                        <a:buFont typeface="Arial" panose="020B0604020202020204" pitchFamily="34" charset="0"/>
                        <a:buChar char="•"/>
                      </a:pPr>
                      <a:r>
                        <a:rPr lang="es-419" sz="1400" b="0" i="0" u="none" strike="noStrike" cap="none" dirty="0">
                          <a:solidFill>
                            <a:srgbClr val="000000"/>
                          </a:solidFill>
                          <a:effectLst/>
                          <a:latin typeface="Arial"/>
                          <a:ea typeface="Arial"/>
                          <a:cs typeface="Arial"/>
                          <a:sym typeface="Arial"/>
                        </a:rPr>
                        <a:t>Ambiente y sociedad</a:t>
                      </a:r>
                      <a:endParaRPr lang="en-US" sz="1400" b="0" i="0" u="none" strike="noStrike" cap="none" dirty="0">
                        <a:solidFill>
                          <a:srgbClr val="000000"/>
                        </a:solidFill>
                        <a:effectLst/>
                        <a:latin typeface="Arial"/>
                        <a:ea typeface="Arial"/>
                        <a:cs typeface="Arial"/>
                        <a:sym typeface="Arial"/>
                      </a:endParaRPr>
                    </a:p>
                    <a:p>
                      <a:pPr marL="285750" lvl="0" indent="-285750">
                        <a:buFont typeface="Arial" panose="020B0604020202020204" pitchFamily="34" charset="0"/>
                        <a:buChar char="•"/>
                      </a:pPr>
                      <a:r>
                        <a:rPr lang="es-419" sz="1400" b="0" i="0" u="none" strike="noStrike" cap="none" dirty="0">
                          <a:solidFill>
                            <a:srgbClr val="000000"/>
                          </a:solidFill>
                          <a:effectLst/>
                          <a:latin typeface="Arial"/>
                          <a:ea typeface="Arial"/>
                          <a:cs typeface="Arial"/>
                          <a:sym typeface="Arial"/>
                        </a:rPr>
                        <a:t>Huella ecológica </a:t>
                      </a:r>
                      <a:endParaRPr lang="en-US" sz="1400" b="0" i="0" u="none" strike="noStrike" cap="none" dirty="0">
                        <a:solidFill>
                          <a:srgbClr val="000000"/>
                        </a:solidFill>
                        <a:effectLst/>
                        <a:latin typeface="Arial"/>
                        <a:ea typeface="Arial"/>
                        <a:cs typeface="Arial"/>
                        <a:sym typeface="Arial"/>
                      </a:endParaRPr>
                    </a:p>
                  </a:txBody>
                  <a:tcPr/>
                </a:tc>
                <a:extLst>
                  <a:ext uri="{0D108BD9-81ED-4DB2-BD59-A6C34878D82A}">
                    <a16:rowId xmlns:a16="http://schemas.microsoft.com/office/drawing/2014/main" val="670554048"/>
                  </a:ext>
                </a:extLst>
              </a:tr>
            </a:tbl>
          </a:graphicData>
        </a:graphic>
      </p:graphicFrame>
      <p:pic>
        <p:nvPicPr>
          <p:cNvPr id="14" name="Picture 13" descr="A picture containing text&#10;&#10;Description automatically generated">
            <a:extLst>
              <a:ext uri="{FF2B5EF4-FFF2-40B4-BE49-F238E27FC236}">
                <a16:creationId xmlns:a16="http://schemas.microsoft.com/office/drawing/2014/main" id="{46952FFE-E685-D935-4CDC-B1933D52315B}"/>
              </a:ext>
            </a:extLst>
          </p:cNvPr>
          <p:cNvPicPr>
            <a:picLocks noChangeAspect="1"/>
          </p:cNvPicPr>
          <p:nvPr/>
        </p:nvPicPr>
        <p:blipFill rotWithShape="1">
          <a:blip r:embed="rId3"/>
          <a:srcRect l="70880" t="9174" b="6645"/>
          <a:stretch/>
        </p:blipFill>
        <p:spPr>
          <a:xfrm>
            <a:off x="8440288" y="138554"/>
            <a:ext cx="772421" cy="1048871"/>
          </a:xfrm>
          <a:prstGeom prst="rect">
            <a:avLst/>
          </a:prstGeom>
        </p:spPr>
      </p:pic>
    </p:spTree>
    <p:extLst>
      <p:ext uri="{BB962C8B-B14F-4D97-AF65-F5344CB8AC3E}">
        <p14:creationId xmlns:p14="http://schemas.microsoft.com/office/powerpoint/2010/main" val="1789812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2" name="Title 1">
            <a:extLst>
              <a:ext uri="{FF2B5EF4-FFF2-40B4-BE49-F238E27FC236}">
                <a16:creationId xmlns:a16="http://schemas.microsoft.com/office/drawing/2014/main" id="{06AB06C0-D17D-43DB-AD40-7EE99FFCF176}"/>
              </a:ext>
            </a:extLst>
          </p:cNvPr>
          <p:cNvSpPr>
            <a:spLocks noGrp="1"/>
          </p:cNvSpPr>
          <p:nvPr>
            <p:ph type="title"/>
          </p:nvPr>
        </p:nvSpPr>
        <p:spPr>
          <a:xfrm>
            <a:off x="2743759" y="1113735"/>
            <a:ext cx="5891866" cy="641100"/>
          </a:xfrm>
        </p:spPr>
        <p:txBody>
          <a:bodyPr/>
          <a:lstStyle/>
          <a:p>
            <a:r>
              <a:rPr lang="es-PR" sz="2800" b="1" dirty="0">
                <a:solidFill>
                  <a:schemeClr val="tx1"/>
                </a:solidFill>
                <a:effectLst>
                  <a:outerShdw blurRad="38100" dist="38100" dir="2700000" algn="tl">
                    <a:srgbClr val="000000">
                      <a:alpha val="43137"/>
                    </a:srgbClr>
                  </a:outerShdw>
                </a:effectLst>
              </a:rPr>
              <a:t>Notificación de Política Pública </a:t>
            </a:r>
          </a:p>
        </p:txBody>
      </p:sp>
      <p:sp>
        <p:nvSpPr>
          <p:cNvPr id="417" name="Google Shape;417;p19"/>
          <p:cNvSpPr txBox="1">
            <a:spLocks noGrp="1"/>
          </p:cNvSpPr>
          <p:nvPr>
            <p:ph type="body" idx="1"/>
          </p:nvPr>
        </p:nvSpPr>
        <p:spPr>
          <a:xfrm>
            <a:off x="2947831" y="1754829"/>
            <a:ext cx="5390147" cy="2888358"/>
          </a:xfrm>
          <a:prstGeom prst="rect">
            <a:avLst/>
          </a:prstGeom>
        </p:spPr>
        <p:txBody>
          <a:bodyPr spcFirstLastPara="1" wrap="square" lIns="91425" tIns="91425" rIns="91425" bIns="91425" anchor="t" anchorCtr="0">
            <a:noAutofit/>
          </a:bodyPr>
          <a:lstStyle/>
          <a:p>
            <a:pPr marL="0" lvl="0" indent="0" algn="just" rtl="0">
              <a:spcBef>
                <a:spcPts val="600"/>
              </a:spcBef>
              <a:spcAft>
                <a:spcPts val="1000"/>
              </a:spcAft>
              <a:buNone/>
            </a:pPr>
            <a:r>
              <a:rPr lang="es-ES" sz="1900" dirty="0">
                <a:solidFill>
                  <a:schemeClr val="tx1"/>
                </a:solidFill>
                <a:latin typeface="Montserrat" panose="00000500000000000000" pitchFamily="2" charset="0"/>
              </a:rPr>
              <a:t>El Departamento de Educación de Puerto Rico no discrimina de ninguna manera por razón de edad, raza, color, sexo, nacimiento, condición de veterano, ideología política o religiosa, origen o condición social, orientación sexual o identidad de género, discapacidad o impedimento físico o mental; ni por ser víctima de violencia doméstica, agresión sexual o acecho.</a:t>
            </a:r>
          </a:p>
        </p:txBody>
      </p:sp>
      <p:sp>
        <p:nvSpPr>
          <p:cNvPr id="418" name="Google Shape;418;p19"/>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a:t>
            </a:fld>
            <a:endParaRPr/>
          </a:p>
        </p:txBody>
      </p:sp>
      <p:pic>
        <p:nvPicPr>
          <p:cNvPr id="4" name="Picture 3" descr="A picture containing text&#10;&#10;Description automatically generated">
            <a:extLst>
              <a:ext uri="{FF2B5EF4-FFF2-40B4-BE49-F238E27FC236}">
                <a16:creationId xmlns:a16="http://schemas.microsoft.com/office/drawing/2014/main" id="{02404982-BD05-4CF3-AE0B-E8CC5942410B}"/>
              </a:ext>
            </a:extLst>
          </p:cNvPr>
          <p:cNvPicPr>
            <a:picLocks noChangeAspect="1"/>
          </p:cNvPicPr>
          <p:nvPr/>
        </p:nvPicPr>
        <p:blipFill>
          <a:blip r:embed="rId3"/>
          <a:stretch>
            <a:fillRect/>
          </a:stretch>
        </p:blipFill>
        <p:spPr>
          <a:xfrm>
            <a:off x="6102350" y="179484"/>
            <a:ext cx="2235628" cy="1050123"/>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B837EC7-0171-BC30-C0E1-5D96DE8F0D0B}"/>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20</a:t>
            </a:fld>
            <a:endParaRPr lang="en"/>
          </a:p>
        </p:txBody>
      </p:sp>
      <p:graphicFrame>
        <p:nvGraphicFramePr>
          <p:cNvPr id="3" name="Table 2">
            <a:extLst>
              <a:ext uri="{FF2B5EF4-FFF2-40B4-BE49-F238E27FC236}">
                <a16:creationId xmlns:a16="http://schemas.microsoft.com/office/drawing/2014/main" id="{9E07F96C-2696-2166-C50F-FD1160B23B2E}"/>
              </a:ext>
            </a:extLst>
          </p:cNvPr>
          <p:cNvGraphicFramePr>
            <a:graphicFrameLocks noGrp="1"/>
          </p:cNvGraphicFramePr>
          <p:nvPr>
            <p:extLst>
              <p:ext uri="{D42A27DB-BD31-4B8C-83A1-F6EECF244321}">
                <p14:modId xmlns:p14="http://schemas.microsoft.com/office/powerpoint/2010/main" val="1131934755"/>
              </p:ext>
            </p:extLst>
          </p:nvPr>
        </p:nvGraphicFramePr>
        <p:xfrm>
          <a:off x="645113" y="1375310"/>
          <a:ext cx="7853774" cy="2834640"/>
        </p:xfrm>
        <a:graphic>
          <a:graphicData uri="http://schemas.openxmlformats.org/drawingml/2006/table">
            <a:tbl>
              <a:tblPr firstRow="1" bandRow="1">
                <a:tableStyleId>{242A20BD-2505-46DF-82F6-A791D1CCFF51}</a:tableStyleId>
              </a:tblPr>
              <a:tblGrid>
                <a:gridCol w="1953708">
                  <a:extLst>
                    <a:ext uri="{9D8B030D-6E8A-4147-A177-3AD203B41FA5}">
                      <a16:colId xmlns:a16="http://schemas.microsoft.com/office/drawing/2014/main" val="3316650573"/>
                    </a:ext>
                  </a:extLst>
                </a:gridCol>
                <a:gridCol w="5900066">
                  <a:extLst>
                    <a:ext uri="{9D8B030D-6E8A-4147-A177-3AD203B41FA5}">
                      <a16:colId xmlns:a16="http://schemas.microsoft.com/office/drawing/2014/main" val="438466797"/>
                    </a:ext>
                  </a:extLst>
                </a:gridCol>
              </a:tblGrid>
              <a:tr h="37084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PR" sz="1400" b="0" i="0" u="none" strike="noStrike" cap="none" dirty="0">
                          <a:solidFill>
                            <a:schemeClr val="dk1"/>
                          </a:solidFill>
                          <a:effectLst/>
                          <a:latin typeface="Montserrat" panose="00000500000000000000" pitchFamily="50" charset="0"/>
                          <a:ea typeface="Arial"/>
                          <a:cs typeface="Varela Round" panose="00000500000000000000" pitchFamily="2" charset="-79"/>
                          <a:sym typeface="Arial"/>
                        </a:rPr>
                        <a:t>Emprendimiento e innovación </a:t>
                      </a:r>
                    </a:p>
                  </a:txBody>
                  <a:tcPr/>
                </a:tc>
                <a:tc>
                  <a:txBody>
                    <a:bodyPr/>
                    <a:lstStyle/>
                    <a:p>
                      <a:pPr marL="285750" lvl="0" indent="-285750">
                        <a:buFont typeface="Arial" panose="020B0604020202020204" pitchFamily="34" charset="0"/>
                        <a:buChar char="•"/>
                      </a:pPr>
                      <a:r>
                        <a:rPr lang="es-419" sz="1400" b="0" i="0" u="none" strike="noStrike" cap="none" dirty="0">
                          <a:solidFill>
                            <a:srgbClr val="000000"/>
                          </a:solidFill>
                          <a:effectLst/>
                          <a:latin typeface="Arial"/>
                          <a:ea typeface="Arial"/>
                          <a:cs typeface="Arial"/>
                          <a:sym typeface="Arial"/>
                        </a:rPr>
                        <a:t>Autogestión</a:t>
                      </a:r>
                      <a:endParaRPr lang="en-US" sz="1400" b="0" i="0" u="none" strike="noStrike" cap="none" dirty="0">
                        <a:solidFill>
                          <a:srgbClr val="000000"/>
                        </a:solidFill>
                        <a:effectLst/>
                        <a:latin typeface="Arial"/>
                        <a:ea typeface="Arial"/>
                        <a:cs typeface="Arial"/>
                        <a:sym typeface="Arial"/>
                      </a:endParaRPr>
                    </a:p>
                    <a:p>
                      <a:pPr marL="285750" lvl="0" indent="-285750">
                        <a:buFont typeface="Arial" panose="020B0604020202020204" pitchFamily="34" charset="0"/>
                        <a:buChar char="•"/>
                      </a:pPr>
                      <a:r>
                        <a:rPr lang="es-419" sz="1400" b="0" i="0" u="none" strike="noStrike" cap="none" dirty="0">
                          <a:solidFill>
                            <a:srgbClr val="000000"/>
                          </a:solidFill>
                          <a:effectLst/>
                          <a:latin typeface="Arial"/>
                          <a:ea typeface="Arial"/>
                          <a:cs typeface="Arial"/>
                          <a:sym typeface="Arial"/>
                        </a:rPr>
                        <a:t>Producción, desarrollo del conocimiento, creatividad e investigación </a:t>
                      </a:r>
                      <a:endParaRPr lang="en-US" sz="1400" b="0" i="0" u="none" strike="noStrike" cap="none" dirty="0">
                        <a:solidFill>
                          <a:srgbClr val="000000"/>
                        </a:solidFill>
                        <a:effectLst/>
                        <a:latin typeface="Arial"/>
                        <a:ea typeface="Arial"/>
                        <a:cs typeface="Arial"/>
                        <a:sym typeface="Arial"/>
                      </a:endParaRPr>
                    </a:p>
                    <a:p>
                      <a:pPr marL="285750" lvl="0" indent="-285750">
                        <a:buFont typeface="Arial" panose="020B0604020202020204" pitchFamily="34" charset="0"/>
                        <a:buChar char="•"/>
                      </a:pPr>
                      <a:r>
                        <a:rPr lang="es-419" sz="1400" b="0" i="0" u="none" strike="noStrike" cap="none" dirty="0">
                          <a:solidFill>
                            <a:srgbClr val="000000"/>
                          </a:solidFill>
                          <a:effectLst/>
                          <a:latin typeface="Arial"/>
                          <a:ea typeface="Arial"/>
                          <a:cs typeface="Arial"/>
                          <a:sym typeface="Arial"/>
                        </a:rPr>
                        <a:t>Formación de líderes</a:t>
                      </a:r>
                      <a:endParaRPr lang="en-US" sz="1400" b="0" i="0" u="none" strike="noStrike" cap="none" dirty="0">
                        <a:solidFill>
                          <a:srgbClr val="000000"/>
                        </a:solidFill>
                        <a:effectLst/>
                        <a:latin typeface="Arial"/>
                        <a:ea typeface="Arial"/>
                        <a:cs typeface="Arial"/>
                        <a:sym typeface="Arial"/>
                      </a:endParaRPr>
                    </a:p>
                    <a:p>
                      <a:pPr marL="285750" lvl="0" indent="-285750">
                        <a:buFont typeface="Arial" panose="020B0604020202020204" pitchFamily="34" charset="0"/>
                        <a:buChar char="•"/>
                      </a:pPr>
                      <a:r>
                        <a:rPr lang="es-419" sz="1400" b="0" i="0" u="none" strike="noStrike" cap="none" dirty="0">
                          <a:solidFill>
                            <a:srgbClr val="000000"/>
                          </a:solidFill>
                          <a:effectLst/>
                          <a:latin typeface="Arial"/>
                          <a:ea typeface="Arial"/>
                          <a:cs typeface="Arial"/>
                          <a:sym typeface="Arial"/>
                        </a:rPr>
                        <a:t>Profesiones del futuro</a:t>
                      </a:r>
                      <a:endParaRPr lang="en-US" sz="1400" b="0" i="0" u="none" strike="noStrike" cap="none" dirty="0">
                        <a:solidFill>
                          <a:srgbClr val="000000"/>
                        </a:solidFill>
                        <a:effectLst/>
                        <a:latin typeface="Arial"/>
                        <a:ea typeface="Arial"/>
                        <a:cs typeface="Arial"/>
                        <a:sym typeface="Arial"/>
                      </a:endParaRPr>
                    </a:p>
                  </a:txBody>
                  <a:tcPr/>
                </a:tc>
                <a:extLst>
                  <a:ext uri="{0D108BD9-81ED-4DB2-BD59-A6C34878D82A}">
                    <a16:rowId xmlns:a16="http://schemas.microsoft.com/office/drawing/2014/main" val="551347060"/>
                  </a:ext>
                </a:extLst>
              </a:tr>
              <a:tr h="37084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PR" sz="1400" b="0" i="0" u="none" strike="noStrike" cap="none" dirty="0">
                          <a:solidFill>
                            <a:schemeClr val="dk1"/>
                          </a:solidFill>
                          <a:effectLst/>
                          <a:latin typeface="Montserrat" panose="00000500000000000000" pitchFamily="50" charset="0"/>
                          <a:ea typeface="Arial"/>
                          <a:cs typeface="Varela Round" panose="00000500000000000000" pitchFamily="2" charset="-79"/>
                          <a:sym typeface="Arial"/>
                        </a:rPr>
                        <a:t>Promoción de la salud </a:t>
                      </a:r>
                    </a:p>
                  </a:txBody>
                  <a:tcPr/>
                </a:tc>
                <a:tc>
                  <a:txBody>
                    <a:bodyPr/>
                    <a:lstStyle/>
                    <a:p>
                      <a:pPr marL="285750" lvl="0" indent="-285750">
                        <a:buFont typeface="Arial" panose="020B0604020202020204" pitchFamily="34" charset="0"/>
                        <a:buChar char="•"/>
                      </a:pPr>
                      <a:r>
                        <a:rPr lang="es-419" sz="1400" b="0" i="0" u="none" strike="noStrike" cap="none" dirty="0">
                          <a:solidFill>
                            <a:srgbClr val="000000"/>
                          </a:solidFill>
                          <a:effectLst/>
                          <a:latin typeface="Arial"/>
                          <a:ea typeface="Arial"/>
                          <a:cs typeface="Arial"/>
                          <a:sym typeface="Arial"/>
                        </a:rPr>
                        <a:t>Educación para la resolución de problemas y toma de decisiones</a:t>
                      </a:r>
                      <a:endParaRPr lang="en-US" sz="1400" b="0" i="0" u="none" strike="noStrike" cap="none" dirty="0">
                        <a:solidFill>
                          <a:srgbClr val="000000"/>
                        </a:solidFill>
                        <a:effectLst/>
                        <a:latin typeface="Arial"/>
                        <a:ea typeface="Arial"/>
                        <a:cs typeface="Arial"/>
                        <a:sym typeface="Arial"/>
                      </a:endParaRPr>
                    </a:p>
                    <a:p>
                      <a:pPr marL="285750" indent="-285750">
                        <a:buFont typeface="Arial" panose="020B0604020202020204" pitchFamily="34" charset="0"/>
                        <a:buChar char="•"/>
                      </a:pPr>
                      <a:r>
                        <a:rPr lang="es-419" sz="1400" b="0" i="0" u="none" strike="noStrike" cap="none" dirty="0">
                          <a:solidFill>
                            <a:srgbClr val="000000"/>
                          </a:solidFill>
                          <a:effectLst/>
                          <a:latin typeface="Arial"/>
                          <a:ea typeface="Arial"/>
                          <a:cs typeface="Arial"/>
                          <a:sym typeface="Arial"/>
                        </a:rPr>
                        <a:t>Promoción de la salud y prevención de la enfermedad</a:t>
                      </a:r>
                      <a:endParaRPr lang="en-US" sz="1400" b="0" i="0" u="none" strike="noStrike" cap="none" dirty="0">
                        <a:solidFill>
                          <a:srgbClr val="000000"/>
                        </a:solidFill>
                        <a:effectLst/>
                        <a:latin typeface="Arial"/>
                        <a:ea typeface="Arial"/>
                        <a:cs typeface="Arial"/>
                        <a:sym typeface="Arial"/>
                      </a:endParaRPr>
                    </a:p>
                    <a:p>
                      <a:pPr marL="285750" indent="-285750">
                        <a:buFont typeface="Arial" panose="020B0604020202020204" pitchFamily="34" charset="0"/>
                        <a:buChar char="•"/>
                      </a:pPr>
                      <a:r>
                        <a:rPr lang="es-419" sz="1400" b="0" i="0" u="none" strike="noStrike" cap="none" dirty="0">
                          <a:solidFill>
                            <a:srgbClr val="000000"/>
                          </a:solidFill>
                          <a:effectLst/>
                          <a:latin typeface="Arial"/>
                          <a:ea typeface="Arial"/>
                          <a:cs typeface="Arial"/>
                          <a:sym typeface="Arial"/>
                        </a:rPr>
                        <a:t>Salud medioambiental</a:t>
                      </a:r>
                      <a:endParaRPr lang="en-US" sz="1400" b="0" i="0" u="none" strike="noStrike" cap="none" dirty="0">
                        <a:solidFill>
                          <a:srgbClr val="000000"/>
                        </a:solidFill>
                        <a:effectLst/>
                        <a:latin typeface="Arial"/>
                        <a:ea typeface="Arial"/>
                        <a:cs typeface="Arial"/>
                        <a:sym typeface="Arial"/>
                      </a:endParaRPr>
                    </a:p>
                    <a:p>
                      <a:pPr marL="285750" indent="-285750">
                        <a:buFont typeface="Arial" panose="020B0604020202020204" pitchFamily="34" charset="0"/>
                        <a:buChar char="•"/>
                      </a:pPr>
                      <a:r>
                        <a:rPr lang="es-419" sz="1400" b="0" i="0" u="none" strike="noStrike" cap="none" dirty="0">
                          <a:solidFill>
                            <a:srgbClr val="000000"/>
                          </a:solidFill>
                          <a:effectLst/>
                          <a:latin typeface="Arial"/>
                          <a:ea typeface="Arial"/>
                          <a:cs typeface="Arial"/>
                          <a:sym typeface="Arial"/>
                        </a:rPr>
                        <a:t>Participación comunitaria</a:t>
                      </a:r>
                      <a:endParaRPr lang="en-US" sz="1400" b="0" i="0" u="none" strike="noStrike" cap="none" dirty="0">
                        <a:solidFill>
                          <a:srgbClr val="000000"/>
                        </a:solidFill>
                        <a:effectLst/>
                        <a:latin typeface="Arial"/>
                        <a:ea typeface="Arial"/>
                        <a:cs typeface="Arial"/>
                        <a:sym typeface="Arial"/>
                      </a:endParaRPr>
                    </a:p>
                  </a:txBody>
                  <a:tcPr/>
                </a:tc>
                <a:extLst>
                  <a:ext uri="{0D108BD9-81ED-4DB2-BD59-A6C34878D82A}">
                    <a16:rowId xmlns:a16="http://schemas.microsoft.com/office/drawing/2014/main" val="984896216"/>
                  </a:ext>
                </a:extLst>
              </a:tr>
              <a:tr h="37084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PR" sz="1400" b="0" i="0" u="none" strike="noStrike" cap="none" dirty="0">
                          <a:solidFill>
                            <a:schemeClr val="dk1"/>
                          </a:solidFill>
                          <a:effectLst/>
                          <a:latin typeface="Montserrat" panose="00000500000000000000" pitchFamily="50" charset="0"/>
                          <a:ea typeface="Arial"/>
                          <a:cs typeface="Varela Round" panose="00000500000000000000" pitchFamily="2" charset="-79"/>
                          <a:sym typeface="Arial"/>
                        </a:rPr>
                        <a:t>Tecnologías de la Información y la comunicación</a:t>
                      </a:r>
                      <a:endParaRPr lang="es-ES" sz="1400" b="0" noProof="0" dirty="0">
                        <a:effectLst/>
                        <a:latin typeface="Montserrat" panose="00000500000000000000" pitchFamily="50" charset="0"/>
                        <a:ea typeface="Open Sans Light"/>
                        <a:cs typeface="Varela Round" panose="00000500000000000000" pitchFamily="2" charset="-79"/>
                      </a:endParaRPr>
                    </a:p>
                  </a:txBody>
                  <a:tcPr/>
                </a:tc>
                <a:tc>
                  <a:txBody>
                    <a:bodyPr/>
                    <a:lstStyle/>
                    <a:p>
                      <a:pPr marL="285750" lvl="0" indent="-285750">
                        <a:buFont typeface="Arial" panose="020B0604020202020204" pitchFamily="34" charset="0"/>
                        <a:buChar char="•"/>
                      </a:pPr>
                      <a:r>
                        <a:rPr lang="es-419" sz="1400" b="0" i="0" u="none" strike="noStrike" cap="none" dirty="0">
                          <a:solidFill>
                            <a:srgbClr val="000000"/>
                          </a:solidFill>
                          <a:effectLst/>
                          <a:latin typeface="Arial"/>
                          <a:ea typeface="Arial"/>
                          <a:cs typeface="Arial"/>
                          <a:sym typeface="Arial"/>
                        </a:rPr>
                        <a:t>Conciencia tecnológica</a:t>
                      </a:r>
                      <a:endParaRPr lang="en-US" sz="1400" b="0" i="0" u="none" strike="noStrike" cap="none" dirty="0">
                        <a:solidFill>
                          <a:srgbClr val="000000"/>
                        </a:solidFill>
                        <a:effectLst/>
                        <a:latin typeface="Arial"/>
                        <a:ea typeface="Arial"/>
                        <a:cs typeface="Arial"/>
                        <a:sym typeface="Arial"/>
                      </a:endParaRPr>
                    </a:p>
                    <a:p>
                      <a:pPr marL="285750" lvl="0" indent="-285750">
                        <a:buFont typeface="Arial" panose="020B0604020202020204" pitchFamily="34" charset="0"/>
                        <a:buChar char="•"/>
                      </a:pPr>
                      <a:r>
                        <a:rPr lang="es-419" sz="1400" b="0" i="0" u="none" strike="noStrike" cap="none" dirty="0">
                          <a:solidFill>
                            <a:srgbClr val="000000"/>
                          </a:solidFill>
                          <a:effectLst/>
                          <a:latin typeface="Arial"/>
                          <a:ea typeface="Arial"/>
                          <a:cs typeface="Arial"/>
                          <a:sym typeface="Arial"/>
                        </a:rPr>
                        <a:t>Tecnología en la sociedad				</a:t>
                      </a:r>
                      <a:endParaRPr lang="en-US" sz="1400" b="0" i="0" u="none" strike="noStrike" cap="none" dirty="0">
                        <a:solidFill>
                          <a:srgbClr val="000000"/>
                        </a:solidFill>
                        <a:effectLst/>
                        <a:latin typeface="Arial"/>
                        <a:ea typeface="Arial"/>
                        <a:cs typeface="Arial"/>
                        <a:sym typeface="Arial"/>
                      </a:endParaRPr>
                    </a:p>
                    <a:p>
                      <a:pPr marL="285750" lvl="0" indent="-285750">
                        <a:buFont typeface="Arial" panose="020B0604020202020204" pitchFamily="34" charset="0"/>
                        <a:buChar char="•"/>
                      </a:pPr>
                      <a:r>
                        <a:rPr lang="es-419" sz="1400" b="0" i="0" u="none" strike="noStrike" cap="none" dirty="0">
                          <a:solidFill>
                            <a:srgbClr val="000000"/>
                          </a:solidFill>
                          <a:effectLst/>
                          <a:latin typeface="Arial"/>
                          <a:ea typeface="Arial"/>
                          <a:cs typeface="Arial"/>
                          <a:sym typeface="Arial"/>
                        </a:rPr>
                        <a:t>Tecnología en nuestro diario vivir 			</a:t>
                      </a:r>
                      <a:endParaRPr lang="en-US" sz="1400" b="0" i="0" u="none" strike="noStrike" cap="none" dirty="0">
                        <a:solidFill>
                          <a:srgbClr val="000000"/>
                        </a:solidFill>
                        <a:effectLst/>
                        <a:latin typeface="Arial"/>
                        <a:ea typeface="Arial"/>
                        <a:cs typeface="Arial"/>
                        <a:sym typeface="Arial"/>
                      </a:endParaRPr>
                    </a:p>
                    <a:p>
                      <a:pPr marL="285750" indent="-285750">
                        <a:buFont typeface="Arial" panose="020B0604020202020204" pitchFamily="34" charset="0"/>
                        <a:buChar char="•"/>
                      </a:pPr>
                      <a:r>
                        <a:rPr lang="es-419" sz="1400" b="0" i="0" u="none" strike="noStrike" cap="none" dirty="0">
                          <a:solidFill>
                            <a:srgbClr val="000000"/>
                          </a:solidFill>
                          <a:effectLst/>
                          <a:latin typeface="Arial"/>
                          <a:ea typeface="Arial"/>
                          <a:cs typeface="Arial"/>
                          <a:sym typeface="Arial"/>
                        </a:rPr>
                        <a:t>Ciencia y tecnología</a:t>
                      </a:r>
                      <a:endParaRPr lang="en-US" dirty="0"/>
                    </a:p>
                  </a:txBody>
                  <a:tcPr/>
                </a:tc>
                <a:extLst>
                  <a:ext uri="{0D108BD9-81ED-4DB2-BD59-A6C34878D82A}">
                    <a16:rowId xmlns:a16="http://schemas.microsoft.com/office/drawing/2014/main" val="2774482810"/>
                  </a:ext>
                </a:extLst>
              </a:tr>
            </a:tbl>
          </a:graphicData>
        </a:graphic>
      </p:graphicFrame>
      <p:graphicFrame>
        <p:nvGraphicFramePr>
          <p:cNvPr id="4" name="Table 3">
            <a:extLst>
              <a:ext uri="{FF2B5EF4-FFF2-40B4-BE49-F238E27FC236}">
                <a16:creationId xmlns:a16="http://schemas.microsoft.com/office/drawing/2014/main" id="{E5EDCBB4-F407-084B-3F2D-BBDD9585772C}"/>
              </a:ext>
            </a:extLst>
          </p:cNvPr>
          <p:cNvGraphicFramePr>
            <a:graphicFrameLocks noGrp="1"/>
          </p:cNvGraphicFramePr>
          <p:nvPr>
            <p:extLst>
              <p:ext uri="{D42A27DB-BD31-4B8C-83A1-F6EECF244321}">
                <p14:modId xmlns:p14="http://schemas.microsoft.com/office/powerpoint/2010/main" val="264861196"/>
              </p:ext>
            </p:extLst>
          </p:nvPr>
        </p:nvGraphicFramePr>
        <p:xfrm>
          <a:off x="645113" y="1004470"/>
          <a:ext cx="7853774" cy="370840"/>
        </p:xfrm>
        <a:graphic>
          <a:graphicData uri="http://schemas.openxmlformats.org/drawingml/2006/table">
            <a:tbl>
              <a:tblPr firstRow="1" bandRow="1">
                <a:tableStyleId>{242A20BD-2505-46DF-82F6-A791D1CCFF51}</a:tableStyleId>
              </a:tblPr>
              <a:tblGrid>
                <a:gridCol w="1960583">
                  <a:extLst>
                    <a:ext uri="{9D8B030D-6E8A-4147-A177-3AD203B41FA5}">
                      <a16:colId xmlns:a16="http://schemas.microsoft.com/office/drawing/2014/main" val="3527094186"/>
                    </a:ext>
                  </a:extLst>
                </a:gridCol>
                <a:gridCol w="5893191">
                  <a:extLst>
                    <a:ext uri="{9D8B030D-6E8A-4147-A177-3AD203B41FA5}">
                      <a16:colId xmlns:a16="http://schemas.microsoft.com/office/drawing/2014/main" val="1628064379"/>
                    </a:ext>
                  </a:extLst>
                </a:gridCol>
              </a:tblGrid>
              <a:tr h="370840">
                <a:tc>
                  <a:txBody>
                    <a:bodyPr/>
                    <a:lstStyle/>
                    <a:p>
                      <a:r>
                        <a:rPr lang="en-US" dirty="0" err="1"/>
                        <a:t>Temas</a:t>
                      </a:r>
                      <a:r>
                        <a:rPr lang="en-US" dirty="0"/>
                        <a:t> </a:t>
                      </a:r>
                      <a:r>
                        <a:rPr lang="en-US" dirty="0" err="1"/>
                        <a:t>Transversales</a:t>
                      </a:r>
                      <a:endParaRPr lang="en-US" dirty="0"/>
                    </a:p>
                  </a:txBody>
                  <a:tcPr>
                    <a:solidFill>
                      <a:srgbClr val="92D050"/>
                    </a:solidFill>
                  </a:tcPr>
                </a:tc>
                <a:tc>
                  <a:txBody>
                    <a:bodyPr/>
                    <a:lstStyle/>
                    <a:p>
                      <a:r>
                        <a:rPr lang="en-US" dirty="0" err="1"/>
                        <a:t>Temas</a:t>
                      </a:r>
                      <a:r>
                        <a:rPr lang="en-US" dirty="0"/>
                        <a:t> </a:t>
                      </a:r>
                      <a:r>
                        <a:rPr lang="en-US" dirty="0" err="1"/>
                        <a:t>generadores</a:t>
                      </a:r>
                      <a:endParaRPr lang="en-US" dirty="0"/>
                    </a:p>
                  </a:txBody>
                  <a:tcPr>
                    <a:solidFill>
                      <a:srgbClr val="92D050"/>
                    </a:solidFill>
                  </a:tcPr>
                </a:tc>
                <a:extLst>
                  <a:ext uri="{0D108BD9-81ED-4DB2-BD59-A6C34878D82A}">
                    <a16:rowId xmlns:a16="http://schemas.microsoft.com/office/drawing/2014/main" val="1906473532"/>
                  </a:ext>
                </a:extLst>
              </a:tr>
            </a:tbl>
          </a:graphicData>
        </a:graphic>
      </p:graphicFrame>
      <p:sp>
        <p:nvSpPr>
          <p:cNvPr id="5" name="Rectangle: Rounded Corners 4">
            <a:extLst>
              <a:ext uri="{FF2B5EF4-FFF2-40B4-BE49-F238E27FC236}">
                <a16:creationId xmlns:a16="http://schemas.microsoft.com/office/drawing/2014/main" id="{A8B7A184-943C-632B-18B6-84A671BDECD4}"/>
              </a:ext>
            </a:extLst>
          </p:cNvPr>
          <p:cNvSpPr/>
          <p:nvPr/>
        </p:nvSpPr>
        <p:spPr>
          <a:xfrm>
            <a:off x="1254921" y="321073"/>
            <a:ext cx="6730409" cy="523511"/>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b="1" dirty="0" err="1">
                <a:latin typeface="Nixie One" panose="020B0604020202020204" charset="0"/>
              </a:rPr>
              <a:t>Temas</a:t>
            </a:r>
            <a:r>
              <a:rPr lang="en-US" sz="2000" b="1" dirty="0">
                <a:latin typeface="Nixie One" panose="020B0604020202020204" charset="0"/>
              </a:rPr>
              <a:t> </a:t>
            </a:r>
            <a:r>
              <a:rPr lang="en-US" sz="2000" b="1" dirty="0" err="1">
                <a:latin typeface="Nixie One" panose="020B0604020202020204" charset="0"/>
              </a:rPr>
              <a:t>Generadores</a:t>
            </a:r>
            <a:r>
              <a:rPr lang="en-US" sz="2000" b="1" dirty="0">
                <a:latin typeface="Nixie One" panose="020B0604020202020204" charset="0"/>
              </a:rPr>
              <a:t> </a:t>
            </a:r>
            <a:r>
              <a:rPr lang="en-US" sz="2000" b="1" dirty="0" err="1">
                <a:latin typeface="Nixie One" panose="020B0604020202020204" charset="0"/>
              </a:rPr>
              <a:t>en</a:t>
            </a:r>
            <a:r>
              <a:rPr lang="en-US" sz="2000" b="1" dirty="0">
                <a:latin typeface="Nixie One" panose="020B0604020202020204" charset="0"/>
              </a:rPr>
              <a:t> </a:t>
            </a:r>
            <a:r>
              <a:rPr lang="en-US" sz="2000" b="1" dirty="0" err="1">
                <a:latin typeface="Nixie One" panose="020B0604020202020204" charset="0"/>
              </a:rPr>
              <a:t>el</a:t>
            </a:r>
            <a:r>
              <a:rPr lang="en-US" sz="2000" b="1" dirty="0">
                <a:latin typeface="Nixie One" panose="020B0604020202020204" charset="0"/>
              </a:rPr>
              <a:t> </a:t>
            </a:r>
            <a:r>
              <a:rPr lang="en-US" sz="2000" b="1" dirty="0" err="1">
                <a:latin typeface="Nixie One" panose="020B0604020202020204" charset="0"/>
              </a:rPr>
              <a:t>Programa</a:t>
            </a:r>
            <a:r>
              <a:rPr lang="en-US" sz="2000" b="1" dirty="0">
                <a:latin typeface="Nixie One" panose="020B0604020202020204" charset="0"/>
              </a:rPr>
              <a:t> de </a:t>
            </a:r>
            <a:r>
              <a:rPr lang="en-US" sz="2000" b="1" dirty="0" err="1">
                <a:latin typeface="Nixie One" panose="020B0604020202020204" charset="0"/>
              </a:rPr>
              <a:t>Ciencias</a:t>
            </a:r>
            <a:r>
              <a:rPr lang="en-US" sz="2000" b="1" dirty="0">
                <a:latin typeface="Nixie One" panose="020B0604020202020204" charset="0"/>
              </a:rPr>
              <a:t> </a:t>
            </a:r>
          </a:p>
        </p:txBody>
      </p:sp>
      <p:pic>
        <p:nvPicPr>
          <p:cNvPr id="6" name="Picture 5" descr="A picture containing text&#10;&#10;Description automatically generated">
            <a:extLst>
              <a:ext uri="{FF2B5EF4-FFF2-40B4-BE49-F238E27FC236}">
                <a16:creationId xmlns:a16="http://schemas.microsoft.com/office/drawing/2014/main" id="{EF37DFF3-7681-FD5D-0340-7F014DF2E9F9}"/>
              </a:ext>
            </a:extLst>
          </p:cNvPr>
          <p:cNvPicPr>
            <a:picLocks noChangeAspect="1"/>
          </p:cNvPicPr>
          <p:nvPr/>
        </p:nvPicPr>
        <p:blipFill rotWithShape="1">
          <a:blip r:embed="rId2"/>
          <a:srcRect l="70880" t="9174" b="6645"/>
          <a:stretch/>
        </p:blipFill>
        <p:spPr>
          <a:xfrm>
            <a:off x="8420117" y="141019"/>
            <a:ext cx="772421" cy="1048871"/>
          </a:xfrm>
          <a:prstGeom prst="rect">
            <a:avLst/>
          </a:prstGeom>
        </p:spPr>
      </p:pic>
    </p:spTree>
    <p:extLst>
      <p:ext uri="{BB962C8B-B14F-4D97-AF65-F5344CB8AC3E}">
        <p14:creationId xmlns:p14="http://schemas.microsoft.com/office/powerpoint/2010/main" val="29929075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9"/>
          <p:cNvSpPr txBox="1">
            <a:spLocks noGrp="1"/>
          </p:cNvSpPr>
          <p:nvPr>
            <p:ph type="ctrTitle" idx="4294967295"/>
          </p:nvPr>
        </p:nvSpPr>
        <p:spPr>
          <a:xfrm>
            <a:off x="1048870" y="252539"/>
            <a:ext cx="7207623" cy="704701"/>
          </a:xfrm>
          <a:prstGeom prst="rect">
            <a:avLst/>
          </a:prstGeom>
        </p:spPr>
        <p:style>
          <a:lnRef idx="2">
            <a:schemeClr val="accent5"/>
          </a:lnRef>
          <a:fillRef idx="1">
            <a:schemeClr val="lt1"/>
          </a:fillRef>
          <a:effectRef idx="0">
            <a:schemeClr val="accent5"/>
          </a:effectRef>
          <a:fontRef idx="minor">
            <a:schemeClr val="dk1"/>
          </a:fontRef>
        </p:style>
        <p:txBody>
          <a:bodyPr spcFirstLastPara="1" wrap="square" lIns="91425" tIns="91425" rIns="91425" bIns="91425" anchor="b" anchorCtr="0">
            <a:noAutofit/>
          </a:bodyPr>
          <a:lstStyle/>
          <a:p>
            <a:pPr marL="0" lvl="0" indent="0" algn="ctr" rtl="0">
              <a:spcBef>
                <a:spcPts val="0"/>
              </a:spcBef>
              <a:spcAft>
                <a:spcPts val="0"/>
              </a:spcAft>
              <a:buNone/>
            </a:pPr>
            <a:r>
              <a:rPr lang="en" sz="3100" b="1" dirty="0">
                <a:solidFill>
                  <a:schemeClr val="tx1"/>
                </a:solidFill>
                <a:effectLst>
                  <a:outerShdw blurRad="38100" dist="38100" dir="2700000" algn="tl">
                    <a:srgbClr val="000000">
                      <a:alpha val="43137"/>
                    </a:srgbClr>
                  </a:outerShdw>
                </a:effectLst>
              </a:rPr>
              <a:t>Nuevas herramientas curriculares </a:t>
            </a:r>
            <a:endParaRPr sz="3100" b="1" dirty="0">
              <a:solidFill>
                <a:schemeClr val="tx1"/>
              </a:solidFill>
              <a:effectLst>
                <a:outerShdw blurRad="38100" dist="38100" dir="2700000" algn="tl">
                  <a:srgbClr val="000000">
                    <a:alpha val="43137"/>
                  </a:srgbClr>
                </a:outerShdw>
              </a:effectLst>
            </a:endParaRPr>
          </a:p>
        </p:txBody>
      </p:sp>
      <p:sp>
        <p:nvSpPr>
          <p:cNvPr id="241" name="Google Shape;241;p19"/>
          <p:cNvSpPr/>
          <p:nvPr/>
        </p:nvSpPr>
        <p:spPr>
          <a:xfrm>
            <a:off x="3333750" y="1333500"/>
            <a:ext cx="2476500" cy="2476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a:off x="3209925" y="1209675"/>
            <a:ext cx="2724300" cy="27243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9"/>
          <p:cNvSpPr/>
          <p:nvPr/>
        </p:nvSpPr>
        <p:spPr>
          <a:xfrm>
            <a:off x="2962275" y="1543050"/>
            <a:ext cx="704700" cy="7047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p:nvPr/>
        </p:nvSpPr>
        <p:spPr>
          <a:xfrm>
            <a:off x="5295900" y="2897050"/>
            <a:ext cx="971700" cy="971700"/>
          </a:xfrm>
          <a:prstGeom prst="donut">
            <a:avLst>
              <a:gd name="adj" fmla="val 12811"/>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19"/>
          <p:cNvGrpSpPr/>
          <p:nvPr/>
        </p:nvGrpSpPr>
        <p:grpSpPr>
          <a:xfrm>
            <a:off x="3990646" y="2000576"/>
            <a:ext cx="1162865" cy="1162930"/>
            <a:chOff x="570875" y="4322250"/>
            <a:chExt cx="443300" cy="443325"/>
          </a:xfrm>
        </p:grpSpPr>
        <p:sp>
          <p:nvSpPr>
            <p:cNvPr id="246" name="Google Shape;246;p19"/>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9"/>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9"/>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9"/>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0" name="Google Shape;250;p19"/>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21</a:t>
            </a:fld>
            <a:endParaRPr/>
          </a:p>
        </p:txBody>
      </p:sp>
      <p:pic>
        <p:nvPicPr>
          <p:cNvPr id="14" name="Picture 13" descr="A picture containing text&#10;&#10;Description automatically generated">
            <a:extLst>
              <a:ext uri="{FF2B5EF4-FFF2-40B4-BE49-F238E27FC236}">
                <a16:creationId xmlns:a16="http://schemas.microsoft.com/office/drawing/2014/main" id="{406AEB16-AC7D-401A-8B6A-867C483333DB}"/>
              </a:ext>
            </a:extLst>
          </p:cNvPr>
          <p:cNvPicPr>
            <a:picLocks noChangeAspect="1"/>
          </p:cNvPicPr>
          <p:nvPr/>
        </p:nvPicPr>
        <p:blipFill rotWithShape="1">
          <a:blip r:embed="rId3"/>
          <a:srcRect l="69191"/>
          <a:stretch/>
        </p:blipFill>
        <p:spPr>
          <a:xfrm>
            <a:off x="2446237" y="790531"/>
            <a:ext cx="1511298" cy="2304177"/>
          </a:xfrm>
          <a:prstGeom prst="rect">
            <a:avLst/>
          </a:prstGeom>
        </p:spPr>
      </p:pic>
    </p:spTree>
    <p:extLst>
      <p:ext uri="{BB962C8B-B14F-4D97-AF65-F5344CB8AC3E}">
        <p14:creationId xmlns:p14="http://schemas.microsoft.com/office/powerpoint/2010/main" val="869272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D292B86-12F8-4E0C-B713-7D0678DC6FC1}"/>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22</a:t>
            </a:fld>
            <a:endParaRPr lang="en"/>
          </a:p>
        </p:txBody>
      </p:sp>
      <p:pic>
        <p:nvPicPr>
          <p:cNvPr id="10" name="Picture 9" descr="A picture containing text&#10;&#10;Description automatically generated">
            <a:extLst>
              <a:ext uri="{FF2B5EF4-FFF2-40B4-BE49-F238E27FC236}">
                <a16:creationId xmlns:a16="http://schemas.microsoft.com/office/drawing/2014/main" id="{69D5919B-74D9-4769-847E-6BF611031629}"/>
              </a:ext>
            </a:extLst>
          </p:cNvPr>
          <p:cNvPicPr>
            <a:picLocks noChangeAspect="1"/>
          </p:cNvPicPr>
          <p:nvPr/>
        </p:nvPicPr>
        <p:blipFill rotWithShape="1">
          <a:blip r:embed="rId3"/>
          <a:srcRect l="72046" t="1272" r="-1056" b="-1272"/>
          <a:stretch/>
        </p:blipFill>
        <p:spPr>
          <a:xfrm>
            <a:off x="8375792" y="-97082"/>
            <a:ext cx="924697" cy="1497257"/>
          </a:xfrm>
          <a:prstGeom prst="rect">
            <a:avLst/>
          </a:prstGeom>
        </p:spPr>
      </p:pic>
      <p:sp>
        <p:nvSpPr>
          <p:cNvPr id="13" name="Rectangle: Rounded Corners 12">
            <a:extLst>
              <a:ext uri="{FF2B5EF4-FFF2-40B4-BE49-F238E27FC236}">
                <a16:creationId xmlns:a16="http://schemas.microsoft.com/office/drawing/2014/main" id="{F4E29A6C-81A5-86FC-9A36-EEA0E675DC2B}"/>
              </a:ext>
            </a:extLst>
          </p:cNvPr>
          <p:cNvSpPr/>
          <p:nvPr/>
        </p:nvSpPr>
        <p:spPr>
          <a:xfrm>
            <a:off x="1275907" y="319568"/>
            <a:ext cx="6592186" cy="595423"/>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chemeClr val="tx1"/>
                </a:solidFill>
                <a:effectLst>
                  <a:outerShdw blurRad="38100" dist="38100" dir="2700000" algn="tl">
                    <a:srgbClr val="000000">
                      <a:alpha val="43137"/>
                    </a:srgbClr>
                  </a:outerShdw>
                </a:effectLst>
                <a:latin typeface="Nixie One" panose="020B0604020202020204" charset="0"/>
              </a:rPr>
              <a:t>Herramientas</a:t>
            </a:r>
            <a:r>
              <a:rPr lang="en-US" sz="3200" b="1" dirty="0">
                <a:solidFill>
                  <a:schemeClr val="tx1"/>
                </a:solidFill>
                <a:effectLst>
                  <a:outerShdw blurRad="38100" dist="38100" dir="2700000" algn="tl">
                    <a:srgbClr val="000000">
                      <a:alpha val="43137"/>
                    </a:srgbClr>
                  </a:outerShdw>
                </a:effectLst>
                <a:latin typeface="Nixie One" panose="020B0604020202020204" charset="0"/>
              </a:rPr>
              <a:t> </a:t>
            </a:r>
            <a:r>
              <a:rPr lang="en-US" sz="3200" b="1" dirty="0" err="1">
                <a:solidFill>
                  <a:schemeClr val="tx1"/>
                </a:solidFill>
                <a:effectLst>
                  <a:outerShdw blurRad="38100" dist="38100" dir="2700000" algn="tl">
                    <a:srgbClr val="000000">
                      <a:alpha val="43137"/>
                    </a:srgbClr>
                  </a:outerShdw>
                </a:effectLst>
                <a:latin typeface="Nixie One" panose="020B0604020202020204" charset="0"/>
              </a:rPr>
              <a:t>curriculares</a:t>
            </a:r>
            <a:r>
              <a:rPr lang="en-US" sz="3200" b="1" dirty="0">
                <a:solidFill>
                  <a:schemeClr val="tx1"/>
                </a:solidFill>
                <a:effectLst>
                  <a:outerShdw blurRad="38100" dist="38100" dir="2700000" algn="tl">
                    <a:srgbClr val="000000">
                      <a:alpha val="43137"/>
                    </a:srgbClr>
                  </a:outerShdw>
                </a:effectLst>
                <a:latin typeface="Nixie One" panose="020B0604020202020204" charset="0"/>
              </a:rPr>
              <a:t> </a:t>
            </a:r>
          </a:p>
        </p:txBody>
      </p:sp>
      <p:sp>
        <p:nvSpPr>
          <p:cNvPr id="14" name="Rectangle 13">
            <a:extLst>
              <a:ext uri="{FF2B5EF4-FFF2-40B4-BE49-F238E27FC236}">
                <a16:creationId xmlns:a16="http://schemas.microsoft.com/office/drawing/2014/main" id="{817D4176-D626-1196-A938-FA4E4F1B9F74}"/>
              </a:ext>
            </a:extLst>
          </p:cNvPr>
          <p:cNvSpPr/>
          <p:nvPr/>
        </p:nvSpPr>
        <p:spPr>
          <a:xfrm>
            <a:off x="765544" y="1222179"/>
            <a:ext cx="3583172" cy="1594884"/>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98354F09-CFDA-FD33-CAC6-115CFD4310A4}"/>
              </a:ext>
            </a:extLst>
          </p:cNvPr>
          <p:cNvSpPr/>
          <p:nvPr/>
        </p:nvSpPr>
        <p:spPr>
          <a:xfrm>
            <a:off x="4728823" y="1220080"/>
            <a:ext cx="3359888" cy="1594884"/>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E35E244-4726-4038-11C1-3C805E0BD444}"/>
              </a:ext>
            </a:extLst>
          </p:cNvPr>
          <p:cNvSpPr/>
          <p:nvPr/>
        </p:nvSpPr>
        <p:spPr>
          <a:xfrm>
            <a:off x="907854" y="3087432"/>
            <a:ext cx="1883437" cy="1935920"/>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FAEA684-1764-9E4F-7FB0-2CF20174ED6B}"/>
              </a:ext>
            </a:extLst>
          </p:cNvPr>
          <p:cNvSpPr/>
          <p:nvPr/>
        </p:nvSpPr>
        <p:spPr>
          <a:xfrm>
            <a:off x="5271081" y="3415592"/>
            <a:ext cx="3359888" cy="159488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17" descr="Graphical user interface, text, application, Word&#10;&#10;Description automatically generated">
            <a:extLst>
              <a:ext uri="{FF2B5EF4-FFF2-40B4-BE49-F238E27FC236}">
                <a16:creationId xmlns:a16="http://schemas.microsoft.com/office/drawing/2014/main" id="{F74E1A7E-FDB6-5528-0F9B-62BD775207D1}"/>
              </a:ext>
            </a:extLst>
          </p:cNvPr>
          <p:cNvPicPr>
            <a:picLocks noChangeAspect="1"/>
          </p:cNvPicPr>
          <p:nvPr/>
        </p:nvPicPr>
        <p:blipFill rotWithShape="1">
          <a:blip r:embed="rId4"/>
          <a:srcRect l="16924" t="25541" r="19486" b="10594"/>
          <a:stretch/>
        </p:blipFill>
        <p:spPr bwMode="auto">
          <a:xfrm>
            <a:off x="813546" y="1276671"/>
            <a:ext cx="3423527" cy="1485900"/>
          </a:xfrm>
          <a:prstGeom prst="rect">
            <a:avLst/>
          </a:prstGeom>
          <a:ln>
            <a:noFill/>
          </a:ln>
          <a:extLst>
            <a:ext uri="{53640926-AAD7-44D8-BBD7-CCE9431645EC}">
              <a14:shadowObscured xmlns:a14="http://schemas.microsoft.com/office/drawing/2010/main"/>
            </a:ext>
          </a:extLst>
        </p:spPr>
      </p:pic>
      <p:pic>
        <p:nvPicPr>
          <p:cNvPr id="19" name="Picture 18" descr="Graphical user interface, application, table, Excel&#10;&#10;Description automatically generated">
            <a:extLst>
              <a:ext uri="{FF2B5EF4-FFF2-40B4-BE49-F238E27FC236}">
                <a16:creationId xmlns:a16="http://schemas.microsoft.com/office/drawing/2014/main" id="{02496CBF-3872-7B09-0DB9-0D3C38B632EC}"/>
              </a:ext>
            </a:extLst>
          </p:cNvPr>
          <p:cNvPicPr>
            <a:picLocks noChangeAspect="1"/>
          </p:cNvPicPr>
          <p:nvPr/>
        </p:nvPicPr>
        <p:blipFill rotWithShape="1">
          <a:blip r:embed="rId5">
            <a:extLst>
              <a:ext uri="{28A0092B-C50C-407E-A947-70E740481C1C}">
                <a14:useLocalDpi xmlns:a14="http://schemas.microsoft.com/office/drawing/2010/main" val="0"/>
              </a:ext>
            </a:extLst>
          </a:blip>
          <a:srcRect l="1368" t="33751" r="54179" b="11810"/>
          <a:stretch/>
        </p:blipFill>
        <p:spPr bwMode="auto">
          <a:xfrm>
            <a:off x="4744774" y="1276671"/>
            <a:ext cx="3343938" cy="1485899"/>
          </a:xfrm>
          <a:prstGeom prst="rect">
            <a:avLst/>
          </a:prstGeom>
          <a:ln>
            <a:noFill/>
          </a:ln>
          <a:extLst>
            <a:ext uri="{53640926-AAD7-44D8-BBD7-CCE9431645EC}">
              <a14:shadowObscured xmlns:a14="http://schemas.microsoft.com/office/drawing/2010/main"/>
            </a:ext>
          </a:extLst>
        </p:spPr>
      </p:pic>
      <p:pic>
        <p:nvPicPr>
          <p:cNvPr id="20" name="Picture 19" descr="Graphical user interface, application, Word&#10;&#10;Description automatically generated">
            <a:extLst>
              <a:ext uri="{FF2B5EF4-FFF2-40B4-BE49-F238E27FC236}">
                <a16:creationId xmlns:a16="http://schemas.microsoft.com/office/drawing/2014/main" id="{0BD30052-1841-D447-2F00-7FDC0930D608}"/>
              </a:ext>
            </a:extLst>
          </p:cNvPr>
          <p:cNvPicPr>
            <a:picLocks noChangeAspect="1"/>
          </p:cNvPicPr>
          <p:nvPr/>
        </p:nvPicPr>
        <p:blipFill rotWithShape="1">
          <a:blip r:embed="rId6"/>
          <a:srcRect l="36420" t="24933" r="36064" b="14551"/>
          <a:stretch/>
        </p:blipFill>
        <p:spPr bwMode="auto">
          <a:xfrm>
            <a:off x="987179" y="3124251"/>
            <a:ext cx="1707441" cy="1796505"/>
          </a:xfrm>
          <a:prstGeom prst="rect">
            <a:avLst/>
          </a:prstGeom>
          <a:ln>
            <a:noFill/>
          </a:ln>
          <a:extLst>
            <a:ext uri="{53640926-AAD7-44D8-BBD7-CCE9431645EC}">
              <a14:shadowObscured xmlns:a14="http://schemas.microsoft.com/office/drawing/2010/main"/>
            </a:ext>
          </a:extLst>
        </p:spPr>
      </p:pic>
      <p:pic>
        <p:nvPicPr>
          <p:cNvPr id="21" name="Picture 20" descr="Graphical user interface, application, table, Excel&#10;&#10;Description automatically generated">
            <a:extLst>
              <a:ext uri="{FF2B5EF4-FFF2-40B4-BE49-F238E27FC236}">
                <a16:creationId xmlns:a16="http://schemas.microsoft.com/office/drawing/2014/main" id="{11232290-DF4B-BAB9-6B12-A04ABC55EB6C}"/>
              </a:ext>
            </a:extLst>
          </p:cNvPr>
          <p:cNvPicPr>
            <a:picLocks noChangeAspect="1"/>
          </p:cNvPicPr>
          <p:nvPr/>
        </p:nvPicPr>
        <p:blipFill rotWithShape="1">
          <a:blip r:embed="rId7"/>
          <a:srcRect l="1710" t="34055" r="43752" b="12417"/>
          <a:stretch/>
        </p:blipFill>
        <p:spPr bwMode="auto">
          <a:xfrm>
            <a:off x="5388531" y="3479705"/>
            <a:ext cx="3124988" cy="1469778"/>
          </a:xfrm>
          <a:prstGeom prst="rect">
            <a:avLst/>
          </a:prstGeom>
          <a:ln>
            <a:noFill/>
          </a:ln>
          <a:extLst>
            <a:ext uri="{53640926-AAD7-44D8-BBD7-CCE9431645EC}">
              <a14:shadowObscured xmlns:a14="http://schemas.microsoft.com/office/drawing/2010/main"/>
            </a:ext>
          </a:extLst>
        </p:spPr>
      </p:pic>
      <p:sp>
        <p:nvSpPr>
          <p:cNvPr id="22" name="Rectangle 21">
            <a:extLst>
              <a:ext uri="{FF2B5EF4-FFF2-40B4-BE49-F238E27FC236}">
                <a16:creationId xmlns:a16="http://schemas.microsoft.com/office/drawing/2014/main" id="{D72C9F4D-6AA0-34EF-73FA-0E6750DD4EA0}"/>
              </a:ext>
            </a:extLst>
          </p:cNvPr>
          <p:cNvSpPr/>
          <p:nvPr/>
        </p:nvSpPr>
        <p:spPr>
          <a:xfrm>
            <a:off x="1291855" y="1016187"/>
            <a:ext cx="2530549" cy="306249"/>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rPr>
              <a:t>Mapa</a:t>
            </a:r>
            <a:r>
              <a:rPr lang="en-US" dirty="0">
                <a:solidFill>
                  <a:schemeClr val="tx1"/>
                </a:solidFill>
              </a:rPr>
              <a:t> curricular</a:t>
            </a:r>
          </a:p>
        </p:txBody>
      </p:sp>
      <p:sp>
        <p:nvSpPr>
          <p:cNvPr id="23" name="Rectangle 22">
            <a:extLst>
              <a:ext uri="{FF2B5EF4-FFF2-40B4-BE49-F238E27FC236}">
                <a16:creationId xmlns:a16="http://schemas.microsoft.com/office/drawing/2014/main" id="{0C33C4AF-34A7-A49D-1016-33819F650903}"/>
              </a:ext>
            </a:extLst>
          </p:cNvPr>
          <p:cNvSpPr/>
          <p:nvPr/>
        </p:nvSpPr>
        <p:spPr>
          <a:xfrm>
            <a:off x="5271081" y="997174"/>
            <a:ext cx="2530549" cy="306249"/>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rPr>
              <a:t>Calendario</a:t>
            </a:r>
            <a:r>
              <a:rPr lang="en-US" dirty="0">
                <a:solidFill>
                  <a:schemeClr val="tx1"/>
                </a:solidFill>
              </a:rPr>
              <a:t> de </a:t>
            </a:r>
            <a:r>
              <a:rPr lang="en-US" dirty="0" err="1">
                <a:solidFill>
                  <a:schemeClr val="tx1"/>
                </a:solidFill>
              </a:rPr>
              <a:t>Secuencia</a:t>
            </a:r>
            <a:endParaRPr lang="en-US" dirty="0">
              <a:solidFill>
                <a:schemeClr val="tx1"/>
              </a:solidFill>
            </a:endParaRPr>
          </a:p>
        </p:txBody>
      </p:sp>
      <p:sp>
        <p:nvSpPr>
          <p:cNvPr id="24" name="Rectangle 23">
            <a:extLst>
              <a:ext uri="{FF2B5EF4-FFF2-40B4-BE49-F238E27FC236}">
                <a16:creationId xmlns:a16="http://schemas.microsoft.com/office/drawing/2014/main" id="{D0B61FB8-A258-1519-AE8E-56932B26DE20}"/>
              </a:ext>
            </a:extLst>
          </p:cNvPr>
          <p:cNvSpPr/>
          <p:nvPr/>
        </p:nvSpPr>
        <p:spPr>
          <a:xfrm>
            <a:off x="1004523" y="2868530"/>
            <a:ext cx="1690097" cy="306249"/>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rPr>
              <a:t>Prontuario</a:t>
            </a:r>
            <a:endParaRPr lang="en-US" dirty="0">
              <a:solidFill>
                <a:schemeClr val="tx1"/>
              </a:solidFill>
            </a:endParaRPr>
          </a:p>
        </p:txBody>
      </p:sp>
      <p:sp>
        <p:nvSpPr>
          <p:cNvPr id="25" name="Rectangle 24">
            <a:extLst>
              <a:ext uri="{FF2B5EF4-FFF2-40B4-BE49-F238E27FC236}">
                <a16:creationId xmlns:a16="http://schemas.microsoft.com/office/drawing/2014/main" id="{2554D0ED-EE7D-DE7B-9200-DE18D16D6538}"/>
              </a:ext>
            </a:extLst>
          </p:cNvPr>
          <p:cNvSpPr/>
          <p:nvPr/>
        </p:nvSpPr>
        <p:spPr>
          <a:xfrm>
            <a:off x="5271081" y="3109343"/>
            <a:ext cx="3359889" cy="306249"/>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rPr>
              <a:t>Herramienta</a:t>
            </a:r>
            <a:r>
              <a:rPr lang="en-US" dirty="0">
                <a:solidFill>
                  <a:schemeClr val="tx1"/>
                </a:solidFill>
              </a:rPr>
              <a:t> de </a:t>
            </a:r>
            <a:r>
              <a:rPr lang="en-US" dirty="0" err="1">
                <a:solidFill>
                  <a:schemeClr val="tx1"/>
                </a:solidFill>
              </a:rPr>
              <a:t>alineación</a:t>
            </a:r>
            <a:r>
              <a:rPr lang="en-US" dirty="0">
                <a:solidFill>
                  <a:schemeClr val="tx1"/>
                </a:solidFill>
              </a:rPr>
              <a:t> curricular</a:t>
            </a:r>
          </a:p>
        </p:txBody>
      </p:sp>
      <p:sp>
        <p:nvSpPr>
          <p:cNvPr id="3" name="Rectangle 2">
            <a:extLst>
              <a:ext uri="{FF2B5EF4-FFF2-40B4-BE49-F238E27FC236}">
                <a16:creationId xmlns:a16="http://schemas.microsoft.com/office/drawing/2014/main" id="{6BB9DE8A-BF65-E8FD-492A-C77BA1C9B623}"/>
              </a:ext>
            </a:extLst>
          </p:cNvPr>
          <p:cNvSpPr/>
          <p:nvPr/>
        </p:nvSpPr>
        <p:spPr>
          <a:xfrm>
            <a:off x="3252135" y="3165790"/>
            <a:ext cx="1633123" cy="192304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DDDE0669-E7FF-46F7-04AB-20BFC6A0C615}"/>
              </a:ext>
            </a:extLst>
          </p:cNvPr>
          <p:cNvSpPr/>
          <p:nvPr/>
        </p:nvSpPr>
        <p:spPr>
          <a:xfrm>
            <a:off x="3223647" y="2865395"/>
            <a:ext cx="1690097" cy="306249"/>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Marco Curricular</a:t>
            </a:r>
          </a:p>
        </p:txBody>
      </p:sp>
      <p:pic>
        <p:nvPicPr>
          <p:cNvPr id="26" name="Picture 25" descr="A picture containing text&#10;&#10;Description automatically generated">
            <a:extLst>
              <a:ext uri="{FF2B5EF4-FFF2-40B4-BE49-F238E27FC236}">
                <a16:creationId xmlns:a16="http://schemas.microsoft.com/office/drawing/2014/main" id="{B7073A3F-371D-7038-0AF3-BB1106B2DDA0}"/>
              </a:ext>
            </a:extLst>
          </p:cNvPr>
          <p:cNvPicPr>
            <a:picLocks noChangeAspect="1"/>
          </p:cNvPicPr>
          <p:nvPr/>
        </p:nvPicPr>
        <p:blipFill>
          <a:blip r:embed="rId8"/>
          <a:stretch>
            <a:fillRect/>
          </a:stretch>
        </p:blipFill>
        <p:spPr>
          <a:xfrm>
            <a:off x="3419303" y="3260314"/>
            <a:ext cx="1349698" cy="174666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128144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23</a:t>
            </a:fld>
            <a:endParaRPr lang="en"/>
          </a:p>
        </p:txBody>
      </p:sp>
      <p:sp>
        <p:nvSpPr>
          <p:cNvPr id="5" name="Rectangle: Rounded Corners 4">
            <a:extLst>
              <a:ext uri="{FF2B5EF4-FFF2-40B4-BE49-F238E27FC236}">
                <a16:creationId xmlns:a16="http://schemas.microsoft.com/office/drawing/2014/main" id="{E4E4FF70-58F9-D93E-E908-172FF000430A}"/>
              </a:ext>
            </a:extLst>
          </p:cNvPr>
          <p:cNvSpPr/>
          <p:nvPr/>
        </p:nvSpPr>
        <p:spPr>
          <a:xfrm>
            <a:off x="1116419" y="531717"/>
            <a:ext cx="6868632" cy="595423"/>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err="1">
                <a:solidFill>
                  <a:schemeClr val="tx1"/>
                </a:solidFill>
                <a:latin typeface="Nixie One" panose="020B0604020202020204" charset="0"/>
              </a:rPr>
              <a:t>Cambios</a:t>
            </a:r>
            <a:r>
              <a:rPr lang="en-US" sz="2200" b="1" dirty="0">
                <a:solidFill>
                  <a:schemeClr val="tx1"/>
                </a:solidFill>
                <a:latin typeface="Nixie One" panose="020B0604020202020204" charset="0"/>
              </a:rPr>
              <a:t> </a:t>
            </a:r>
            <a:r>
              <a:rPr lang="en-US" sz="2200" b="1" dirty="0" err="1">
                <a:solidFill>
                  <a:schemeClr val="tx1"/>
                </a:solidFill>
                <a:latin typeface="Nixie One" panose="020B0604020202020204" charset="0"/>
              </a:rPr>
              <a:t>curriculares</a:t>
            </a:r>
            <a:r>
              <a:rPr lang="en-US" sz="2200" b="1" dirty="0">
                <a:solidFill>
                  <a:schemeClr val="tx1"/>
                </a:solidFill>
                <a:latin typeface="Nixie One" panose="020B0604020202020204" charset="0"/>
              </a:rPr>
              <a:t> para </a:t>
            </a:r>
            <a:r>
              <a:rPr lang="en-US" sz="2200" b="1" dirty="0" err="1">
                <a:solidFill>
                  <a:schemeClr val="tx1"/>
                </a:solidFill>
                <a:latin typeface="Nixie One" panose="020B0604020202020204" charset="0"/>
              </a:rPr>
              <a:t>el</a:t>
            </a:r>
            <a:r>
              <a:rPr lang="en-US" sz="2200" b="1" dirty="0">
                <a:solidFill>
                  <a:schemeClr val="tx1"/>
                </a:solidFill>
                <a:latin typeface="Nixie One" panose="020B0604020202020204" charset="0"/>
              </a:rPr>
              <a:t> </a:t>
            </a:r>
            <a:r>
              <a:rPr lang="en-US" sz="2200" b="1" dirty="0" err="1">
                <a:solidFill>
                  <a:schemeClr val="tx1"/>
                </a:solidFill>
                <a:latin typeface="Nixie One" panose="020B0604020202020204" charset="0"/>
              </a:rPr>
              <a:t>nivel</a:t>
            </a:r>
            <a:r>
              <a:rPr lang="en-US" sz="2200" b="1" dirty="0">
                <a:solidFill>
                  <a:schemeClr val="tx1"/>
                </a:solidFill>
                <a:latin typeface="Nixie One" panose="020B0604020202020204" charset="0"/>
              </a:rPr>
              <a:t> </a:t>
            </a:r>
            <a:r>
              <a:rPr lang="en-US" sz="2200" b="1" dirty="0" err="1">
                <a:solidFill>
                  <a:schemeClr val="tx1"/>
                </a:solidFill>
                <a:latin typeface="Nixie One" panose="020B0604020202020204" charset="0"/>
              </a:rPr>
              <a:t>primario</a:t>
            </a:r>
            <a:r>
              <a:rPr lang="en-US" sz="2200" b="1" dirty="0">
                <a:solidFill>
                  <a:schemeClr val="tx1"/>
                </a:solidFill>
                <a:latin typeface="Nixie One" panose="020B0604020202020204" charset="0"/>
              </a:rPr>
              <a:t> </a:t>
            </a:r>
          </a:p>
        </p:txBody>
      </p:sp>
      <p:graphicFrame>
        <p:nvGraphicFramePr>
          <p:cNvPr id="3" name="Table 2">
            <a:extLst>
              <a:ext uri="{FF2B5EF4-FFF2-40B4-BE49-F238E27FC236}">
                <a16:creationId xmlns:a16="http://schemas.microsoft.com/office/drawing/2014/main" id="{A10D6C71-8A29-BED9-82A1-679B8A9FA32A}"/>
              </a:ext>
            </a:extLst>
          </p:cNvPr>
          <p:cNvGraphicFramePr>
            <a:graphicFrameLocks noGrp="1"/>
          </p:cNvGraphicFramePr>
          <p:nvPr>
            <p:extLst>
              <p:ext uri="{D42A27DB-BD31-4B8C-83A1-F6EECF244321}">
                <p14:modId xmlns:p14="http://schemas.microsoft.com/office/powerpoint/2010/main" val="335963978"/>
              </p:ext>
            </p:extLst>
          </p:nvPr>
        </p:nvGraphicFramePr>
        <p:xfrm>
          <a:off x="1404938" y="1263362"/>
          <a:ext cx="6549655" cy="3157561"/>
        </p:xfrm>
        <a:graphic>
          <a:graphicData uri="http://schemas.openxmlformats.org/drawingml/2006/table">
            <a:tbl>
              <a:tblPr firstRow="1" firstCol="1" bandRow="1">
                <a:tableStyleId>{242A20BD-2505-46DF-82F6-A791D1CCFF51}</a:tableStyleId>
              </a:tblPr>
              <a:tblGrid>
                <a:gridCol w="1494372">
                  <a:extLst>
                    <a:ext uri="{9D8B030D-6E8A-4147-A177-3AD203B41FA5}">
                      <a16:colId xmlns:a16="http://schemas.microsoft.com/office/drawing/2014/main" val="2744231582"/>
                    </a:ext>
                  </a:extLst>
                </a:gridCol>
                <a:gridCol w="2401629">
                  <a:extLst>
                    <a:ext uri="{9D8B030D-6E8A-4147-A177-3AD203B41FA5}">
                      <a16:colId xmlns:a16="http://schemas.microsoft.com/office/drawing/2014/main" val="2378115171"/>
                    </a:ext>
                  </a:extLst>
                </a:gridCol>
                <a:gridCol w="894491">
                  <a:extLst>
                    <a:ext uri="{9D8B030D-6E8A-4147-A177-3AD203B41FA5}">
                      <a16:colId xmlns:a16="http://schemas.microsoft.com/office/drawing/2014/main" val="3674681439"/>
                    </a:ext>
                  </a:extLst>
                </a:gridCol>
                <a:gridCol w="1759163">
                  <a:extLst>
                    <a:ext uri="{9D8B030D-6E8A-4147-A177-3AD203B41FA5}">
                      <a16:colId xmlns:a16="http://schemas.microsoft.com/office/drawing/2014/main" val="1767313991"/>
                    </a:ext>
                  </a:extLst>
                </a:gridCol>
              </a:tblGrid>
              <a:tr h="243369">
                <a:tc>
                  <a:txBody>
                    <a:bodyPr/>
                    <a:lstStyle/>
                    <a:p>
                      <a:pPr marL="0" marR="0" algn="ctr">
                        <a:spcBef>
                          <a:spcPts val="0"/>
                        </a:spcBef>
                        <a:spcAft>
                          <a:spcPts val="0"/>
                        </a:spcAft>
                      </a:pPr>
                      <a:r>
                        <a:rPr lang="es-PR" sz="1600" b="0" dirty="0">
                          <a:effectLst/>
                          <a:latin typeface="Montserrat" panose="00000500000000000000" pitchFamily="2" charset="0"/>
                        </a:rPr>
                        <a:t>Grado</a:t>
                      </a:r>
                      <a:endParaRPr lang="en-US" sz="1600" b="0" dirty="0">
                        <a:solidFill>
                          <a:srgbClr val="000000"/>
                        </a:solidFill>
                        <a:effectLst/>
                        <a:latin typeface="Montserrat" panose="00000500000000000000" pitchFamily="2" charset="0"/>
                        <a:ea typeface="Calibri" panose="020F0502020204030204" pitchFamily="34" charset="0"/>
                        <a:cs typeface="Times New Roman" panose="02020603050405020304" pitchFamily="18" charset="0"/>
                      </a:endParaRPr>
                    </a:p>
                  </a:txBody>
                  <a:tcPr marL="66647" marR="66647" marT="0" marB="0">
                    <a:solidFill>
                      <a:srgbClr val="92D050"/>
                    </a:solidFill>
                  </a:tcPr>
                </a:tc>
                <a:tc>
                  <a:txBody>
                    <a:bodyPr/>
                    <a:lstStyle/>
                    <a:p>
                      <a:pPr marL="0" marR="0" algn="ctr">
                        <a:spcBef>
                          <a:spcPts val="0"/>
                        </a:spcBef>
                        <a:spcAft>
                          <a:spcPts val="0"/>
                        </a:spcAft>
                      </a:pPr>
                      <a:r>
                        <a:rPr lang="es-PR" sz="1600" b="0" dirty="0">
                          <a:effectLst/>
                          <a:latin typeface="Montserrat" panose="00000500000000000000" pitchFamily="2" charset="0"/>
                        </a:rPr>
                        <a:t>Curso</a:t>
                      </a:r>
                      <a:endParaRPr lang="en-US" sz="1600" b="0" dirty="0">
                        <a:solidFill>
                          <a:srgbClr val="000000"/>
                        </a:solidFill>
                        <a:effectLst/>
                        <a:latin typeface="Montserrat" panose="00000500000000000000" pitchFamily="2" charset="0"/>
                        <a:ea typeface="Calibri" panose="020F0502020204030204" pitchFamily="34" charset="0"/>
                        <a:cs typeface="Times New Roman" panose="02020603050405020304" pitchFamily="18" charset="0"/>
                      </a:endParaRPr>
                    </a:p>
                  </a:txBody>
                  <a:tcPr marL="66647" marR="66647" marT="0" marB="0">
                    <a:solidFill>
                      <a:srgbClr val="92D050"/>
                    </a:solidFill>
                  </a:tcPr>
                </a:tc>
                <a:tc>
                  <a:txBody>
                    <a:bodyPr/>
                    <a:lstStyle/>
                    <a:p>
                      <a:pPr marL="0" marR="0" algn="ctr">
                        <a:spcBef>
                          <a:spcPts val="0"/>
                        </a:spcBef>
                        <a:spcAft>
                          <a:spcPts val="0"/>
                        </a:spcAft>
                      </a:pPr>
                      <a:r>
                        <a:rPr lang="es-PR" sz="1600" b="0" dirty="0">
                          <a:effectLst/>
                          <a:latin typeface="Montserrat" panose="00000500000000000000" pitchFamily="2" charset="0"/>
                        </a:rPr>
                        <a:t>Crédito</a:t>
                      </a:r>
                      <a:endParaRPr lang="en-US" sz="1600" b="0" dirty="0">
                        <a:solidFill>
                          <a:srgbClr val="000000"/>
                        </a:solidFill>
                        <a:effectLst/>
                        <a:latin typeface="Montserrat" panose="00000500000000000000" pitchFamily="2" charset="0"/>
                        <a:ea typeface="Calibri" panose="020F0502020204030204" pitchFamily="34" charset="0"/>
                        <a:cs typeface="Times New Roman" panose="02020603050405020304" pitchFamily="18" charset="0"/>
                      </a:endParaRPr>
                    </a:p>
                  </a:txBody>
                  <a:tcPr marL="66647" marR="66647" marT="0" marB="0">
                    <a:solidFill>
                      <a:srgbClr val="92D050"/>
                    </a:solidFill>
                  </a:tcPr>
                </a:tc>
                <a:tc>
                  <a:txBody>
                    <a:bodyPr/>
                    <a:lstStyle/>
                    <a:p>
                      <a:pPr marL="0" marR="0" algn="ctr">
                        <a:spcBef>
                          <a:spcPts val="0"/>
                        </a:spcBef>
                        <a:spcAft>
                          <a:spcPts val="0"/>
                        </a:spcAft>
                      </a:pPr>
                      <a:r>
                        <a:rPr lang="es-PR" sz="1600" b="0" dirty="0">
                          <a:effectLst/>
                          <a:latin typeface="Montserrat" panose="00000500000000000000" pitchFamily="2" charset="0"/>
                        </a:rPr>
                        <a:t>Código</a:t>
                      </a:r>
                      <a:endParaRPr lang="en-US" sz="1600" b="0" dirty="0">
                        <a:solidFill>
                          <a:srgbClr val="000000"/>
                        </a:solidFill>
                        <a:effectLst/>
                        <a:latin typeface="Montserrat" panose="00000500000000000000" pitchFamily="2" charset="0"/>
                        <a:ea typeface="Calibri" panose="020F0502020204030204" pitchFamily="34" charset="0"/>
                        <a:cs typeface="Times New Roman" panose="02020603050405020304" pitchFamily="18" charset="0"/>
                      </a:endParaRPr>
                    </a:p>
                  </a:txBody>
                  <a:tcPr marL="66647" marR="66647" marT="0" marB="0">
                    <a:solidFill>
                      <a:srgbClr val="92D050"/>
                    </a:solidFill>
                  </a:tcPr>
                </a:tc>
                <a:extLst>
                  <a:ext uri="{0D108BD9-81ED-4DB2-BD59-A6C34878D82A}">
                    <a16:rowId xmlns:a16="http://schemas.microsoft.com/office/drawing/2014/main" val="1002550998"/>
                  </a:ext>
                </a:extLst>
              </a:tr>
              <a:tr h="251245">
                <a:tc>
                  <a:txBody>
                    <a:bodyPr/>
                    <a:lstStyle/>
                    <a:p>
                      <a:pPr marL="0" marR="0" algn="ctr">
                        <a:spcBef>
                          <a:spcPts val="0"/>
                        </a:spcBef>
                        <a:spcAft>
                          <a:spcPts val="0"/>
                        </a:spcAft>
                      </a:pPr>
                      <a:r>
                        <a:rPr lang="es-PR" sz="1500" dirty="0" err="1">
                          <a:effectLst/>
                          <a:latin typeface="Montserrat" panose="00000500000000000000" pitchFamily="2" charset="0"/>
                        </a:rPr>
                        <a:t>Kinder</a:t>
                      </a:r>
                      <a:endParaRPr lang="en-US" sz="1500" dirty="0">
                        <a:solidFill>
                          <a:srgbClr val="000000"/>
                        </a:solidFill>
                        <a:effectLst/>
                        <a:latin typeface="Montserrat" panose="00000500000000000000" pitchFamily="2" charset="0"/>
                        <a:ea typeface="Calibri" panose="020F0502020204030204" pitchFamily="34" charset="0"/>
                        <a:cs typeface="Times New Roman" panose="02020603050405020304" pitchFamily="18" charset="0"/>
                      </a:endParaRPr>
                    </a:p>
                  </a:txBody>
                  <a:tcPr marL="66647" marR="66647" marT="0" marB="0"/>
                </a:tc>
                <a:tc>
                  <a:txBody>
                    <a:bodyPr/>
                    <a:lstStyle/>
                    <a:p>
                      <a:pPr marL="0" marR="0" algn="ctr">
                        <a:spcBef>
                          <a:spcPts val="0"/>
                        </a:spcBef>
                        <a:spcAft>
                          <a:spcPts val="0"/>
                        </a:spcAft>
                      </a:pPr>
                      <a:r>
                        <a:rPr lang="es-PR" sz="1500" dirty="0">
                          <a:effectLst/>
                          <a:latin typeface="Montserrat" panose="00000500000000000000" pitchFamily="2" charset="0"/>
                        </a:rPr>
                        <a:t>Ciencia Integrada</a:t>
                      </a:r>
                      <a:endParaRPr lang="en-US" sz="1500" dirty="0">
                        <a:solidFill>
                          <a:srgbClr val="000000"/>
                        </a:solidFill>
                        <a:effectLst/>
                        <a:latin typeface="Montserrat" panose="00000500000000000000" pitchFamily="2" charset="0"/>
                        <a:ea typeface="Calibri" panose="020F0502020204030204" pitchFamily="34" charset="0"/>
                        <a:cs typeface="Times New Roman" panose="02020603050405020304" pitchFamily="18" charset="0"/>
                      </a:endParaRPr>
                    </a:p>
                  </a:txBody>
                  <a:tcPr marL="66647" marR="66647" marT="0" marB="0"/>
                </a:tc>
                <a:tc>
                  <a:txBody>
                    <a:bodyPr/>
                    <a:lstStyle/>
                    <a:p>
                      <a:pPr marL="0" marR="0" algn="ctr">
                        <a:spcBef>
                          <a:spcPts val="0"/>
                        </a:spcBef>
                        <a:spcAft>
                          <a:spcPts val="0"/>
                        </a:spcAft>
                      </a:pPr>
                      <a:r>
                        <a:rPr lang="es-PR" sz="1500">
                          <a:effectLst/>
                          <a:latin typeface="Montserrat" panose="00000500000000000000" pitchFamily="2" charset="0"/>
                        </a:rPr>
                        <a:t> </a:t>
                      </a:r>
                      <a:endParaRPr lang="en-US" sz="1500">
                        <a:solidFill>
                          <a:srgbClr val="000000"/>
                        </a:solidFill>
                        <a:effectLst/>
                        <a:latin typeface="Montserrat" panose="00000500000000000000" pitchFamily="2" charset="0"/>
                        <a:ea typeface="Calibri" panose="020F0502020204030204" pitchFamily="34" charset="0"/>
                        <a:cs typeface="Times New Roman" panose="02020603050405020304" pitchFamily="18" charset="0"/>
                      </a:endParaRPr>
                    </a:p>
                  </a:txBody>
                  <a:tcPr marL="66647" marR="66647" marT="0" marB="0"/>
                </a:tc>
                <a:tc>
                  <a:txBody>
                    <a:bodyPr/>
                    <a:lstStyle/>
                    <a:p>
                      <a:pPr marL="0" marR="0" algn="ctr">
                        <a:spcBef>
                          <a:spcPts val="0"/>
                        </a:spcBef>
                        <a:spcAft>
                          <a:spcPts val="0"/>
                        </a:spcAft>
                      </a:pPr>
                      <a:r>
                        <a:rPr lang="es-PR" sz="1500">
                          <a:effectLst/>
                          <a:latin typeface="Montserrat" panose="00000500000000000000" pitchFamily="2" charset="0"/>
                        </a:rPr>
                        <a:t> </a:t>
                      </a:r>
                      <a:endParaRPr lang="en-US" sz="1500">
                        <a:solidFill>
                          <a:srgbClr val="000000"/>
                        </a:solidFill>
                        <a:effectLst/>
                        <a:latin typeface="Montserrat" panose="00000500000000000000" pitchFamily="2" charset="0"/>
                        <a:ea typeface="Calibri" panose="020F0502020204030204" pitchFamily="34" charset="0"/>
                        <a:cs typeface="Times New Roman" panose="02020603050405020304" pitchFamily="18" charset="0"/>
                      </a:endParaRPr>
                    </a:p>
                  </a:txBody>
                  <a:tcPr marL="66647" marR="66647" marT="0" marB="0"/>
                </a:tc>
                <a:extLst>
                  <a:ext uri="{0D108BD9-81ED-4DB2-BD59-A6C34878D82A}">
                    <a16:rowId xmlns:a16="http://schemas.microsoft.com/office/drawing/2014/main" val="2201305829"/>
                  </a:ext>
                </a:extLst>
              </a:tr>
              <a:tr h="323624">
                <a:tc>
                  <a:txBody>
                    <a:bodyPr/>
                    <a:lstStyle/>
                    <a:p>
                      <a:pPr marL="0" marR="0" algn="ctr">
                        <a:spcBef>
                          <a:spcPts val="0"/>
                        </a:spcBef>
                        <a:spcAft>
                          <a:spcPts val="0"/>
                        </a:spcAft>
                      </a:pPr>
                      <a:r>
                        <a:rPr lang="es-PR" sz="1500" dirty="0">
                          <a:effectLst/>
                          <a:latin typeface="Montserrat" panose="00000500000000000000" pitchFamily="2" charset="0"/>
                        </a:rPr>
                        <a:t>1.°</a:t>
                      </a:r>
                      <a:endParaRPr lang="en-US" sz="1500" dirty="0">
                        <a:solidFill>
                          <a:srgbClr val="000000"/>
                        </a:solidFill>
                        <a:effectLst/>
                        <a:latin typeface="Montserrat" panose="00000500000000000000" pitchFamily="2" charset="0"/>
                        <a:ea typeface="Calibri" panose="020F0502020204030204" pitchFamily="34" charset="0"/>
                        <a:cs typeface="Times New Roman" panose="02020603050405020304" pitchFamily="18" charset="0"/>
                      </a:endParaRPr>
                    </a:p>
                  </a:txBody>
                  <a:tcPr marL="66647" marR="66647" marT="0" marB="0"/>
                </a:tc>
                <a:tc>
                  <a:txBody>
                    <a:bodyPr/>
                    <a:lstStyle/>
                    <a:p>
                      <a:pPr marL="0" marR="0" algn="ctr">
                        <a:spcBef>
                          <a:spcPts val="0"/>
                        </a:spcBef>
                        <a:spcAft>
                          <a:spcPts val="0"/>
                        </a:spcAft>
                      </a:pPr>
                      <a:r>
                        <a:rPr lang="es-PR" sz="1500" dirty="0">
                          <a:effectLst/>
                          <a:latin typeface="Montserrat" panose="00000500000000000000" pitchFamily="2" charset="0"/>
                        </a:rPr>
                        <a:t>Ciencia 1</a:t>
                      </a:r>
                      <a:endParaRPr lang="en-US" sz="1500" dirty="0">
                        <a:solidFill>
                          <a:srgbClr val="000000"/>
                        </a:solidFill>
                        <a:effectLst/>
                        <a:latin typeface="Montserrat" panose="00000500000000000000" pitchFamily="2" charset="0"/>
                        <a:ea typeface="Calibri" panose="020F0502020204030204" pitchFamily="34" charset="0"/>
                        <a:cs typeface="Times New Roman" panose="02020603050405020304" pitchFamily="18" charset="0"/>
                      </a:endParaRPr>
                    </a:p>
                  </a:txBody>
                  <a:tcPr marL="66647" marR="66647" marT="0" marB="0"/>
                </a:tc>
                <a:tc>
                  <a:txBody>
                    <a:bodyPr/>
                    <a:lstStyle/>
                    <a:p>
                      <a:pPr marL="0" marR="0" algn="ctr">
                        <a:spcBef>
                          <a:spcPts val="0"/>
                        </a:spcBef>
                        <a:spcAft>
                          <a:spcPts val="0"/>
                        </a:spcAft>
                      </a:pPr>
                      <a:r>
                        <a:rPr lang="es-PR" sz="1500">
                          <a:effectLst/>
                          <a:latin typeface="Montserrat" panose="00000500000000000000" pitchFamily="2" charset="0"/>
                        </a:rPr>
                        <a:t>1</a:t>
                      </a:r>
                      <a:endParaRPr lang="en-US" sz="1500">
                        <a:solidFill>
                          <a:srgbClr val="000000"/>
                        </a:solidFill>
                        <a:effectLst/>
                        <a:latin typeface="Montserrat" panose="00000500000000000000" pitchFamily="2" charset="0"/>
                        <a:ea typeface="Calibri" panose="020F0502020204030204" pitchFamily="34" charset="0"/>
                        <a:cs typeface="Times New Roman" panose="02020603050405020304" pitchFamily="18" charset="0"/>
                      </a:endParaRPr>
                    </a:p>
                  </a:txBody>
                  <a:tcPr marL="66647" marR="66647" marT="0" marB="0"/>
                </a:tc>
                <a:tc>
                  <a:txBody>
                    <a:bodyPr/>
                    <a:lstStyle/>
                    <a:p>
                      <a:pPr marL="0" marR="0" algn="ctr">
                        <a:spcBef>
                          <a:spcPts val="0"/>
                        </a:spcBef>
                        <a:spcAft>
                          <a:spcPts val="0"/>
                        </a:spcAft>
                      </a:pPr>
                      <a:r>
                        <a:rPr lang="es-PR" sz="1500">
                          <a:effectLst/>
                          <a:latin typeface="Montserrat" panose="00000500000000000000" pitchFamily="2" charset="0"/>
                        </a:rPr>
                        <a:t>CIEN 111-1501</a:t>
                      </a:r>
                      <a:endParaRPr lang="en-US" sz="1500">
                        <a:solidFill>
                          <a:srgbClr val="000000"/>
                        </a:solidFill>
                        <a:effectLst/>
                        <a:latin typeface="Montserrat" panose="00000500000000000000" pitchFamily="2" charset="0"/>
                        <a:ea typeface="Calibri" panose="020F0502020204030204" pitchFamily="34" charset="0"/>
                        <a:cs typeface="Times New Roman" panose="02020603050405020304" pitchFamily="18" charset="0"/>
                      </a:endParaRPr>
                    </a:p>
                  </a:txBody>
                  <a:tcPr marL="66647" marR="66647" marT="0" marB="0"/>
                </a:tc>
                <a:extLst>
                  <a:ext uri="{0D108BD9-81ED-4DB2-BD59-A6C34878D82A}">
                    <a16:rowId xmlns:a16="http://schemas.microsoft.com/office/drawing/2014/main" val="2746423128"/>
                  </a:ext>
                </a:extLst>
              </a:tr>
              <a:tr h="338770">
                <a:tc>
                  <a:txBody>
                    <a:bodyPr/>
                    <a:lstStyle/>
                    <a:p>
                      <a:pPr marL="0" marR="0" algn="ctr">
                        <a:spcBef>
                          <a:spcPts val="0"/>
                        </a:spcBef>
                        <a:spcAft>
                          <a:spcPts val="0"/>
                        </a:spcAft>
                      </a:pPr>
                      <a:r>
                        <a:rPr lang="es-PR" sz="1500">
                          <a:effectLst/>
                          <a:latin typeface="Montserrat" panose="00000500000000000000" pitchFamily="2" charset="0"/>
                        </a:rPr>
                        <a:t>2. °</a:t>
                      </a:r>
                      <a:endParaRPr lang="en-US" sz="1500">
                        <a:solidFill>
                          <a:srgbClr val="000000"/>
                        </a:solidFill>
                        <a:effectLst/>
                        <a:latin typeface="Montserrat" panose="00000500000000000000" pitchFamily="2" charset="0"/>
                        <a:ea typeface="Calibri" panose="020F0502020204030204" pitchFamily="34" charset="0"/>
                        <a:cs typeface="Times New Roman" panose="02020603050405020304" pitchFamily="18" charset="0"/>
                      </a:endParaRPr>
                    </a:p>
                  </a:txBody>
                  <a:tcPr marL="66647" marR="66647" marT="0" marB="0"/>
                </a:tc>
                <a:tc>
                  <a:txBody>
                    <a:bodyPr/>
                    <a:lstStyle/>
                    <a:p>
                      <a:pPr marL="0" marR="0" algn="ctr">
                        <a:spcBef>
                          <a:spcPts val="0"/>
                        </a:spcBef>
                        <a:spcAft>
                          <a:spcPts val="0"/>
                        </a:spcAft>
                      </a:pPr>
                      <a:r>
                        <a:rPr lang="es-PR" sz="1500" dirty="0">
                          <a:effectLst/>
                          <a:latin typeface="Montserrat" panose="00000500000000000000" pitchFamily="2" charset="0"/>
                        </a:rPr>
                        <a:t>Ciencia 2</a:t>
                      </a:r>
                      <a:endParaRPr lang="en-US" sz="1500" dirty="0">
                        <a:solidFill>
                          <a:srgbClr val="000000"/>
                        </a:solidFill>
                        <a:effectLst/>
                        <a:latin typeface="Montserrat" panose="00000500000000000000" pitchFamily="2" charset="0"/>
                        <a:ea typeface="Calibri" panose="020F0502020204030204" pitchFamily="34" charset="0"/>
                        <a:cs typeface="Times New Roman" panose="02020603050405020304" pitchFamily="18" charset="0"/>
                      </a:endParaRPr>
                    </a:p>
                  </a:txBody>
                  <a:tcPr marL="66647" marR="66647" marT="0" marB="0"/>
                </a:tc>
                <a:tc>
                  <a:txBody>
                    <a:bodyPr/>
                    <a:lstStyle/>
                    <a:p>
                      <a:pPr marL="0" marR="0" algn="ctr">
                        <a:spcBef>
                          <a:spcPts val="0"/>
                        </a:spcBef>
                        <a:spcAft>
                          <a:spcPts val="0"/>
                        </a:spcAft>
                      </a:pPr>
                      <a:r>
                        <a:rPr lang="es-PR" sz="1500" dirty="0">
                          <a:effectLst/>
                          <a:latin typeface="Montserrat" panose="00000500000000000000" pitchFamily="2" charset="0"/>
                        </a:rPr>
                        <a:t>1</a:t>
                      </a:r>
                      <a:endParaRPr lang="en-US" sz="1500" dirty="0">
                        <a:solidFill>
                          <a:srgbClr val="000000"/>
                        </a:solidFill>
                        <a:effectLst/>
                        <a:latin typeface="Montserrat" panose="00000500000000000000" pitchFamily="2" charset="0"/>
                        <a:ea typeface="Calibri" panose="020F0502020204030204" pitchFamily="34" charset="0"/>
                        <a:cs typeface="Times New Roman" panose="02020603050405020304" pitchFamily="18" charset="0"/>
                      </a:endParaRPr>
                    </a:p>
                  </a:txBody>
                  <a:tcPr marL="66647" marR="66647" marT="0" marB="0"/>
                </a:tc>
                <a:tc>
                  <a:txBody>
                    <a:bodyPr/>
                    <a:lstStyle/>
                    <a:p>
                      <a:pPr marL="0" marR="0" algn="ctr">
                        <a:spcBef>
                          <a:spcPts val="0"/>
                        </a:spcBef>
                        <a:spcAft>
                          <a:spcPts val="0"/>
                        </a:spcAft>
                      </a:pPr>
                      <a:r>
                        <a:rPr lang="es-PR" sz="1500" dirty="0">
                          <a:effectLst/>
                          <a:latin typeface="Montserrat" panose="00000500000000000000" pitchFamily="2" charset="0"/>
                        </a:rPr>
                        <a:t>CIEN 111-1502</a:t>
                      </a:r>
                      <a:endParaRPr lang="en-US" sz="1500" dirty="0">
                        <a:solidFill>
                          <a:srgbClr val="000000"/>
                        </a:solidFill>
                        <a:effectLst/>
                        <a:latin typeface="Montserrat" panose="00000500000000000000" pitchFamily="2" charset="0"/>
                        <a:ea typeface="Calibri" panose="020F0502020204030204" pitchFamily="34" charset="0"/>
                        <a:cs typeface="Times New Roman" panose="02020603050405020304" pitchFamily="18" charset="0"/>
                      </a:endParaRPr>
                    </a:p>
                  </a:txBody>
                  <a:tcPr marL="66647" marR="66647" marT="0" marB="0"/>
                </a:tc>
                <a:extLst>
                  <a:ext uri="{0D108BD9-81ED-4DB2-BD59-A6C34878D82A}">
                    <a16:rowId xmlns:a16="http://schemas.microsoft.com/office/drawing/2014/main" val="1967025395"/>
                  </a:ext>
                </a:extLst>
              </a:tr>
              <a:tr h="296423">
                <a:tc>
                  <a:txBody>
                    <a:bodyPr/>
                    <a:lstStyle/>
                    <a:p>
                      <a:pPr marL="0" marR="0" algn="ctr">
                        <a:spcBef>
                          <a:spcPts val="0"/>
                        </a:spcBef>
                        <a:spcAft>
                          <a:spcPts val="0"/>
                        </a:spcAft>
                      </a:pPr>
                      <a:r>
                        <a:rPr lang="es-PR" sz="1500">
                          <a:effectLst/>
                          <a:latin typeface="Montserrat" panose="00000500000000000000" pitchFamily="2" charset="0"/>
                        </a:rPr>
                        <a:t>3. °</a:t>
                      </a:r>
                      <a:endParaRPr lang="en-US" sz="1500">
                        <a:solidFill>
                          <a:srgbClr val="000000"/>
                        </a:solidFill>
                        <a:effectLst/>
                        <a:latin typeface="Montserrat" panose="00000500000000000000" pitchFamily="2" charset="0"/>
                        <a:ea typeface="Calibri" panose="020F0502020204030204" pitchFamily="34" charset="0"/>
                        <a:cs typeface="Times New Roman" panose="02020603050405020304" pitchFamily="18" charset="0"/>
                      </a:endParaRPr>
                    </a:p>
                  </a:txBody>
                  <a:tcPr marL="66647" marR="66647" marT="0" marB="0"/>
                </a:tc>
                <a:tc>
                  <a:txBody>
                    <a:bodyPr/>
                    <a:lstStyle/>
                    <a:p>
                      <a:pPr marL="0" marR="0" algn="ctr">
                        <a:spcBef>
                          <a:spcPts val="0"/>
                        </a:spcBef>
                        <a:spcAft>
                          <a:spcPts val="0"/>
                        </a:spcAft>
                      </a:pPr>
                      <a:r>
                        <a:rPr lang="es-PR" sz="1500" dirty="0">
                          <a:effectLst/>
                          <a:latin typeface="Montserrat" panose="00000500000000000000" pitchFamily="2" charset="0"/>
                        </a:rPr>
                        <a:t>Ciencia 3</a:t>
                      </a:r>
                      <a:endParaRPr lang="en-US" sz="1500" dirty="0">
                        <a:solidFill>
                          <a:srgbClr val="000000"/>
                        </a:solidFill>
                        <a:effectLst/>
                        <a:latin typeface="Montserrat" panose="00000500000000000000" pitchFamily="2" charset="0"/>
                        <a:ea typeface="Calibri" panose="020F0502020204030204" pitchFamily="34" charset="0"/>
                        <a:cs typeface="Times New Roman" panose="02020603050405020304" pitchFamily="18" charset="0"/>
                      </a:endParaRPr>
                    </a:p>
                  </a:txBody>
                  <a:tcPr marL="66647" marR="66647" marT="0" marB="0"/>
                </a:tc>
                <a:tc>
                  <a:txBody>
                    <a:bodyPr/>
                    <a:lstStyle/>
                    <a:p>
                      <a:pPr marL="0" marR="0" algn="ctr">
                        <a:spcBef>
                          <a:spcPts val="0"/>
                        </a:spcBef>
                        <a:spcAft>
                          <a:spcPts val="0"/>
                        </a:spcAft>
                      </a:pPr>
                      <a:r>
                        <a:rPr lang="es-PR" sz="1500" dirty="0">
                          <a:effectLst/>
                          <a:latin typeface="Montserrat" panose="00000500000000000000" pitchFamily="2" charset="0"/>
                        </a:rPr>
                        <a:t>1</a:t>
                      </a:r>
                      <a:endParaRPr lang="en-US" sz="1500" dirty="0">
                        <a:solidFill>
                          <a:srgbClr val="000000"/>
                        </a:solidFill>
                        <a:effectLst/>
                        <a:latin typeface="Montserrat" panose="00000500000000000000" pitchFamily="2" charset="0"/>
                        <a:ea typeface="Calibri" panose="020F0502020204030204" pitchFamily="34" charset="0"/>
                        <a:cs typeface="Times New Roman" panose="02020603050405020304" pitchFamily="18" charset="0"/>
                      </a:endParaRPr>
                    </a:p>
                  </a:txBody>
                  <a:tcPr marL="66647" marR="66647" marT="0" marB="0"/>
                </a:tc>
                <a:tc>
                  <a:txBody>
                    <a:bodyPr/>
                    <a:lstStyle/>
                    <a:p>
                      <a:pPr marL="0" marR="0" algn="ctr">
                        <a:spcBef>
                          <a:spcPts val="0"/>
                        </a:spcBef>
                        <a:spcAft>
                          <a:spcPts val="0"/>
                        </a:spcAft>
                      </a:pPr>
                      <a:r>
                        <a:rPr lang="en-US" sz="1500" dirty="0">
                          <a:effectLst/>
                          <a:latin typeface="Montserrat" panose="00000500000000000000" pitchFamily="2" charset="0"/>
                        </a:rPr>
                        <a:t>CIEN 111-1503</a:t>
                      </a:r>
                      <a:endParaRPr lang="en-US" sz="1500" dirty="0">
                        <a:solidFill>
                          <a:srgbClr val="000000"/>
                        </a:solidFill>
                        <a:effectLst/>
                        <a:latin typeface="Montserrat" panose="00000500000000000000" pitchFamily="2" charset="0"/>
                        <a:ea typeface="Calibri" panose="020F0502020204030204" pitchFamily="34" charset="0"/>
                        <a:cs typeface="Times New Roman" panose="02020603050405020304" pitchFamily="18" charset="0"/>
                      </a:endParaRPr>
                    </a:p>
                  </a:txBody>
                  <a:tcPr marL="66647" marR="66647" marT="0" marB="0"/>
                </a:tc>
                <a:extLst>
                  <a:ext uri="{0D108BD9-81ED-4DB2-BD59-A6C34878D82A}">
                    <a16:rowId xmlns:a16="http://schemas.microsoft.com/office/drawing/2014/main" val="1419890684"/>
                  </a:ext>
                </a:extLst>
              </a:tr>
              <a:tr h="316113">
                <a:tc>
                  <a:txBody>
                    <a:bodyPr/>
                    <a:lstStyle/>
                    <a:p>
                      <a:pPr marL="0" marR="0" algn="ctr">
                        <a:spcBef>
                          <a:spcPts val="0"/>
                        </a:spcBef>
                        <a:spcAft>
                          <a:spcPts val="0"/>
                        </a:spcAft>
                      </a:pPr>
                      <a:r>
                        <a:rPr lang="es-PR" sz="1500">
                          <a:effectLst/>
                          <a:latin typeface="Montserrat" panose="00000500000000000000" pitchFamily="2" charset="0"/>
                        </a:rPr>
                        <a:t>4. °</a:t>
                      </a:r>
                      <a:endParaRPr lang="en-US" sz="1500">
                        <a:solidFill>
                          <a:srgbClr val="000000"/>
                        </a:solidFill>
                        <a:effectLst/>
                        <a:latin typeface="Montserrat" panose="00000500000000000000" pitchFamily="2" charset="0"/>
                        <a:ea typeface="Calibri" panose="020F0502020204030204" pitchFamily="34" charset="0"/>
                        <a:cs typeface="Times New Roman" panose="02020603050405020304" pitchFamily="18" charset="0"/>
                      </a:endParaRPr>
                    </a:p>
                  </a:txBody>
                  <a:tcPr marL="66647" marR="66647" marT="0" marB="0"/>
                </a:tc>
                <a:tc>
                  <a:txBody>
                    <a:bodyPr/>
                    <a:lstStyle/>
                    <a:p>
                      <a:pPr marL="0" marR="0" algn="ctr">
                        <a:spcBef>
                          <a:spcPts val="0"/>
                        </a:spcBef>
                        <a:spcAft>
                          <a:spcPts val="0"/>
                        </a:spcAft>
                      </a:pPr>
                      <a:r>
                        <a:rPr lang="es-PR" sz="1500" dirty="0">
                          <a:effectLst/>
                          <a:latin typeface="Montserrat" panose="00000500000000000000" pitchFamily="2" charset="0"/>
                        </a:rPr>
                        <a:t>Ciencia 4</a:t>
                      </a:r>
                      <a:endParaRPr lang="en-US" sz="1500" dirty="0">
                        <a:solidFill>
                          <a:srgbClr val="000000"/>
                        </a:solidFill>
                        <a:effectLst/>
                        <a:latin typeface="Montserrat" panose="00000500000000000000" pitchFamily="2" charset="0"/>
                        <a:ea typeface="Calibri" panose="020F0502020204030204" pitchFamily="34" charset="0"/>
                        <a:cs typeface="Times New Roman" panose="02020603050405020304" pitchFamily="18" charset="0"/>
                      </a:endParaRPr>
                    </a:p>
                  </a:txBody>
                  <a:tcPr marL="66647" marR="66647" marT="0" marB="0"/>
                </a:tc>
                <a:tc>
                  <a:txBody>
                    <a:bodyPr/>
                    <a:lstStyle/>
                    <a:p>
                      <a:pPr marL="0" marR="0" algn="ctr">
                        <a:spcBef>
                          <a:spcPts val="0"/>
                        </a:spcBef>
                        <a:spcAft>
                          <a:spcPts val="0"/>
                        </a:spcAft>
                      </a:pPr>
                      <a:r>
                        <a:rPr lang="es-PR" sz="1500" dirty="0">
                          <a:effectLst/>
                          <a:latin typeface="Montserrat" panose="00000500000000000000" pitchFamily="2" charset="0"/>
                        </a:rPr>
                        <a:t>1</a:t>
                      </a:r>
                      <a:endParaRPr lang="en-US" sz="1500" dirty="0">
                        <a:solidFill>
                          <a:srgbClr val="000000"/>
                        </a:solidFill>
                        <a:effectLst/>
                        <a:latin typeface="Montserrat" panose="00000500000000000000" pitchFamily="2" charset="0"/>
                        <a:ea typeface="Calibri" panose="020F0502020204030204" pitchFamily="34" charset="0"/>
                        <a:cs typeface="Times New Roman" panose="02020603050405020304" pitchFamily="18" charset="0"/>
                      </a:endParaRPr>
                    </a:p>
                  </a:txBody>
                  <a:tcPr marL="66647" marR="66647" marT="0" marB="0"/>
                </a:tc>
                <a:tc>
                  <a:txBody>
                    <a:bodyPr/>
                    <a:lstStyle/>
                    <a:p>
                      <a:pPr marL="0" marR="0" algn="ctr">
                        <a:spcBef>
                          <a:spcPts val="0"/>
                        </a:spcBef>
                        <a:spcAft>
                          <a:spcPts val="0"/>
                        </a:spcAft>
                      </a:pPr>
                      <a:r>
                        <a:rPr lang="en-US" sz="1500" dirty="0">
                          <a:effectLst/>
                          <a:latin typeface="Montserrat" panose="00000500000000000000" pitchFamily="2" charset="0"/>
                        </a:rPr>
                        <a:t>CIEN 111-1504</a:t>
                      </a:r>
                      <a:endParaRPr lang="en-US" sz="1500" dirty="0">
                        <a:solidFill>
                          <a:srgbClr val="000000"/>
                        </a:solidFill>
                        <a:effectLst/>
                        <a:latin typeface="Montserrat" panose="00000500000000000000" pitchFamily="2" charset="0"/>
                        <a:ea typeface="Calibri" panose="020F0502020204030204" pitchFamily="34" charset="0"/>
                        <a:cs typeface="Times New Roman" panose="02020603050405020304" pitchFamily="18" charset="0"/>
                      </a:endParaRPr>
                    </a:p>
                  </a:txBody>
                  <a:tcPr marL="66647" marR="66647" marT="0" marB="0"/>
                </a:tc>
                <a:extLst>
                  <a:ext uri="{0D108BD9-81ED-4DB2-BD59-A6C34878D82A}">
                    <a16:rowId xmlns:a16="http://schemas.microsoft.com/office/drawing/2014/main" val="2423590641"/>
                  </a:ext>
                </a:extLst>
              </a:tr>
              <a:tr h="296424">
                <a:tc>
                  <a:txBody>
                    <a:bodyPr/>
                    <a:lstStyle/>
                    <a:p>
                      <a:pPr marL="0" marR="0" algn="ctr">
                        <a:spcBef>
                          <a:spcPts val="0"/>
                        </a:spcBef>
                        <a:spcAft>
                          <a:spcPts val="0"/>
                        </a:spcAft>
                      </a:pPr>
                      <a:r>
                        <a:rPr lang="es-PR" sz="1500">
                          <a:effectLst/>
                          <a:latin typeface="Montserrat" panose="00000500000000000000" pitchFamily="2" charset="0"/>
                        </a:rPr>
                        <a:t>5. °</a:t>
                      </a:r>
                      <a:endParaRPr lang="en-US" sz="1500">
                        <a:solidFill>
                          <a:srgbClr val="000000"/>
                        </a:solidFill>
                        <a:effectLst/>
                        <a:latin typeface="Montserrat" panose="00000500000000000000" pitchFamily="2" charset="0"/>
                        <a:ea typeface="Calibri" panose="020F0502020204030204" pitchFamily="34" charset="0"/>
                        <a:cs typeface="Times New Roman" panose="02020603050405020304" pitchFamily="18" charset="0"/>
                      </a:endParaRPr>
                    </a:p>
                  </a:txBody>
                  <a:tcPr marL="66647" marR="66647" marT="0" marB="0"/>
                </a:tc>
                <a:tc>
                  <a:txBody>
                    <a:bodyPr/>
                    <a:lstStyle/>
                    <a:p>
                      <a:pPr marL="0" marR="0" algn="ctr">
                        <a:spcBef>
                          <a:spcPts val="0"/>
                        </a:spcBef>
                        <a:spcAft>
                          <a:spcPts val="0"/>
                        </a:spcAft>
                      </a:pPr>
                      <a:r>
                        <a:rPr lang="es-PR" sz="1500" dirty="0">
                          <a:effectLst/>
                          <a:latin typeface="Montserrat" panose="00000500000000000000" pitchFamily="2" charset="0"/>
                        </a:rPr>
                        <a:t>Ciencia 5</a:t>
                      </a:r>
                      <a:endParaRPr lang="en-US" sz="1500" dirty="0">
                        <a:solidFill>
                          <a:srgbClr val="000000"/>
                        </a:solidFill>
                        <a:effectLst/>
                        <a:latin typeface="Montserrat" panose="00000500000000000000" pitchFamily="2" charset="0"/>
                        <a:ea typeface="Calibri" panose="020F0502020204030204" pitchFamily="34" charset="0"/>
                        <a:cs typeface="Times New Roman" panose="02020603050405020304" pitchFamily="18" charset="0"/>
                      </a:endParaRPr>
                    </a:p>
                  </a:txBody>
                  <a:tcPr marL="66647" marR="66647" marT="0" marB="0"/>
                </a:tc>
                <a:tc>
                  <a:txBody>
                    <a:bodyPr/>
                    <a:lstStyle/>
                    <a:p>
                      <a:pPr marL="0" marR="0" algn="ctr">
                        <a:spcBef>
                          <a:spcPts val="0"/>
                        </a:spcBef>
                        <a:spcAft>
                          <a:spcPts val="0"/>
                        </a:spcAft>
                      </a:pPr>
                      <a:r>
                        <a:rPr lang="es-PR" sz="1500">
                          <a:effectLst/>
                          <a:latin typeface="Montserrat" panose="00000500000000000000" pitchFamily="2" charset="0"/>
                        </a:rPr>
                        <a:t>1</a:t>
                      </a:r>
                      <a:endParaRPr lang="en-US" sz="1500">
                        <a:solidFill>
                          <a:srgbClr val="000000"/>
                        </a:solidFill>
                        <a:effectLst/>
                        <a:latin typeface="Montserrat" panose="00000500000000000000" pitchFamily="2" charset="0"/>
                        <a:ea typeface="Calibri" panose="020F0502020204030204" pitchFamily="34" charset="0"/>
                        <a:cs typeface="Times New Roman" panose="02020603050405020304" pitchFamily="18" charset="0"/>
                      </a:endParaRPr>
                    </a:p>
                  </a:txBody>
                  <a:tcPr marL="66647" marR="66647" marT="0" marB="0"/>
                </a:tc>
                <a:tc>
                  <a:txBody>
                    <a:bodyPr/>
                    <a:lstStyle/>
                    <a:p>
                      <a:pPr marL="0" marR="0" algn="ctr">
                        <a:spcBef>
                          <a:spcPts val="0"/>
                        </a:spcBef>
                        <a:spcAft>
                          <a:spcPts val="0"/>
                        </a:spcAft>
                      </a:pPr>
                      <a:r>
                        <a:rPr lang="en-US" sz="1500" dirty="0">
                          <a:effectLst/>
                          <a:latin typeface="Montserrat" panose="00000500000000000000" pitchFamily="2" charset="0"/>
                        </a:rPr>
                        <a:t>CIEN 111-1505</a:t>
                      </a:r>
                      <a:endParaRPr lang="en-US" sz="1500" dirty="0">
                        <a:solidFill>
                          <a:srgbClr val="000000"/>
                        </a:solidFill>
                        <a:effectLst/>
                        <a:latin typeface="Montserrat" panose="00000500000000000000" pitchFamily="2" charset="0"/>
                        <a:ea typeface="Calibri" panose="020F0502020204030204" pitchFamily="34" charset="0"/>
                        <a:cs typeface="Times New Roman" panose="02020603050405020304" pitchFamily="18" charset="0"/>
                      </a:endParaRPr>
                    </a:p>
                  </a:txBody>
                  <a:tcPr marL="66647" marR="66647" marT="0" marB="0"/>
                </a:tc>
                <a:extLst>
                  <a:ext uri="{0D108BD9-81ED-4DB2-BD59-A6C34878D82A}">
                    <a16:rowId xmlns:a16="http://schemas.microsoft.com/office/drawing/2014/main" val="564922384"/>
                  </a:ext>
                </a:extLst>
              </a:tr>
              <a:tr h="328183">
                <a:tc>
                  <a:txBody>
                    <a:bodyPr/>
                    <a:lstStyle/>
                    <a:p>
                      <a:pPr marL="0" marR="0" algn="ctr">
                        <a:spcBef>
                          <a:spcPts val="0"/>
                        </a:spcBef>
                        <a:spcAft>
                          <a:spcPts val="0"/>
                        </a:spcAft>
                      </a:pPr>
                      <a:r>
                        <a:rPr lang="es-PR" sz="1500" dirty="0">
                          <a:effectLst/>
                          <a:latin typeface="Montserrat" panose="00000500000000000000" pitchFamily="2" charset="0"/>
                        </a:rPr>
                        <a:t>6. °</a:t>
                      </a:r>
                      <a:endParaRPr lang="en-US" sz="1500" dirty="0">
                        <a:solidFill>
                          <a:srgbClr val="000000"/>
                        </a:solidFill>
                        <a:effectLst/>
                        <a:latin typeface="Montserrat" panose="00000500000000000000" pitchFamily="2" charset="0"/>
                        <a:ea typeface="Calibri" panose="020F0502020204030204" pitchFamily="34" charset="0"/>
                        <a:cs typeface="Times New Roman" panose="02020603050405020304" pitchFamily="18" charset="0"/>
                      </a:endParaRPr>
                    </a:p>
                  </a:txBody>
                  <a:tcPr marL="66647" marR="66647" marT="0" marB="0"/>
                </a:tc>
                <a:tc>
                  <a:txBody>
                    <a:bodyPr/>
                    <a:lstStyle/>
                    <a:p>
                      <a:pPr marL="0" marR="0" algn="ctr">
                        <a:spcBef>
                          <a:spcPts val="0"/>
                        </a:spcBef>
                        <a:spcAft>
                          <a:spcPts val="0"/>
                        </a:spcAft>
                      </a:pPr>
                      <a:r>
                        <a:rPr lang="es-PR" sz="1500" dirty="0">
                          <a:effectLst/>
                          <a:latin typeface="Montserrat" panose="00000500000000000000" pitchFamily="2" charset="0"/>
                        </a:rPr>
                        <a:t>Biología preparatoria</a:t>
                      </a:r>
                      <a:endParaRPr lang="en-US" sz="1500" dirty="0">
                        <a:solidFill>
                          <a:srgbClr val="000000"/>
                        </a:solidFill>
                        <a:effectLst/>
                        <a:latin typeface="Montserrat" panose="00000500000000000000" pitchFamily="2" charset="0"/>
                        <a:ea typeface="Calibri" panose="020F0502020204030204" pitchFamily="34" charset="0"/>
                        <a:cs typeface="Times New Roman" panose="02020603050405020304" pitchFamily="18" charset="0"/>
                      </a:endParaRPr>
                    </a:p>
                  </a:txBody>
                  <a:tcPr marL="66647" marR="66647" marT="0" marB="0"/>
                </a:tc>
                <a:tc>
                  <a:txBody>
                    <a:bodyPr/>
                    <a:lstStyle/>
                    <a:p>
                      <a:pPr marL="0" marR="0" algn="ctr">
                        <a:spcBef>
                          <a:spcPts val="0"/>
                        </a:spcBef>
                        <a:spcAft>
                          <a:spcPts val="0"/>
                        </a:spcAft>
                      </a:pPr>
                      <a:r>
                        <a:rPr lang="es-PR" sz="1500">
                          <a:effectLst/>
                          <a:latin typeface="Montserrat" panose="00000500000000000000" pitchFamily="2" charset="0"/>
                        </a:rPr>
                        <a:t>1</a:t>
                      </a:r>
                      <a:endParaRPr lang="en-US" sz="1500">
                        <a:solidFill>
                          <a:srgbClr val="000000"/>
                        </a:solidFill>
                        <a:effectLst/>
                        <a:latin typeface="Montserrat" panose="00000500000000000000" pitchFamily="2" charset="0"/>
                        <a:ea typeface="Calibri" panose="020F0502020204030204" pitchFamily="34" charset="0"/>
                        <a:cs typeface="Times New Roman" panose="02020603050405020304" pitchFamily="18" charset="0"/>
                      </a:endParaRPr>
                    </a:p>
                  </a:txBody>
                  <a:tcPr marL="66647" marR="66647" marT="0" marB="0"/>
                </a:tc>
                <a:tc>
                  <a:txBody>
                    <a:bodyPr/>
                    <a:lstStyle/>
                    <a:p>
                      <a:pPr marL="0" marR="0" algn="ctr">
                        <a:spcBef>
                          <a:spcPts val="0"/>
                        </a:spcBef>
                        <a:spcAft>
                          <a:spcPts val="0"/>
                        </a:spcAft>
                      </a:pPr>
                      <a:r>
                        <a:rPr lang="es-PR" sz="1500" dirty="0">
                          <a:effectLst/>
                          <a:latin typeface="Montserrat" panose="00000500000000000000" pitchFamily="2" charset="0"/>
                        </a:rPr>
                        <a:t>CIEN 111-1509</a:t>
                      </a:r>
                      <a:endParaRPr lang="en-US" sz="1500" dirty="0">
                        <a:solidFill>
                          <a:srgbClr val="000000"/>
                        </a:solidFill>
                        <a:effectLst/>
                        <a:latin typeface="Montserrat" panose="00000500000000000000" pitchFamily="2" charset="0"/>
                        <a:ea typeface="Calibri" panose="020F0502020204030204" pitchFamily="34" charset="0"/>
                        <a:cs typeface="Times New Roman" panose="02020603050405020304" pitchFamily="18" charset="0"/>
                      </a:endParaRPr>
                    </a:p>
                  </a:txBody>
                  <a:tcPr marL="66647" marR="66647" marT="0" marB="0"/>
                </a:tc>
                <a:extLst>
                  <a:ext uri="{0D108BD9-81ED-4DB2-BD59-A6C34878D82A}">
                    <a16:rowId xmlns:a16="http://schemas.microsoft.com/office/drawing/2014/main" val="1883159470"/>
                  </a:ext>
                </a:extLst>
              </a:tr>
              <a:tr h="328184">
                <a:tc>
                  <a:txBody>
                    <a:bodyPr/>
                    <a:lstStyle/>
                    <a:p>
                      <a:pPr marL="0" marR="0" algn="ctr">
                        <a:spcBef>
                          <a:spcPts val="0"/>
                        </a:spcBef>
                        <a:spcAft>
                          <a:spcPts val="0"/>
                        </a:spcAft>
                      </a:pPr>
                      <a:r>
                        <a:rPr lang="es-PR" sz="1500" dirty="0">
                          <a:effectLst/>
                          <a:latin typeface="Montserrat" panose="00000500000000000000" pitchFamily="2" charset="0"/>
                        </a:rPr>
                        <a:t>7. °</a:t>
                      </a:r>
                      <a:endParaRPr lang="en-US" sz="1500" dirty="0">
                        <a:solidFill>
                          <a:srgbClr val="000000"/>
                        </a:solidFill>
                        <a:effectLst/>
                        <a:latin typeface="Montserrat" panose="00000500000000000000" pitchFamily="2" charset="0"/>
                        <a:ea typeface="Calibri" panose="020F0502020204030204" pitchFamily="34" charset="0"/>
                        <a:cs typeface="Times New Roman" panose="02020603050405020304" pitchFamily="18" charset="0"/>
                      </a:endParaRPr>
                    </a:p>
                  </a:txBody>
                  <a:tcPr marL="66647" marR="66647" marT="0" marB="0"/>
                </a:tc>
                <a:tc>
                  <a:txBody>
                    <a:bodyPr/>
                    <a:lstStyle/>
                    <a:p>
                      <a:pPr marL="0" marR="0" algn="ctr">
                        <a:spcBef>
                          <a:spcPts val="0"/>
                        </a:spcBef>
                        <a:spcAft>
                          <a:spcPts val="0"/>
                        </a:spcAft>
                      </a:pPr>
                      <a:r>
                        <a:rPr lang="es-PR" sz="1500">
                          <a:effectLst/>
                          <a:latin typeface="Montserrat" panose="00000500000000000000" pitchFamily="2" charset="0"/>
                        </a:rPr>
                        <a:t>Química preparatoria</a:t>
                      </a:r>
                      <a:endParaRPr lang="en-US" sz="1500">
                        <a:solidFill>
                          <a:srgbClr val="000000"/>
                        </a:solidFill>
                        <a:effectLst/>
                        <a:latin typeface="Montserrat" panose="00000500000000000000" pitchFamily="2" charset="0"/>
                        <a:ea typeface="Calibri" panose="020F0502020204030204" pitchFamily="34" charset="0"/>
                        <a:cs typeface="Times New Roman" panose="02020603050405020304" pitchFamily="18" charset="0"/>
                      </a:endParaRPr>
                    </a:p>
                  </a:txBody>
                  <a:tcPr marL="66647" marR="66647" marT="0" marB="0"/>
                </a:tc>
                <a:tc>
                  <a:txBody>
                    <a:bodyPr/>
                    <a:lstStyle/>
                    <a:p>
                      <a:pPr marL="0" marR="0" algn="ctr">
                        <a:spcBef>
                          <a:spcPts val="0"/>
                        </a:spcBef>
                        <a:spcAft>
                          <a:spcPts val="0"/>
                        </a:spcAft>
                      </a:pPr>
                      <a:r>
                        <a:rPr lang="es-PR" sz="1500">
                          <a:effectLst/>
                          <a:latin typeface="Montserrat" panose="00000500000000000000" pitchFamily="2" charset="0"/>
                        </a:rPr>
                        <a:t>1</a:t>
                      </a:r>
                      <a:endParaRPr lang="en-US" sz="1500">
                        <a:solidFill>
                          <a:srgbClr val="000000"/>
                        </a:solidFill>
                        <a:effectLst/>
                        <a:latin typeface="Montserrat" panose="00000500000000000000" pitchFamily="2" charset="0"/>
                        <a:ea typeface="Calibri" panose="020F0502020204030204" pitchFamily="34" charset="0"/>
                        <a:cs typeface="Times New Roman" panose="02020603050405020304" pitchFamily="18" charset="0"/>
                      </a:endParaRPr>
                    </a:p>
                  </a:txBody>
                  <a:tcPr marL="66647" marR="66647" marT="0" marB="0"/>
                </a:tc>
                <a:tc>
                  <a:txBody>
                    <a:bodyPr/>
                    <a:lstStyle/>
                    <a:p>
                      <a:pPr marL="0" marR="0" algn="ctr">
                        <a:spcBef>
                          <a:spcPts val="0"/>
                        </a:spcBef>
                        <a:spcAft>
                          <a:spcPts val="0"/>
                        </a:spcAft>
                      </a:pPr>
                      <a:r>
                        <a:rPr lang="es-PR" sz="1500" dirty="0">
                          <a:effectLst/>
                          <a:latin typeface="Montserrat" panose="00000500000000000000" pitchFamily="2" charset="0"/>
                        </a:rPr>
                        <a:t>CIEN 121-1541</a:t>
                      </a:r>
                      <a:endParaRPr lang="en-US" sz="1500" dirty="0">
                        <a:solidFill>
                          <a:srgbClr val="000000"/>
                        </a:solidFill>
                        <a:effectLst/>
                        <a:latin typeface="Montserrat" panose="00000500000000000000" pitchFamily="2" charset="0"/>
                        <a:ea typeface="Calibri" panose="020F0502020204030204" pitchFamily="34" charset="0"/>
                        <a:cs typeface="Times New Roman" panose="02020603050405020304" pitchFamily="18" charset="0"/>
                      </a:endParaRPr>
                    </a:p>
                  </a:txBody>
                  <a:tcPr marL="66647" marR="66647" marT="0" marB="0"/>
                </a:tc>
                <a:extLst>
                  <a:ext uri="{0D108BD9-81ED-4DB2-BD59-A6C34878D82A}">
                    <a16:rowId xmlns:a16="http://schemas.microsoft.com/office/drawing/2014/main" val="322441807"/>
                  </a:ext>
                </a:extLst>
              </a:tr>
              <a:tr h="434755">
                <a:tc>
                  <a:txBody>
                    <a:bodyPr/>
                    <a:lstStyle/>
                    <a:p>
                      <a:pPr marL="0" marR="0" algn="ctr">
                        <a:spcBef>
                          <a:spcPts val="0"/>
                        </a:spcBef>
                        <a:spcAft>
                          <a:spcPts val="0"/>
                        </a:spcAft>
                      </a:pPr>
                      <a:r>
                        <a:rPr lang="es-PR" sz="1500" dirty="0">
                          <a:effectLst/>
                          <a:latin typeface="Montserrat" panose="00000500000000000000" pitchFamily="2" charset="0"/>
                        </a:rPr>
                        <a:t>8. °</a:t>
                      </a:r>
                      <a:endParaRPr lang="en-US" sz="1500" dirty="0">
                        <a:solidFill>
                          <a:srgbClr val="000000"/>
                        </a:solidFill>
                        <a:effectLst/>
                        <a:latin typeface="Montserrat" panose="00000500000000000000" pitchFamily="2" charset="0"/>
                        <a:ea typeface="Calibri" panose="020F0502020204030204" pitchFamily="34" charset="0"/>
                        <a:cs typeface="Times New Roman" panose="02020603050405020304" pitchFamily="18" charset="0"/>
                      </a:endParaRPr>
                    </a:p>
                  </a:txBody>
                  <a:tcPr marL="66647" marR="66647" marT="0" marB="0"/>
                </a:tc>
                <a:tc>
                  <a:txBody>
                    <a:bodyPr/>
                    <a:lstStyle/>
                    <a:p>
                      <a:pPr marL="0" marR="0" algn="ctr">
                        <a:spcBef>
                          <a:spcPts val="0"/>
                        </a:spcBef>
                        <a:spcAft>
                          <a:spcPts val="0"/>
                        </a:spcAft>
                      </a:pPr>
                      <a:r>
                        <a:rPr lang="es-PR" sz="1500" dirty="0">
                          <a:effectLst/>
                          <a:latin typeface="Montserrat" panose="00000500000000000000" pitchFamily="2" charset="0"/>
                        </a:rPr>
                        <a:t>Física Preparatoria</a:t>
                      </a:r>
                      <a:endParaRPr lang="en-US" sz="1500" dirty="0">
                        <a:solidFill>
                          <a:srgbClr val="000000"/>
                        </a:solidFill>
                        <a:effectLst/>
                        <a:latin typeface="Montserrat" panose="00000500000000000000" pitchFamily="2" charset="0"/>
                        <a:ea typeface="Calibri" panose="020F0502020204030204" pitchFamily="34" charset="0"/>
                        <a:cs typeface="Times New Roman" panose="02020603050405020304" pitchFamily="18" charset="0"/>
                      </a:endParaRPr>
                    </a:p>
                  </a:txBody>
                  <a:tcPr marL="66647" marR="66647" marT="0" marB="0"/>
                </a:tc>
                <a:tc>
                  <a:txBody>
                    <a:bodyPr/>
                    <a:lstStyle/>
                    <a:p>
                      <a:pPr marL="0" marR="0" algn="ctr">
                        <a:spcBef>
                          <a:spcPts val="0"/>
                        </a:spcBef>
                        <a:spcAft>
                          <a:spcPts val="0"/>
                        </a:spcAft>
                      </a:pPr>
                      <a:r>
                        <a:rPr lang="es-PR" sz="1500">
                          <a:effectLst/>
                          <a:latin typeface="Montserrat" panose="00000500000000000000" pitchFamily="2" charset="0"/>
                        </a:rPr>
                        <a:t>1</a:t>
                      </a:r>
                      <a:endParaRPr lang="en-US" sz="1500">
                        <a:solidFill>
                          <a:srgbClr val="000000"/>
                        </a:solidFill>
                        <a:effectLst/>
                        <a:latin typeface="Montserrat" panose="00000500000000000000" pitchFamily="2" charset="0"/>
                        <a:ea typeface="Calibri" panose="020F0502020204030204" pitchFamily="34" charset="0"/>
                        <a:cs typeface="Times New Roman" panose="02020603050405020304" pitchFamily="18" charset="0"/>
                      </a:endParaRPr>
                    </a:p>
                  </a:txBody>
                  <a:tcPr marL="66647" marR="66647" marT="0" marB="0"/>
                </a:tc>
                <a:tc>
                  <a:txBody>
                    <a:bodyPr/>
                    <a:lstStyle/>
                    <a:p>
                      <a:pPr marL="0" marR="0" algn="ctr">
                        <a:spcBef>
                          <a:spcPts val="0"/>
                        </a:spcBef>
                        <a:spcAft>
                          <a:spcPts val="0"/>
                        </a:spcAft>
                      </a:pPr>
                      <a:r>
                        <a:rPr lang="es-PR" sz="1500" dirty="0">
                          <a:effectLst/>
                          <a:latin typeface="Montserrat" panose="00000500000000000000" pitchFamily="2" charset="0"/>
                        </a:rPr>
                        <a:t>CIEN 121-1542</a:t>
                      </a:r>
                      <a:endParaRPr lang="en-US" sz="1500" dirty="0">
                        <a:solidFill>
                          <a:srgbClr val="000000"/>
                        </a:solidFill>
                        <a:effectLst/>
                        <a:latin typeface="Montserrat" panose="00000500000000000000" pitchFamily="2" charset="0"/>
                        <a:ea typeface="Calibri" panose="020F0502020204030204" pitchFamily="34" charset="0"/>
                        <a:cs typeface="Times New Roman" panose="02020603050405020304" pitchFamily="18" charset="0"/>
                      </a:endParaRPr>
                    </a:p>
                  </a:txBody>
                  <a:tcPr marL="66647" marR="66647" marT="0" marB="0"/>
                </a:tc>
                <a:extLst>
                  <a:ext uri="{0D108BD9-81ED-4DB2-BD59-A6C34878D82A}">
                    <a16:rowId xmlns:a16="http://schemas.microsoft.com/office/drawing/2014/main" val="1074232977"/>
                  </a:ext>
                </a:extLst>
              </a:tr>
            </a:tbl>
          </a:graphicData>
        </a:graphic>
      </p:graphicFrame>
      <mc:AlternateContent xmlns:mc="http://schemas.openxmlformats.org/markup-compatibility/2006" xmlns:p14="http://schemas.microsoft.com/office/powerpoint/2010/main">
        <mc:Choice Requires="p14">
          <p:contentPart p14:bwMode="auto" r:id="rId2">
            <p14:nvContentPartPr>
              <p14:cNvPr id="10" name="Ink 9">
                <a:extLst>
                  <a:ext uri="{FF2B5EF4-FFF2-40B4-BE49-F238E27FC236}">
                    <a16:creationId xmlns:a16="http://schemas.microsoft.com/office/drawing/2014/main" id="{B56226CA-52EE-D955-5FB8-53B6E3053702}"/>
                  </a:ext>
                </a:extLst>
              </p14:cNvPr>
              <p14:cNvContentPartPr/>
              <p14:nvPr/>
            </p14:nvContentPartPr>
            <p14:xfrm>
              <a:off x="2604734" y="3423290"/>
              <a:ext cx="360" cy="360"/>
            </p14:xfrm>
          </p:contentPart>
        </mc:Choice>
        <mc:Fallback xmlns="">
          <p:pic>
            <p:nvPicPr>
              <p:cNvPr id="10" name="Ink 9">
                <a:extLst>
                  <a:ext uri="{FF2B5EF4-FFF2-40B4-BE49-F238E27FC236}">
                    <a16:creationId xmlns:a16="http://schemas.microsoft.com/office/drawing/2014/main" id="{B56226CA-52EE-D955-5FB8-53B6E3053702}"/>
                  </a:ext>
                </a:extLst>
              </p:cNvPr>
              <p:cNvPicPr/>
              <p:nvPr/>
            </p:nvPicPr>
            <p:blipFill>
              <a:blip r:embed="rId3"/>
              <a:stretch>
                <a:fillRect/>
              </a:stretch>
            </p:blipFill>
            <p:spPr>
              <a:xfrm>
                <a:off x="2595734" y="3414290"/>
                <a:ext cx="18000" cy="18000"/>
              </a:xfrm>
              <a:prstGeom prst="rect">
                <a:avLst/>
              </a:prstGeom>
            </p:spPr>
          </p:pic>
        </mc:Fallback>
      </mc:AlternateContent>
      <p:sp>
        <p:nvSpPr>
          <p:cNvPr id="12" name="Left Bracket 11">
            <a:extLst>
              <a:ext uri="{FF2B5EF4-FFF2-40B4-BE49-F238E27FC236}">
                <a16:creationId xmlns:a16="http://schemas.microsoft.com/office/drawing/2014/main" id="{1CE7B145-F127-C2B7-2539-2EB15D27D97D}"/>
              </a:ext>
            </a:extLst>
          </p:cNvPr>
          <p:cNvSpPr/>
          <p:nvPr/>
        </p:nvSpPr>
        <p:spPr>
          <a:xfrm>
            <a:off x="1162549" y="3296092"/>
            <a:ext cx="168681" cy="1124831"/>
          </a:xfrm>
          <a:prstGeom prst="leftBracket">
            <a:avLst/>
          </a:prstGeom>
          <a:ln/>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
        <p:nvSpPr>
          <p:cNvPr id="13" name="Arrow: Curved Right 12">
            <a:extLst>
              <a:ext uri="{FF2B5EF4-FFF2-40B4-BE49-F238E27FC236}">
                <a16:creationId xmlns:a16="http://schemas.microsoft.com/office/drawing/2014/main" id="{214D6A34-E614-536D-2B7D-D76AD8D3BD18}"/>
              </a:ext>
            </a:extLst>
          </p:cNvPr>
          <p:cNvSpPr/>
          <p:nvPr/>
        </p:nvSpPr>
        <p:spPr>
          <a:xfrm>
            <a:off x="180753" y="818707"/>
            <a:ext cx="861238" cy="3157561"/>
          </a:xfrm>
          <a:prstGeom prst="curved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pic>
        <p:nvPicPr>
          <p:cNvPr id="8" name="Picture 7" descr="A picture containing text&#10;&#10;Description automatically generated">
            <a:extLst>
              <a:ext uri="{FF2B5EF4-FFF2-40B4-BE49-F238E27FC236}">
                <a16:creationId xmlns:a16="http://schemas.microsoft.com/office/drawing/2014/main" id="{E4C013D3-0C1A-8B55-6B83-A5F1CA932E2F}"/>
              </a:ext>
            </a:extLst>
          </p:cNvPr>
          <p:cNvPicPr>
            <a:picLocks noChangeAspect="1"/>
          </p:cNvPicPr>
          <p:nvPr/>
        </p:nvPicPr>
        <p:blipFill rotWithShape="1">
          <a:blip r:embed="rId4"/>
          <a:srcRect l="70880" t="9174" b="6645"/>
          <a:stretch/>
        </p:blipFill>
        <p:spPr>
          <a:xfrm>
            <a:off x="8440288" y="152001"/>
            <a:ext cx="772421" cy="1048871"/>
          </a:xfrm>
          <a:prstGeom prst="rect">
            <a:avLst/>
          </a:prstGeom>
        </p:spPr>
      </p:pic>
    </p:spTree>
    <p:extLst>
      <p:ext uri="{BB962C8B-B14F-4D97-AF65-F5344CB8AC3E}">
        <p14:creationId xmlns:p14="http://schemas.microsoft.com/office/powerpoint/2010/main" val="40856411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24</a:t>
            </a:fld>
            <a:endParaRPr lang="en"/>
          </a:p>
        </p:txBody>
      </p:sp>
      <p:graphicFrame>
        <p:nvGraphicFramePr>
          <p:cNvPr id="3" name="Table 2">
            <a:extLst>
              <a:ext uri="{FF2B5EF4-FFF2-40B4-BE49-F238E27FC236}">
                <a16:creationId xmlns:a16="http://schemas.microsoft.com/office/drawing/2014/main" id="{92C833A2-3AB2-C215-8353-25AFCAC7A24A}"/>
              </a:ext>
            </a:extLst>
          </p:cNvPr>
          <p:cNvGraphicFramePr>
            <a:graphicFrameLocks noGrp="1"/>
          </p:cNvGraphicFramePr>
          <p:nvPr>
            <p:extLst>
              <p:ext uri="{D42A27DB-BD31-4B8C-83A1-F6EECF244321}">
                <p14:modId xmlns:p14="http://schemas.microsoft.com/office/powerpoint/2010/main" val="4019664966"/>
              </p:ext>
            </p:extLst>
          </p:nvPr>
        </p:nvGraphicFramePr>
        <p:xfrm>
          <a:off x="1765004" y="1017376"/>
          <a:ext cx="5613989" cy="2714432"/>
        </p:xfrm>
        <a:graphic>
          <a:graphicData uri="http://schemas.openxmlformats.org/drawingml/2006/table">
            <a:tbl>
              <a:tblPr firstRow="1" firstCol="1" bandRow="1">
                <a:tableStyleId>{242A20BD-2505-46DF-82F6-A791D1CCFF51}</a:tableStyleId>
              </a:tblPr>
              <a:tblGrid>
                <a:gridCol w="637078">
                  <a:extLst>
                    <a:ext uri="{9D8B030D-6E8A-4147-A177-3AD203B41FA5}">
                      <a16:colId xmlns:a16="http://schemas.microsoft.com/office/drawing/2014/main" val="1052214726"/>
                    </a:ext>
                  </a:extLst>
                </a:gridCol>
                <a:gridCol w="1037873">
                  <a:extLst>
                    <a:ext uri="{9D8B030D-6E8A-4147-A177-3AD203B41FA5}">
                      <a16:colId xmlns:a16="http://schemas.microsoft.com/office/drawing/2014/main" val="598761795"/>
                    </a:ext>
                  </a:extLst>
                </a:gridCol>
                <a:gridCol w="815792">
                  <a:extLst>
                    <a:ext uri="{9D8B030D-6E8A-4147-A177-3AD203B41FA5}">
                      <a16:colId xmlns:a16="http://schemas.microsoft.com/office/drawing/2014/main" val="3463273048"/>
                    </a:ext>
                  </a:extLst>
                </a:gridCol>
                <a:gridCol w="1347245">
                  <a:extLst>
                    <a:ext uri="{9D8B030D-6E8A-4147-A177-3AD203B41FA5}">
                      <a16:colId xmlns:a16="http://schemas.microsoft.com/office/drawing/2014/main" val="403067147"/>
                    </a:ext>
                  </a:extLst>
                </a:gridCol>
                <a:gridCol w="1776001">
                  <a:extLst>
                    <a:ext uri="{9D8B030D-6E8A-4147-A177-3AD203B41FA5}">
                      <a16:colId xmlns:a16="http://schemas.microsoft.com/office/drawing/2014/main" val="80292841"/>
                    </a:ext>
                  </a:extLst>
                </a:gridCol>
              </a:tblGrid>
              <a:tr h="171529">
                <a:tc>
                  <a:txBody>
                    <a:bodyPr/>
                    <a:lstStyle/>
                    <a:p>
                      <a:pPr marL="0" marR="0" algn="ctr">
                        <a:spcBef>
                          <a:spcPts val="0"/>
                        </a:spcBef>
                        <a:spcAft>
                          <a:spcPts val="0"/>
                        </a:spcAft>
                      </a:pPr>
                      <a:r>
                        <a:rPr lang="es-PR" sz="1400" dirty="0">
                          <a:effectLst/>
                        </a:rPr>
                        <a:t>Grado</a:t>
                      </a:r>
                      <a:endPar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5281" marR="65281" marT="0" marB="0" anchor="ctr">
                    <a:solidFill>
                      <a:srgbClr val="92D050"/>
                    </a:solidFill>
                  </a:tcPr>
                </a:tc>
                <a:tc>
                  <a:txBody>
                    <a:bodyPr/>
                    <a:lstStyle/>
                    <a:p>
                      <a:pPr marL="0" marR="0" algn="ctr">
                        <a:spcBef>
                          <a:spcPts val="0"/>
                        </a:spcBef>
                        <a:spcAft>
                          <a:spcPts val="0"/>
                        </a:spcAft>
                      </a:pPr>
                      <a:r>
                        <a:rPr lang="es-PR" sz="1400" dirty="0">
                          <a:effectLst/>
                        </a:rPr>
                        <a:t>Curso</a:t>
                      </a:r>
                      <a:endPar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5281" marR="65281" marT="0" marB="0" anchor="ctr">
                    <a:solidFill>
                      <a:srgbClr val="92D050"/>
                    </a:solidFill>
                  </a:tcPr>
                </a:tc>
                <a:tc>
                  <a:txBody>
                    <a:bodyPr/>
                    <a:lstStyle/>
                    <a:p>
                      <a:pPr marL="0" marR="0" algn="ctr">
                        <a:spcBef>
                          <a:spcPts val="0"/>
                        </a:spcBef>
                        <a:spcAft>
                          <a:spcPts val="0"/>
                        </a:spcAft>
                      </a:pPr>
                      <a:r>
                        <a:rPr lang="es-PR" sz="1400" dirty="0">
                          <a:effectLst/>
                        </a:rPr>
                        <a:t>Crédito</a:t>
                      </a:r>
                      <a:endPar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5281" marR="65281" marT="0" marB="0" anchor="ctr">
                    <a:solidFill>
                      <a:srgbClr val="92D050"/>
                    </a:solidFill>
                  </a:tcPr>
                </a:tc>
                <a:tc>
                  <a:txBody>
                    <a:bodyPr/>
                    <a:lstStyle/>
                    <a:p>
                      <a:pPr marL="0" marR="0" algn="ctr">
                        <a:spcBef>
                          <a:spcPts val="0"/>
                        </a:spcBef>
                        <a:spcAft>
                          <a:spcPts val="0"/>
                        </a:spcAft>
                      </a:pPr>
                      <a:r>
                        <a:rPr lang="es-PR" sz="1400" dirty="0">
                          <a:effectLst/>
                        </a:rPr>
                        <a:t>Código</a:t>
                      </a:r>
                      <a:endPar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5281" marR="65281" marT="0" marB="0" anchor="ctr">
                    <a:solidFill>
                      <a:srgbClr val="92D050"/>
                    </a:solidFill>
                  </a:tcPr>
                </a:tc>
                <a:tc>
                  <a:txBody>
                    <a:bodyPr/>
                    <a:lstStyle/>
                    <a:p>
                      <a:pPr marL="0" marR="0" algn="ctr">
                        <a:spcBef>
                          <a:spcPts val="0"/>
                        </a:spcBef>
                        <a:spcAft>
                          <a:spcPts val="0"/>
                        </a:spcAft>
                      </a:pPr>
                      <a:r>
                        <a:rPr lang="es-PR" sz="1400" dirty="0">
                          <a:effectLst/>
                        </a:rPr>
                        <a:t>Prerrequisito</a:t>
                      </a:r>
                      <a:endPar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5281" marR="65281" marT="0" marB="0" anchor="ctr">
                    <a:solidFill>
                      <a:srgbClr val="92D050"/>
                    </a:solidFill>
                  </a:tcPr>
                </a:tc>
                <a:extLst>
                  <a:ext uri="{0D108BD9-81ED-4DB2-BD59-A6C34878D82A}">
                    <a16:rowId xmlns:a16="http://schemas.microsoft.com/office/drawing/2014/main" val="255765184"/>
                  </a:ext>
                </a:extLst>
              </a:tr>
              <a:tr h="514586">
                <a:tc>
                  <a:txBody>
                    <a:bodyPr/>
                    <a:lstStyle/>
                    <a:p>
                      <a:pPr marL="0" marR="0" algn="ctr">
                        <a:spcBef>
                          <a:spcPts val="0"/>
                        </a:spcBef>
                        <a:spcAft>
                          <a:spcPts val="0"/>
                        </a:spcAft>
                      </a:pPr>
                      <a:r>
                        <a:rPr lang="es-PR" sz="1200" dirty="0">
                          <a:effectLst/>
                        </a:rPr>
                        <a:t>9. °</a:t>
                      </a:r>
                      <a:endPar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5281" marR="65281" marT="0" marB="0" anchor="ctr"/>
                </a:tc>
                <a:tc>
                  <a:txBody>
                    <a:bodyPr/>
                    <a:lstStyle/>
                    <a:p>
                      <a:pPr marL="0" marR="0" algn="ctr">
                        <a:spcBef>
                          <a:spcPts val="0"/>
                        </a:spcBef>
                        <a:spcAft>
                          <a:spcPts val="0"/>
                        </a:spcAft>
                      </a:pPr>
                      <a:r>
                        <a:rPr lang="es-PR" sz="1200" dirty="0">
                          <a:effectLst/>
                        </a:rPr>
                        <a:t>Ciencias de la Terra y del Espacio</a:t>
                      </a:r>
                      <a:endPar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5281" marR="65281" marT="0" marB="0" anchor="ctr"/>
                </a:tc>
                <a:tc>
                  <a:txBody>
                    <a:bodyPr/>
                    <a:lstStyle/>
                    <a:p>
                      <a:pPr marL="0" marR="0" algn="ctr">
                        <a:spcBef>
                          <a:spcPts val="0"/>
                        </a:spcBef>
                        <a:spcAft>
                          <a:spcPts val="0"/>
                        </a:spcAft>
                      </a:pPr>
                      <a:r>
                        <a:rPr lang="es-PR" sz="1200">
                          <a:effectLst/>
                        </a:rPr>
                        <a:t>1</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5281" marR="65281" marT="0" marB="0" anchor="ctr"/>
                </a:tc>
                <a:tc>
                  <a:txBody>
                    <a:bodyPr/>
                    <a:lstStyle/>
                    <a:p>
                      <a:pPr marL="0" marR="0" algn="ctr">
                        <a:spcBef>
                          <a:spcPts val="0"/>
                        </a:spcBef>
                        <a:spcAft>
                          <a:spcPts val="0"/>
                        </a:spcAft>
                      </a:pPr>
                      <a:r>
                        <a:rPr lang="en-US" sz="1200">
                          <a:effectLst/>
                        </a:rPr>
                        <a:t>CIEN 121-1509</a:t>
                      </a:r>
                    </a:p>
                    <a:p>
                      <a:pPr marL="0" marR="0" algn="ctr">
                        <a:spcBef>
                          <a:spcPts val="0"/>
                        </a:spcBef>
                        <a:spcAft>
                          <a:spcPts val="0"/>
                        </a:spcAft>
                      </a:pPr>
                      <a:r>
                        <a:rPr lang="en-US" sz="1200">
                          <a:effectLst/>
                        </a:rPr>
                        <a:t> </a:t>
                      </a:r>
                    </a:p>
                    <a:p>
                      <a:pPr marL="0" marR="0" algn="ctr">
                        <a:spcBef>
                          <a:spcPts val="0"/>
                        </a:spcBef>
                        <a:spcAft>
                          <a:spcPts val="0"/>
                        </a:spcAft>
                      </a:pPr>
                      <a:r>
                        <a:rPr lang="es-PR" sz="1200">
                          <a:effectLst/>
                        </a:rPr>
                        <a:t> </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5281" marR="65281" marT="0" marB="0" anchor="ctr"/>
                </a:tc>
                <a:tc>
                  <a:txBody>
                    <a:bodyPr/>
                    <a:lstStyle/>
                    <a:p>
                      <a:pPr marL="0" marR="0" algn="ctr">
                        <a:spcBef>
                          <a:spcPts val="0"/>
                        </a:spcBef>
                        <a:spcAft>
                          <a:spcPts val="0"/>
                        </a:spcAft>
                      </a:pPr>
                      <a:r>
                        <a:rPr lang="es-PR" sz="1200" dirty="0">
                          <a:effectLst/>
                        </a:rPr>
                        <a:t>Haber aprobado 8. °</a:t>
                      </a:r>
                      <a:endPar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5281" marR="65281" marT="0" marB="0" anchor="ctr"/>
                </a:tc>
                <a:extLst>
                  <a:ext uri="{0D108BD9-81ED-4DB2-BD59-A6C34878D82A}">
                    <a16:rowId xmlns:a16="http://schemas.microsoft.com/office/drawing/2014/main" val="2325776267"/>
                  </a:ext>
                </a:extLst>
              </a:tr>
              <a:tr h="171529">
                <a:tc>
                  <a:txBody>
                    <a:bodyPr/>
                    <a:lstStyle/>
                    <a:p>
                      <a:pPr marL="0" marR="0" algn="ctr">
                        <a:spcBef>
                          <a:spcPts val="0"/>
                        </a:spcBef>
                        <a:spcAft>
                          <a:spcPts val="0"/>
                        </a:spcAft>
                      </a:pPr>
                      <a:r>
                        <a:rPr lang="es-PR" sz="1200">
                          <a:effectLst/>
                        </a:rPr>
                        <a:t>10. °</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5281" marR="65281" marT="0" marB="0" anchor="ctr"/>
                </a:tc>
                <a:tc>
                  <a:txBody>
                    <a:bodyPr/>
                    <a:lstStyle/>
                    <a:p>
                      <a:pPr marL="0" marR="0" algn="ctr">
                        <a:spcBef>
                          <a:spcPts val="0"/>
                        </a:spcBef>
                        <a:spcAft>
                          <a:spcPts val="0"/>
                        </a:spcAft>
                      </a:pPr>
                      <a:r>
                        <a:rPr lang="es-PR" sz="1200" dirty="0">
                          <a:effectLst/>
                        </a:rPr>
                        <a:t>Biología</a:t>
                      </a:r>
                      <a:endPar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5281" marR="65281" marT="0" marB="0" anchor="ctr"/>
                </a:tc>
                <a:tc>
                  <a:txBody>
                    <a:bodyPr/>
                    <a:lstStyle/>
                    <a:p>
                      <a:pPr marL="0" marR="0" algn="ctr">
                        <a:spcBef>
                          <a:spcPts val="0"/>
                        </a:spcBef>
                        <a:spcAft>
                          <a:spcPts val="0"/>
                        </a:spcAft>
                      </a:pPr>
                      <a:r>
                        <a:rPr lang="es-PR" sz="1200">
                          <a:effectLst/>
                        </a:rPr>
                        <a:t>1</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5281" marR="65281" marT="0" marB="0" anchor="ctr"/>
                </a:tc>
                <a:tc>
                  <a:txBody>
                    <a:bodyPr/>
                    <a:lstStyle/>
                    <a:p>
                      <a:pPr marL="0" marR="0" algn="ctr">
                        <a:spcBef>
                          <a:spcPts val="0"/>
                        </a:spcBef>
                        <a:spcAft>
                          <a:spcPts val="0"/>
                        </a:spcAft>
                      </a:pPr>
                      <a:r>
                        <a:rPr lang="en-US" sz="1200">
                          <a:effectLst/>
                        </a:rPr>
                        <a:t>CIEN 131-1513</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5281" marR="65281" marT="0" marB="0" anchor="ctr"/>
                </a:tc>
                <a:tc>
                  <a:txBody>
                    <a:bodyPr/>
                    <a:lstStyle/>
                    <a:p>
                      <a:pPr marL="0" marR="0" algn="ctr">
                        <a:spcBef>
                          <a:spcPts val="0"/>
                        </a:spcBef>
                        <a:spcAft>
                          <a:spcPts val="0"/>
                        </a:spcAft>
                      </a:pPr>
                      <a:r>
                        <a:rPr lang="es-PR" sz="1200">
                          <a:effectLst/>
                        </a:rPr>
                        <a:t>Ninguno</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5281" marR="65281" marT="0" marB="0" anchor="ctr"/>
                </a:tc>
                <a:extLst>
                  <a:ext uri="{0D108BD9-81ED-4DB2-BD59-A6C34878D82A}">
                    <a16:rowId xmlns:a16="http://schemas.microsoft.com/office/drawing/2014/main" val="2606009512"/>
                  </a:ext>
                </a:extLst>
              </a:tr>
              <a:tr h="171529">
                <a:tc>
                  <a:txBody>
                    <a:bodyPr/>
                    <a:lstStyle/>
                    <a:p>
                      <a:pPr marL="0" marR="0" algn="ctr">
                        <a:spcBef>
                          <a:spcPts val="0"/>
                        </a:spcBef>
                        <a:spcAft>
                          <a:spcPts val="0"/>
                        </a:spcAft>
                      </a:pPr>
                      <a:r>
                        <a:rPr lang="es-PR" sz="1200">
                          <a:effectLst/>
                        </a:rPr>
                        <a:t>11. °</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5281" marR="65281" marT="0" marB="0" anchor="ctr"/>
                </a:tc>
                <a:tc>
                  <a:txBody>
                    <a:bodyPr/>
                    <a:lstStyle/>
                    <a:p>
                      <a:pPr marL="0" marR="0" algn="ctr">
                        <a:spcBef>
                          <a:spcPts val="0"/>
                        </a:spcBef>
                        <a:spcAft>
                          <a:spcPts val="0"/>
                        </a:spcAft>
                      </a:pPr>
                      <a:r>
                        <a:rPr lang="es-PR" sz="1200" dirty="0">
                          <a:effectLst/>
                        </a:rPr>
                        <a:t>Química</a:t>
                      </a:r>
                      <a:endPar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5281" marR="65281" marT="0" marB="0" anchor="ctr"/>
                </a:tc>
                <a:tc>
                  <a:txBody>
                    <a:bodyPr/>
                    <a:lstStyle/>
                    <a:p>
                      <a:pPr marL="0" marR="0" algn="ctr">
                        <a:spcBef>
                          <a:spcPts val="0"/>
                        </a:spcBef>
                        <a:spcAft>
                          <a:spcPts val="0"/>
                        </a:spcAft>
                      </a:pPr>
                      <a:r>
                        <a:rPr lang="es-PR" sz="1200">
                          <a:effectLst/>
                        </a:rPr>
                        <a:t>1</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5281" marR="65281" marT="0" marB="0" anchor="ctr"/>
                </a:tc>
                <a:tc>
                  <a:txBody>
                    <a:bodyPr/>
                    <a:lstStyle/>
                    <a:p>
                      <a:pPr marL="0" marR="0" algn="ctr">
                        <a:spcBef>
                          <a:spcPts val="0"/>
                        </a:spcBef>
                        <a:spcAft>
                          <a:spcPts val="0"/>
                        </a:spcAft>
                      </a:pPr>
                      <a:r>
                        <a:rPr lang="en-US" sz="1200">
                          <a:effectLst/>
                        </a:rPr>
                        <a:t>CIEN 131-1514</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5281" marR="65281" marT="0" marB="0" anchor="ctr"/>
                </a:tc>
                <a:tc>
                  <a:txBody>
                    <a:bodyPr/>
                    <a:lstStyle/>
                    <a:p>
                      <a:pPr marL="0" marR="0" algn="ctr">
                        <a:spcBef>
                          <a:spcPts val="0"/>
                        </a:spcBef>
                        <a:spcAft>
                          <a:spcPts val="0"/>
                        </a:spcAft>
                      </a:pPr>
                      <a:r>
                        <a:rPr lang="es-PR" sz="1200">
                          <a:effectLst/>
                        </a:rPr>
                        <a:t>Ninguno</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5281" marR="65281" marT="0" marB="0" anchor="ctr"/>
                </a:tc>
                <a:extLst>
                  <a:ext uri="{0D108BD9-81ED-4DB2-BD59-A6C34878D82A}">
                    <a16:rowId xmlns:a16="http://schemas.microsoft.com/office/drawing/2014/main" val="1166109010"/>
                  </a:ext>
                </a:extLst>
              </a:tr>
              <a:tr h="686115">
                <a:tc>
                  <a:txBody>
                    <a:bodyPr/>
                    <a:lstStyle/>
                    <a:p>
                      <a:pPr marL="0" marR="0" algn="ctr">
                        <a:spcBef>
                          <a:spcPts val="0"/>
                        </a:spcBef>
                        <a:spcAft>
                          <a:spcPts val="0"/>
                        </a:spcAft>
                      </a:pPr>
                      <a:r>
                        <a:rPr lang="es-PR" sz="1200">
                          <a:effectLst/>
                        </a:rPr>
                        <a:t>12. °</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5281" marR="65281" marT="0" marB="0" anchor="ctr"/>
                </a:tc>
                <a:tc>
                  <a:txBody>
                    <a:bodyPr/>
                    <a:lstStyle/>
                    <a:p>
                      <a:pPr marL="0" marR="0" algn="ctr">
                        <a:spcBef>
                          <a:spcPts val="0"/>
                        </a:spcBef>
                        <a:spcAft>
                          <a:spcPts val="0"/>
                        </a:spcAft>
                      </a:pPr>
                      <a:r>
                        <a:rPr lang="es-PR" sz="1200" dirty="0">
                          <a:effectLst/>
                        </a:rPr>
                        <a:t>*Física</a:t>
                      </a:r>
                      <a:endPar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5281" marR="65281" marT="0" marB="0" anchor="ctr"/>
                </a:tc>
                <a:tc>
                  <a:txBody>
                    <a:bodyPr/>
                    <a:lstStyle/>
                    <a:p>
                      <a:pPr marL="0" marR="0" algn="ctr">
                        <a:spcBef>
                          <a:spcPts val="0"/>
                        </a:spcBef>
                        <a:spcAft>
                          <a:spcPts val="0"/>
                        </a:spcAft>
                      </a:pPr>
                      <a:r>
                        <a:rPr lang="es-PR" sz="1200">
                          <a:effectLst/>
                        </a:rPr>
                        <a:t>1</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5281" marR="65281" marT="0" marB="0" anchor="ctr"/>
                </a:tc>
                <a:tc>
                  <a:txBody>
                    <a:bodyPr/>
                    <a:lstStyle/>
                    <a:p>
                      <a:pPr marL="0" marR="0" algn="ctr">
                        <a:spcBef>
                          <a:spcPts val="0"/>
                        </a:spcBef>
                        <a:spcAft>
                          <a:spcPts val="0"/>
                        </a:spcAft>
                      </a:pPr>
                      <a:r>
                        <a:rPr lang="en-US" sz="1200">
                          <a:effectLst/>
                        </a:rPr>
                        <a:t>CIEN 131-1512</a:t>
                      </a:r>
                    </a:p>
                    <a:p>
                      <a:pPr marL="0" marR="0" algn="ctr">
                        <a:spcBef>
                          <a:spcPts val="0"/>
                        </a:spcBef>
                        <a:spcAft>
                          <a:spcPts val="0"/>
                        </a:spcAft>
                      </a:pPr>
                      <a:r>
                        <a:rPr lang="es-PR" sz="1200">
                          <a:effectLst/>
                        </a:rPr>
                        <a:t> </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5281" marR="65281" marT="0" marB="0" anchor="ctr"/>
                </a:tc>
                <a:tc>
                  <a:txBody>
                    <a:bodyPr/>
                    <a:lstStyle/>
                    <a:p>
                      <a:pPr marL="0" marR="0" algn="ctr">
                        <a:spcBef>
                          <a:spcPts val="0"/>
                        </a:spcBef>
                        <a:spcAft>
                          <a:spcPts val="0"/>
                        </a:spcAft>
                      </a:pPr>
                      <a:r>
                        <a:rPr lang="es-PR" sz="1200">
                          <a:effectLst/>
                        </a:rPr>
                        <a:t>MATE 121-1410 (MATE de 9.º) MATE 121-1466 (MATE</a:t>
                      </a:r>
                      <a:endParaRPr lang="en-US" sz="1200">
                        <a:effectLst/>
                      </a:endParaRPr>
                    </a:p>
                    <a:p>
                      <a:pPr marL="0" marR="0" algn="ctr">
                        <a:spcBef>
                          <a:spcPts val="0"/>
                        </a:spcBef>
                        <a:spcAft>
                          <a:spcPts val="0"/>
                        </a:spcAft>
                      </a:pPr>
                      <a:r>
                        <a:rPr lang="en-US" sz="1200">
                          <a:effectLst/>
                        </a:rPr>
                        <a:t>Avanzado de 9. º)</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5281" marR="65281" marT="0" marB="0" anchor="ctr"/>
                </a:tc>
                <a:extLst>
                  <a:ext uri="{0D108BD9-81ED-4DB2-BD59-A6C34878D82A}">
                    <a16:rowId xmlns:a16="http://schemas.microsoft.com/office/drawing/2014/main" val="3650200553"/>
                  </a:ext>
                </a:extLst>
              </a:tr>
              <a:tr h="512095">
                <a:tc>
                  <a:txBody>
                    <a:bodyPr/>
                    <a:lstStyle/>
                    <a:p>
                      <a:pPr marL="0" marR="0" algn="ctr">
                        <a:spcBef>
                          <a:spcPts val="0"/>
                        </a:spcBef>
                        <a:spcAft>
                          <a:spcPts val="0"/>
                        </a:spcAft>
                      </a:pPr>
                      <a:r>
                        <a:rPr lang="es-PR" sz="1200">
                          <a:effectLst/>
                        </a:rPr>
                        <a:t>12. °</a:t>
                      </a:r>
                      <a:endParaRPr lang="en-US"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5281" marR="65281" marT="0" marB="0" anchor="ctr"/>
                </a:tc>
                <a:tc>
                  <a:txBody>
                    <a:bodyPr/>
                    <a:lstStyle/>
                    <a:p>
                      <a:pPr marL="0" marR="0" algn="ctr">
                        <a:spcBef>
                          <a:spcPts val="0"/>
                        </a:spcBef>
                        <a:spcAft>
                          <a:spcPts val="0"/>
                        </a:spcAft>
                      </a:pPr>
                      <a:r>
                        <a:rPr lang="es-PR" sz="1200" dirty="0">
                          <a:effectLst/>
                        </a:rPr>
                        <a:t>Ciencias Ambientales</a:t>
                      </a:r>
                      <a:endPar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5281" marR="65281" marT="0" marB="0" anchor="ctr"/>
                </a:tc>
                <a:tc>
                  <a:txBody>
                    <a:bodyPr/>
                    <a:lstStyle/>
                    <a:p>
                      <a:pPr marL="0" marR="0" algn="ctr">
                        <a:spcBef>
                          <a:spcPts val="0"/>
                        </a:spcBef>
                        <a:spcAft>
                          <a:spcPts val="0"/>
                        </a:spcAft>
                      </a:pPr>
                      <a:r>
                        <a:rPr lang="es-PR" sz="1200" dirty="0">
                          <a:effectLst/>
                        </a:rPr>
                        <a:t>1</a:t>
                      </a:r>
                      <a:endPar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5281" marR="65281" marT="0" marB="0" anchor="ctr"/>
                </a:tc>
                <a:tc>
                  <a:txBody>
                    <a:bodyPr/>
                    <a:lstStyle/>
                    <a:p>
                      <a:pPr marL="0" marR="0" algn="ctr">
                        <a:spcBef>
                          <a:spcPts val="0"/>
                        </a:spcBef>
                        <a:spcAft>
                          <a:spcPts val="0"/>
                        </a:spcAft>
                      </a:pPr>
                      <a:r>
                        <a:rPr lang="en-US" sz="1200" dirty="0">
                          <a:effectLst/>
                        </a:rPr>
                        <a:t>CIEN 131-1516</a:t>
                      </a:r>
                    </a:p>
                    <a:p>
                      <a:pPr marL="0" marR="0" algn="ctr">
                        <a:spcBef>
                          <a:spcPts val="0"/>
                        </a:spcBef>
                        <a:spcAft>
                          <a:spcPts val="0"/>
                        </a:spcAft>
                      </a:pPr>
                      <a:r>
                        <a:rPr lang="es-PR" sz="1200" dirty="0">
                          <a:effectLst/>
                        </a:rPr>
                        <a:t>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txBody>
                  <a:tcPr marL="65281" marR="65281" marT="0" marB="0" anchor="ctr"/>
                </a:tc>
                <a:tc>
                  <a:txBody>
                    <a:bodyPr/>
                    <a:lstStyle/>
                    <a:p>
                      <a:pPr marL="0" marR="0" algn="ctr">
                        <a:spcBef>
                          <a:spcPts val="0"/>
                        </a:spcBef>
                        <a:spcAft>
                          <a:spcPts val="0"/>
                        </a:spcAft>
                      </a:pPr>
                      <a:r>
                        <a:rPr lang="es-PR" sz="1200" dirty="0">
                          <a:effectLst/>
                        </a:rPr>
                        <a:t>Ninguno.</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txBody>
                  <a:tcPr marL="65281" marR="65281" marT="0" marB="0" anchor="ctr"/>
                </a:tc>
                <a:extLst>
                  <a:ext uri="{0D108BD9-81ED-4DB2-BD59-A6C34878D82A}">
                    <a16:rowId xmlns:a16="http://schemas.microsoft.com/office/drawing/2014/main" val="1290366807"/>
                  </a:ext>
                </a:extLst>
              </a:tr>
              <a:tr h="343057">
                <a:tc gridSpan="5">
                  <a:txBody>
                    <a:bodyPr/>
                    <a:lstStyle/>
                    <a:p>
                      <a:pPr marL="0" marR="0" algn="just">
                        <a:spcBef>
                          <a:spcPts val="0"/>
                        </a:spcBef>
                        <a:spcAft>
                          <a:spcPts val="0"/>
                        </a:spcAft>
                      </a:pPr>
                      <a:r>
                        <a:rPr lang="es-PR" sz="1100" dirty="0">
                          <a:effectLst/>
                        </a:rPr>
                        <a:t>*Los estudiantes que interesan continuar carreras en el área de las Ciencias, se le debe garantizar el curso de Física.</a:t>
                      </a:r>
                      <a:endParaRPr lang="en-US" sz="1100" dirty="0">
                        <a:effectLst/>
                        <a:latin typeface="Calibri" panose="020F0502020204030204" pitchFamily="34" charset="0"/>
                        <a:ea typeface="MS Mincho" panose="02020609040205080304" pitchFamily="49" charset="-128"/>
                        <a:cs typeface="Times New Roman" panose="02020603050405020304" pitchFamily="18" charset="0"/>
                      </a:endParaRPr>
                    </a:p>
                  </a:txBody>
                  <a:tcPr marL="65281" marR="65281"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87742259"/>
                  </a:ext>
                </a:extLst>
              </a:tr>
            </a:tbl>
          </a:graphicData>
        </a:graphic>
      </p:graphicFrame>
      <p:sp>
        <p:nvSpPr>
          <p:cNvPr id="4" name="Rectangle: Rounded Corners 3">
            <a:extLst>
              <a:ext uri="{FF2B5EF4-FFF2-40B4-BE49-F238E27FC236}">
                <a16:creationId xmlns:a16="http://schemas.microsoft.com/office/drawing/2014/main" id="{A54A81A3-6767-9FEE-9463-723F6B7679D3}"/>
              </a:ext>
            </a:extLst>
          </p:cNvPr>
          <p:cNvSpPr/>
          <p:nvPr/>
        </p:nvSpPr>
        <p:spPr>
          <a:xfrm>
            <a:off x="1132367" y="3868625"/>
            <a:ext cx="6879265" cy="1137683"/>
          </a:xfrm>
          <a:prstGeom prst="roundRect">
            <a:avLst/>
          </a:prstGeom>
          <a:solidFill>
            <a:schemeClr val="bg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PR" dirty="0">
                <a:solidFill>
                  <a:schemeClr val="tx1"/>
                </a:solidFill>
                <a:effectLst/>
                <a:latin typeface="Montserrat" panose="00000500000000000000" pitchFamily="2" charset="0"/>
                <a:ea typeface="MS Mincho" panose="02020609040205080304" pitchFamily="49" charset="-128"/>
                <a:cs typeface="Arial" panose="020B0604020202020204" pitchFamily="34" charset="0"/>
              </a:rPr>
              <a:t>En las escuelas con oferta ocupacional, se seguirá la secuencia de cursos establecida para cada especialidad, según el conglomerado.  Asimismo, en las escuelas especializadas en ciencias y matemáticas, se seguirá la secuencia de cursos establecida en el proyecto especializado, según el currículo riguroso que implementa y los recursos de los que disponen</a:t>
            </a:r>
            <a:endParaRPr lang="en-US" dirty="0">
              <a:solidFill>
                <a:schemeClr val="tx1"/>
              </a:solidFill>
            </a:endParaRPr>
          </a:p>
        </p:txBody>
      </p:sp>
      <p:sp>
        <p:nvSpPr>
          <p:cNvPr id="5" name="Rectangle: Rounded Corners 4">
            <a:extLst>
              <a:ext uri="{FF2B5EF4-FFF2-40B4-BE49-F238E27FC236}">
                <a16:creationId xmlns:a16="http://schemas.microsoft.com/office/drawing/2014/main" id="{952B8542-491B-8CA1-3369-2939BE6BC28F}"/>
              </a:ext>
            </a:extLst>
          </p:cNvPr>
          <p:cNvSpPr/>
          <p:nvPr/>
        </p:nvSpPr>
        <p:spPr>
          <a:xfrm>
            <a:off x="850605" y="318977"/>
            <a:ext cx="7161027" cy="540317"/>
          </a:xfrm>
          <a:prstGeom prst="roundRect">
            <a:avLst/>
          </a:prstGeom>
          <a:solidFill>
            <a:schemeClr val="bg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R" sz="800" b="1" dirty="0">
              <a:solidFill>
                <a:schemeClr val="tx1"/>
              </a:solidFill>
              <a:latin typeface="Nixie One" panose="020B0604020202020204" charset="0"/>
              <a:ea typeface="MS Mincho" panose="02020609040205080304" pitchFamily="49" charset="-128"/>
              <a:cs typeface="Arial" panose="020B0604020202020204" pitchFamily="34" charset="0"/>
            </a:endParaRPr>
          </a:p>
          <a:p>
            <a:pPr algn="ctr"/>
            <a:r>
              <a:rPr lang="es-PR" b="1" dirty="0">
                <a:solidFill>
                  <a:schemeClr val="tx1"/>
                </a:solidFill>
                <a:latin typeface="Nixie One" panose="020B0604020202020204" charset="0"/>
                <a:ea typeface="MS Mincho" panose="02020609040205080304" pitchFamily="49" charset="-128"/>
                <a:cs typeface="Arial" panose="020B0604020202020204" pitchFamily="34" charset="0"/>
              </a:rPr>
              <a:t>Sugerencia en la progresión de cursos por grado para las escuelas que no tengan ofertas ocupacionales ni especializadas en ciencias y matemáticas</a:t>
            </a:r>
            <a:endParaRPr lang="en-US" b="1" dirty="0">
              <a:solidFill>
                <a:schemeClr val="tx1"/>
              </a:solidFill>
              <a:latin typeface="Nixie One" panose="020B0604020202020204" charset="0"/>
              <a:ea typeface="MS Mincho" panose="02020609040205080304" pitchFamily="49" charset="-128"/>
              <a:cs typeface="Times New Roman" panose="02020603050405020304" pitchFamily="18" charset="0"/>
            </a:endParaRPr>
          </a:p>
          <a:p>
            <a:pPr algn="ctr"/>
            <a:endParaRPr lang="en-US" dirty="0">
              <a:solidFill>
                <a:schemeClr val="tx1"/>
              </a:solidFill>
            </a:endParaRPr>
          </a:p>
        </p:txBody>
      </p:sp>
      <p:pic>
        <p:nvPicPr>
          <p:cNvPr id="8" name="Picture 7" descr="A picture containing text&#10;&#10;Description automatically generated">
            <a:extLst>
              <a:ext uri="{FF2B5EF4-FFF2-40B4-BE49-F238E27FC236}">
                <a16:creationId xmlns:a16="http://schemas.microsoft.com/office/drawing/2014/main" id="{F85538E8-6723-0089-212D-B0DD7A243603}"/>
              </a:ext>
            </a:extLst>
          </p:cNvPr>
          <p:cNvPicPr>
            <a:picLocks noChangeAspect="1"/>
          </p:cNvPicPr>
          <p:nvPr/>
        </p:nvPicPr>
        <p:blipFill rotWithShape="1">
          <a:blip r:embed="rId2"/>
          <a:srcRect l="70880" t="9174" b="6645"/>
          <a:stretch/>
        </p:blipFill>
        <p:spPr>
          <a:xfrm>
            <a:off x="8495171" y="64699"/>
            <a:ext cx="772421" cy="1048871"/>
          </a:xfrm>
          <a:prstGeom prst="rect">
            <a:avLst/>
          </a:prstGeom>
        </p:spPr>
      </p:pic>
    </p:spTree>
    <p:extLst>
      <p:ext uri="{BB962C8B-B14F-4D97-AF65-F5344CB8AC3E}">
        <p14:creationId xmlns:p14="http://schemas.microsoft.com/office/powerpoint/2010/main" val="25017689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5852A83-57F3-29FF-B73B-0F71BC4CC150}"/>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25</a:t>
            </a:fld>
            <a:endParaRPr lang="en"/>
          </a:p>
        </p:txBody>
      </p:sp>
      <p:sp>
        <p:nvSpPr>
          <p:cNvPr id="3" name="Rectangle: Rounded Corners 2">
            <a:extLst>
              <a:ext uri="{FF2B5EF4-FFF2-40B4-BE49-F238E27FC236}">
                <a16:creationId xmlns:a16="http://schemas.microsoft.com/office/drawing/2014/main" id="{77A952C4-BF4A-D0BD-C4C0-9E5D9CA2554D}"/>
              </a:ext>
            </a:extLst>
          </p:cNvPr>
          <p:cNvSpPr/>
          <p:nvPr/>
        </p:nvSpPr>
        <p:spPr>
          <a:xfrm>
            <a:off x="988827" y="150211"/>
            <a:ext cx="7012172" cy="648587"/>
          </a:xfrm>
          <a:prstGeom prst="roundRect">
            <a:avLst/>
          </a:prstGeom>
          <a:solidFill>
            <a:schemeClr val="bg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PR" sz="800" dirty="0">
              <a:solidFill>
                <a:srgbClr val="000000"/>
              </a:solidFill>
              <a:effectLst/>
              <a:latin typeface="Nixie One" panose="020B0604020202020204" charset="0"/>
              <a:ea typeface="Calibri" panose="020F0502020204030204" pitchFamily="34" charset="0"/>
              <a:cs typeface="Arial" panose="020B0604020202020204" pitchFamily="34" charset="0"/>
            </a:endParaRPr>
          </a:p>
          <a:p>
            <a:endParaRPr lang="es-PR" sz="800" dirty="0">
              <a:solidFill>
                <a:srgbClr val="000000"/>
              </a:solidFill>
              <a:latin typeface="Nixie One" panose="020B0604020202020204" charset="0"/>
              <a:ea typeface="Calibri" panose="020F0502020204030204" pitchFamily="34" charset="0"/>
              <a:cs typeface="Arial" panose="020B0604020202020204" pitchFamily="34" charset="0"/>
            </a:endParaRPr>
          </a:p>
          <a:p>
            <a:pPr algn="ctr"/>
            <a:r>
              <a:rPr lang="es-PR" sz="1900" b="1" dirty="0">
                <a:solidFill>
                  <a:srgbClr val="000000"/>
                </a:solidFill>
                <a:effectLst>
                  <a:outerShdw blurRad="38100" dist="38100" dir="2700000" algn="tl">
                    <a:srgbClr val="000000">
                      <a:alpha val="43137"/>
                    </a:srgbClr>
                  </a:outerShdw>
                </a:effectLst>
                <a:latin typeface="Nixie One" panose="020B0604020202020204" charset="0"/>
                <a:ea typeface="Calibri" panose="020F0502020204030204" pitchFamily="34" charset="0"/>
                <a:cs typeface="Arial" panose="020B0604020202020204" pitchFamily="34" charset="0"/>
              </a:rPr>
              <a:t>Estrategias educativas basadas en evidencia científica recomendadas</a:t>
            </a:r>
            <a:endParaRPr lang="en-US" sz="1900" b="1" dirty="0">
              <a:solidFill>
                <a:srgbClr val="000000"/>
              </a:solidFill>
              <a:effectLst>
                <a:outerShdw blurRad="38100" dist="38100" dir="2700000" algn="tl">
                  <a:srgbClr val="000000">
                    <a:alpha val="43137"/>
                  </a:srgbClr>
                </a:outerShdw>
              </a:effectLst>
              <a:latin typeface="Nixie One" panose="020B0604020202020204" charset="0"/>
              <a:ea typeface="Calibri" panose="020F0502020204030204" pitchFamily="34" charset="0"/>
            </a:endParaRPr>
          </a:p>
          <a:p>
            <a:pPr algn="ctr"/>
            <a:endParaRPr lang="en-US" dirty="0"/>
          </a:p>
        </p:txBody>
      </p:sp>
      <p:sp>
        <p:nvSpPr>
          <p:cNvPr id="9" name="Rectangle: Rounded Corners 8">
            <a:extLst>
              <a:ext uri="{FF2B5EF4-FFF2-40B4-BE49-F238E27FC236}">
                <a16:creationId xmlns:a16="http://schemas.microsoft.com/office/drawing/2014/main" id="{915A1A93-807A-7342-8032-0F3FDF3F5E3A}"/>
              </a:ext>
            </a:extLst>
          </p:cNvPr>
          <p:cNvSpPr/>
          <p:nvPr/>
        </p:nvSpPr>
        <p:spPr>
          <a:xfrm>
            <a:off x="170118" y="1764885"/>
            <a:ext cx="4007494" cy="648587"/>
          </a:xfrm>
          <a:prstGeom prst="round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50" dirty="0" err="1">
                <a:solidFill>
                  <a:schemeClr val="tx1"/>
                </a:solidFill>
                <a:latin typeface="Montserrat" panose="00000500000000000000" pitchFamily="2" charset="0"/>
              </a:rPr>
              <a:t>Aprendizaje</a:t>
            </a:r>
            <a:r>
              <a:rPr lang="en-US" sz="1750" dirty="0">
                <a:solidFill>
                  <a:schemeClr val="tx1"/>
                </a:solidFill>
                <a:latin typeface="Montserrat" panose="00000500000000000000" pitchFamily="2" charset="0"/>
              </a:rPr>
              <a:t> </a:t>
            </a:r>
            <a:r>
              <a:rPr lang="en-US" sz="1750" dirty="0" err="1">
                <a:solidFill>
                  <a:schemeClr val="tx1"/>
                </a:solidFill>
                <a:latin typeface="Montserrat" panose="00000500000000000000" pitchFamily="2" charset="0"/>
              </a:rPr>
              <a:t>basado</a:t>
            </a:r>
            <a:r>
              <a:rPr lang="en-US" sz="1750" dirty="0">
                <a:solidFill>
                  <a:schemeClr val="tx1"/>
                </a:solidFill>
                <a:latin typeface="Montserrat" panose="00000500000000000000" pitchFamily="2" charset="0"/>
              </a:rPr>
              <a:t> </a:t>
            </a:r>
            <a:r>
              <a:rPr lang="en-US" sz="1750" dirty="0" err="1">
                <a:solidFill>
                  <a:schemeClr val="tx1"/>
                </a:solidFill>
                <a:latin typeface="Montserrat" panose="00000500000000000000" pitchFamily="2" charset="0"/>
              </a:rPr>
              <a:t>en</a:t>
            </a:r>
            <a:r>
              <a:rPr lang="en-US" sz="1750" dirty="0">
                <a:solidFill>
                  <a:schemeClr val="tx1"/>
                </a:solidFill>
                <a:latin typeface="Montserrat" panose="00000500000000000000" pitchFamily="2" charset="0"/>
              </a:rPr>
              <a:t> </a:t>
            </a:r>
            <a:r>
              <a:rPr lang="en-US" sz="1750" dirty="0" err="1">
                <a:solidFill>
                  <a:schemeClr val="tx1"/>
                </a:solidFill>
                <a:latin typeface="Montserrat" panose="00000500000000000000" pitchFamily="2" charset="0"/>
              </a:rPr>
              <a:t>proyectos</a:t>
            </a:r>
            <a:endParaRPr lang="en-US" sz="1750" dirty="0">
              <a:solidFill>
                <a:schemeClr val="tx1"/>
              </a:solidFill>
              <a:latin typeface="Montserrat" panose="00000500000000000000" pitchFamily="2" charset="0"/>
            </a:endParaRPr>
          </a:p>
        </p:txBody>
      </p:sp>
      <p:sp>
        <p:nvSpPr>
          <p:cNvPr id="10" name="Rectangle: Rounded Corners 9">
            <a:extLst>
              <a:ext uri="{FF2B5EF4-FFF2-40B4-BE49-F238E27FC236}">
                <a16:creationId xmlns:a16="http://schemas.microsoft.com/office/drawing/2014/main" id="{27D70189-3263-4168-2CE7-7998FEF01146}"/>
              </a:ext>
            </a:extLst>
          </p:cNvPr>
          <p:cNvSpPr/>
          <p:nvPr/>
        </p:nvSpPr>
        <p:spPr>
          <a:xfrm>
            <a:off x="4337100" y="1775398"/>
            <a:ext cx="4742120" cy="648587"/>
          </a:xfrm>
          <a:prstGeom prst="round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R" sz="1800" dirty="0">
                <a:solidFill>
                  <a:srgbClr val="000000"/>
                </a:solidFill>
                <a:effectLst/>
                <a:latin typeface="Montserrat" panose="00000500000000000000" pitchFamily="2" charset="0"/>
                <a:ea typeface="MS Mincho" panose="02020609040205080304" pitchFamily="49" charset="-128"/>
                <a:cs typeface="Arial" panose="020B0604020202020204" pitchFamily="34" charset="0"/>
              </a:rPr>
              <a:t>Aprendizaje cooperativo y colaborativo</a:t>
            </a:r>
            <a:endParaRPr lang="en-US" dirty="0"/>
          </a:p>
        </p:txBody>
      </p:sp>
      <p:sp>
        <p:nvSpPr>
          <p:cNvPr id="11" name="Rectangle: Rounded Corners 10">
            <a:extLst>
              <a:ext uri="{FF2B5EF4-FFF2-40B4-BE49-F238E27FC236}">
                <a16:creationId xmlns:a16="http://schemas.microsoft.com/office/drawing/2014/main" id="{33A4D4B3-F90C-A736-F4D8-AE38DBA923FA}"/>
              </a:ext>
            </a:extLst>
          </p:cNvPr>
          <p:cNvSpPr/>
          <p:nvPr/>
        </p:nvSpPr>
        <p:spPr>
          <a:xfrm>
            <a:off x="896485" y="957548"/>
            <a:ext cx="3440615" cy="648587"/>
          </a:xfrm>
          <a:prstGeom prst="round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err="1">
                <a:solidFill>
                  <a:schemeClr val="tx1"/>
                </a:solidFill>
                <a:latin typeface="Montserrat" panose="00000500000000000000" pitchFamily="2" charset="0"/>
              </a:rPr>
              <a:t>Aprendizaje</a:t>
            </a:r>
            <a:r>
              <a:rPr lang="en-US" sz="1800" dirty="0">
                <a:solidFill>
                  <a:schemeClr val="tx1"/>
                </a:solidFill>
                <a:latin typeface="Montserrat" panose="00000500000000000000" pitchFamily="2" charset="0"/>
              </a:rPr>
              <a:t> </a:t>
            </a:r>
            <a:r>
              <a:rPr lang="en-US" sz="1800" dirty="0" err="1">
                <a:solidFill>
                  <a:schemeClr val="tx1"/>
                </a:solidFill>
                <a:latin typeface="Montserrat" panose="00000500000000000000" pitchFamily="2" charset="0"/>
              </a:rPr>
              <a:t>por</a:t>
            </a:r>
            <a:r>
              <a:rPr lang="en-US" sz="1800" dirty="0">
                <a:solidFill>
                  <a:schemeClr val="tx1"/>
                </a:solidFill>
                <a:latin typeface="Montserrat" panose="00000500000000000000" pitchFamily="2" charset="0"/>
              </a:rPr>
              <a:t> </a:t>
            </a:r>
            <a:r>
              <a:rPr lang="en-US" sz="1800" dirty="0" err="1">
                <a:solidFill>
                  <a:schemeClr val="tx1"/>
                </a:solidFill>
                <a:latin typeface="Montserrat" panose="00000500000000000000" pitchFamily="2" charset="0"/>
              </a:rPr>
              <a:t>indagación</a:t>
            </a:r>
            <a:endParaRPr lang="en-US" sz="1800" dirty="0">
              <a:solidFill>
                <a:schemeClr val="tx1"/>
              </a:solidFill>
              <a:latin typeface="Montserrat" panose="00000500000000000000" pitchFamily="2" charset="0"/>
            </a:endParaRPr>
          </a:p>
        </p:txBody>
      </p:sp>
      <p:sp>
        <p:nvSpPr>
          <p:cNvPr id="12" name="Rectangle: Rounded Corners 11">
            <a:extLst>
              <a:ext uri="{FF2B5EF4-FFF2-40B4-BE49-F238E27FC236}">
                <a16:creationId xmlns:a16="http://schemas.microsoft.com/office/drawing/2014/main" id="{BD270D2A-0E72-23DC-DAD8-FBFB5FDC39B5}"/>
              </a:ext>
            </a:extLst>
          </p:cNvPr>
          <p:cNvSpPr/>
          <p:nvPr/>
        </p:nvSpPr>
        <p:spPr>
          <a:xfrm>
            <a:off x="4494913" y="957548"/>
            <a:ext cx="4040372" cy="648587"/>
          </a:xfrm>
          <a:prstGeom prst="round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dirty="0" err="1">
                <a:solidFill>
                  <a:schemeClr val="tx1"/>
                </a:solidFill>
                <a:latin typeface="Montserrat" panose="00000500000000000000" pitchFamily="2" charset="0"/>
              </a:rPr>
              <a:t>Aprendizaje</a:t>
            </a:r>
            <a:r>
              <a:rPr lang="en-US" sz="1700" dirty="0">
                <a:solidFill>
                  <a:schemeClr val="tx1"/>
                </a:solidFill>
                <a:latin typeface="Montserrat" panose="00000500000000000000" pitchFamily="2" charset="0"/>
              </a:rPr>
              <a:t> </a:t>
            </a:r>
            <a:r>
              <a:rPr lang="en-US" sz="1700" dirty="0" err="1">
                <a:solidFill>
                  <a:schemeClr val="tx1"/>
                </a:solidFill>
                <a:latin typeface="Montserrat" panose="00000500000000000000" pitchFamily="2" charset="0"/>
              </a:rPr>
              <a:t>basado</a:t>
            </a:r>
            <a:r>
              <a:rPr lang="en-US" sz="1700" dirty="0">
                <a:solidFill>
                  <a:schemeClr val="tx1"/>
                </a:solidFill>
                <a:latin typeface="Montserrat" panose="00000500000000000000" pitchFamily="2" charset="0"/>
              </a:rPr>
              <a:t> </a:t>
            </a:r>
            <a:r>
              <a:rPr lang="en-US" sz="1700" dirty="0" err="1">
                <a:solidFill>
                  <a:schemeClr val="tx1"/>
                </a:solidFill>
                <a:latin typeface="Montserrat" panose="00000500000000000000" pitchFamily="2" charset="0"/>
              </a:rPr>
              <a:t>en</a:t>
            </a:r>
            <a:r>
              <a:rPr lang="en-US" sz="1700" dirty="0">
                <a:solidFill>
                  <a:schemeClr val="tx1"/>
                </a:solidFill>
                <a:latin typeface="Montserrat" panose="00000500000000000000" pitchFamily="2" charset="0"/>
              </a:rPr>
              <a:t> </a:t>
            </a:r>
            <a:r>
              <a:rPr lang="en-US" sz="1700" dirty="0" err="1">
                <a:solidFill>
                  <a:schemeClr val="tx1"/>
                </a:solidFill>
                <a:latin typeface="Montserrat" panose="00000500000000000000" pitchFamily="2" charset="0"/>
              </a:rPr>
              <a:t>problemas</a:t>
            </a:r>
            <a:endParaRPr lang="en-US" sz="1700" dirty="0">
              <a:solidFill>
                <a:schemeClr val="tx1"/>
              </a:solidFill>
              <a:latin typeface="Montserrat" panose="00000500000000000000" pitchFamily="2" charset="0"/>
            </a:endParaRPr>
          </a:p>
        </p:txBody>
      </p:sp>
      <p:sp>
        <p:nvSpPr>
          <p:cNvPr id="14" name="TextBox 13">
            <a:extLst>
              <a:ext uri="{FF2B5EF4-FFF2-40B4-BE49-F238E27FC236}">
                <a16:creationId xmlns:a16="http://schemas.microsoft.com/office/drawing/2014/main" id="{AA6751D7-D870-B4A6-F339-65B57286B1EB}"/>
              </a:ext>
            </a:extLst>
          </p:cNvPr>
          <p:cNvSpPr txBox="1"/>
          <p:nvPr/>
        </p:nvSpPr>
        <p:spPr>
          <a:xfrm>
            <a:off x="3392377" y="4705350"/>
            <a:ext cx="2359245" cy="215444"/>
          </a:xfrm>
          <a:prstGeom prst="rect">
            <a:avLst/>
          </a:prstGeom>
          <a:noFill/>
        </p:spPr>
        <p:txBody>
          <a:bodyPr wrap="square">
            <a:spAutoFit/>
          </a:bodyPr>
          <a:lstStyle/>
          <a:p>
            <a:r>
              <a:rPr lang="en-US" sz="800" dirty="0"/>
              <a:t>http://clipart-library.com/learning-cliparts.html</a:t>
            </a:r>
          </a:p>
        </p:txBody>
      </p:sp>
      <p:pic>
        <p:nvPicPr>
          <p:cNvPr id="3074" name="Picture 2" descr="Free Learning Cliparts, Download Free Learning Cliparts png images, Free  ClipArts on Clipart Library">
            <a:extLst>
              <a:ext uri="{FF2B5EF4-FFF2-40B4-BE49-F238E27FC236}">
                <a16:creationId xmlns:a16="http://schemas.microsoft.com/office/drawing/2014/main" id="{E90C5B8D-4B11-3189-F4F8-106BC5F1CA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7870" y="2571750"/>
            <a:ext cx="2690037" cy="21336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A picture containing text&#10;&#10;Description automatically generated">
            <a:extLst>
              <a:ext uri="{FF2B5EF4-FFF2-40B4-BE49-F238E27FC236}">
                <a16:creationId xmlns:a16="http://schemas.microsoft.com/office/drawing/2014/main" id="{8973F68B-E424-F676-C22B-A9F1D3EFA6B9}"/>
              </a:ext>
            </a:extLst>
          </p:cNvPr>
          <p:cNvPicPr>
            <a:picLocks noChangeAspect="1"/>
          </p:cNvPicPr>
          <p:nvPr/>
        </p:nvPicPr>
        <p:blipFill rotWithShape="1">
          <a:blip r:embed="rId3"/>
          <a:srcRect l="70880" t="9174" b="6645"/>
          <a:stretch/>
        </p:blipFill>
        <p:spPr>
          <a:xfrm>
            <a:off x="8452640" y="106711"/>
            <a:ext cx="772421" cy="1048871"/>
          </a:xfrm>
          <a:prstGeom prst="rect">
            <a:avLst/>
          </a:prstGeom>
        </p:spPr>
      </p:pic>
    </p:spTree>
    <p:extLst>
      <p:ext uri="{BB962C8B-B14F-4D97-AF65-F5344CB8AC3E}">
        <p14:creationId xmlns:p14="http://schemas.microsoft.com/office/powerpoint/2010/main" val="34247838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41" name="Google Shape;241;p19"/>
          <p:cNvSpPr/>
          <p:nvPr/>
        </p:nvSpPr>
        <p:spPr>
          <a:xfrm>
            <a:off x="3333750" y="1333500"/>
            <a:ext cx="2476500" cy="2476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a:off x="3209925" y="1209675"/>
            <a:ext cx="2724300" cy="27243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9"/>
          <p:cNvSpPr/>
          <p:nvPr/>
        </p:nvSpPr>
        <p:spPr>
          <a:xfrm>
            <a:off x="2962275" y="1543050"/>
            <a:ext cx="704700" cy="7047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p:nvPr/>
        </p:nvSpPr>
        <p:spPr>
          <a:xfrm>
            <a:off x="5295900" y="2897050"/>
            <a:ext cx="971700" cy="971700"/>
          </a:xfrm>
          <a:prstGeom prst="donut">
            <a:avLst>
              <a:gd name="adj" fmla="val 12811"/>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19"/>
          <p:cNvGrpSpPr/>
          <p:nvPr/>
        </p:nvGrpSpPr>
        <p:grpSpPr>
          <a:xfrm>
            <a:off x="3990646" y="2000576"/>
            <a:ext cx="1162865" cy="1162930"/>
            <a:chOff x="570875" y="4322250"/>
            <a:chExt cx="443300" cy="443325"/>
          </a:xfrm>
        </p:grpSpPr>
        <p:sp>
          <p:nvSpPr>
            <p:cNvPr id="246" name="Google Shape;246;p19"/>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9"/>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9"/>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9"/>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0" name="Google Shape;250;p19"/>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26</a:t>
            </a:fld>
            <a:endParaRPr dirty="0"/>
          </a:p>
        </p:txBody>
      </p:sp>
      <p:pic>
        <p:nvPicPr>
          <p:cNvPr id="14" name="Picture 13" descr="A picture containing text&#10;&#10;Description automatically generated">
            <a:extLst>
              <a:ext uri="{FF2B5EF4-FFF2-40B4-BE49-F238E27FC236}">
                <a16:creationId xmlns:a16="http://schemas.microsoft.com/office/drawing/2014/main" id="{406AEB16-AC7D-401A-8B6A-867C483333DB}"/>
              </a:ext>
            </a:extLst>
          </p:cNvPr>
          <p:cNvPicPr>
            <a:picLocks noChangeAspect="1"/>
          </p:cNvPicPr>
          <p:nvPr/>
        </p:nvPicPr>
        <p:blipFill rotWithShape="1">
          <a:blip r:embed="rId3"/>
          <a:srcRect l="69191"/>
          <a:stretch/>
        </p:blipFill>
        <p:spPr>
          <a:xfrm>
            <a:off x="2446237" y="790531"/>
            <a:ext cx="1511298" cy="2304177"/>
          </a:xfrm>
          <a:prstGeom prst="rect">
            <a:avLst/>
          </a:prstGeom>
        </p:spPr>
      </p:pic>
      <p:sp>
        <p:nvSpPr>
          <p:cNvPr id="2" name="Rectangle: Rounded Corners 1">
            <a:extLst>
              <a:ext uri="{FF2B5EF4-FFF2-40B4-BE49-F238E27FC236}">
                <a16:creationId xmlns:a16="http://schemas.microsoft.com/office/drawing/2014/main" id="{5F68B6BC-F264-2BDF-AA81-66A93918322D}"/>
              </a:ext>
            </a:extLst>
          </p:cNvPr>
          <p:cNvSpPr/>
          <p:nvPr/>
        </p:nvSpPr>
        <p:spPr>
          <a:xfrm>
            <a:off x="833718" y="457555"/>
            <a:ext cx="7234517" cy="64734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b="1" dirty="0">
                <a:effectLst>
                  <a:outerShdw blurRad="38100" dist="38100" dir="2700000" algn="tl">
                    <a:srgbClr val="000000">
                      <a:alpha val="43137"/>
                    </a:srgbClr>
                  </a:outerShdw>
                </a:effectLst>
                <a:latin typeface="Nixie One" panose="020B0604020202020204" charset="0"/>
              </a:rPr>
              <a:t>¿</a:t>
            </a:r>
            <a:r>
              <a:rPr lang="en-US" sz="2000" b="1" dirty="0" err="1">
                <a:effectLst>
                  <a:outerShdw blurRad="38100" dist="38100" dir="2700000" algn="tl">
                    <a:srgbClr val="000000">
                      <a:alpha val="43137"/>
                    </a:srgbClr>
                  </a:outerShdw>
                </a:effectLst>
                <a:latin typeface="Nixie One" panose="020B0604020202020204" charset="0"/>
              </a:rPr>
              <a:t>Cómo</a:t>
            </a:r>
            <a:r>
              <a:rPr lang="en-US" sz="2000" b="1" dirty="0">
                <a:effectLst>
                  <a:outerShdw blurRad="38100" dist="38100" dir="2700000" algn="tl">
                    <a:srgbClr val="000000">
                      <a:alpha val="43137"/>
                    </a:srgbClr>
                  </a:outerShdw>
                </a:effectLst>
                <a:latin typeface="Nixie One" panose="020B0604020202020204" charset="0"/>
              </a:rPr>
              <a:t> </a:t>
            </a:r>
            <a:r>
              <a:rPr lang="en-US" sz="2000" b="1" dirty="0" err="1">
                <a:effectLst>
                  <a:outerShdw blurRad="38100" dist="38100" dir="2700000" algn="tl">
                    <a:srgbClr val="000000">
                      <a:alpha val="43137"/>
                    </a:srgbClr>
                  </a:outerShdw>
                </a:effectLst>
                <a:latin typeface="Nixie One" panose="020B0604020202020204" charset="0"/>
              </a:rPr>
              <a:t>esta</a:t>
            </a:r>
            <a:r>
              <a:rPr lang="en-US" sz="2000" b="1" dirty="0">
                <a:effectLst>
                  <a:outerShdw blurRad="38100" dist="38100" dir="2700000" algn="tl">
                    <a:srgbClr val="000000">
                      <a:alpha val="43137"/>
                    </a:srgbClr>
                  </a:outerShdw>
                </a:effectLst>
                <a:latin typeface="Nixie One" panose="020B0604020202020204" charset="0"/>
              </a:rPr>
              <a:t> </a:t>
            </a:r>
            <a:r>
              <a:rPr lang="en-US" sz="2000" b="1" dirty="0" err="1">
                <a:effectLst>
                  <a:outerShdw blurRad="38100" dist="38100" dir="2700000" algn="tl">
                    <a:srgbClr val="000000">
                      <a:alpha val="43137"/>
                    </a:srgbClr>
                  </a:outerShdw>
                </a:effectLst>
                <a:latin typeface="Nixie One" panose="020B0604020202020204" charset="0"/>
              </a:rPr>
              <a:t>revisión</a:t>
            </a:r>
            <a:r>
              <a:rPr lang="en-US" sz="2000" b="1" dirty="0">
                <a:effectLst>
                  <a:outerShdw blurRad="38100" dist="38100" dir="2700000" algn="tl">
                    <a:srgbClr val="000000">
                      <a:alpha val="43137"/>
                    </a:srgbClr>
                  </a:outerShdw>
                </a:effectLst>
                <a:latin typeface="Nixie One" panose="020B0604020202020204" charset="0"/>
              </a:rPr>
              <a:t> curricular </a:t>
            </a:r>
            <a:r>
              <a:rPr lang="en-US" sz="2000" b="1" dirty="0" err="1">
                <a:effectLst>
                  <a:outerShdw blurRad="38100" dist="38100" dir="2700000" algn="tl">
                    <a:srgbClr val="000000">
                      <a:alpha val="43137"/>
                    </a:srgbClr>
                  </a:outerShdw>
                </a:effectLst>
                <a:latin typeface="Nixie One" panose="020B0604020202020204" charset="0"/>
              </a:rPr>
              <a:t>facilita</a:t>
            </a:r>
            <a:r>
              <a:rPr lang="en-US" sz="2000" b="1" dirty="0">
                <a:effectLst>
                  <a:outerShdw blurRad="38100" dist="38100" dir="2700000" algn="tl">
                    <a:srgbClr val="000000">
                      <a:alpha val="43137"/>
                    </a:srgbClr>
                  </a:outerShdw>
                </a:effectLst>
                <a:latin typeface="Nixie One" panose="020B0604020202020204" charset="0"/>
              </a:rPr>
              <a:t> </a:t>
            </a:r>
            <a:r>
              <a:rPr lang="en-US" sz="2000" b="1" dirty="0" err="1">
                <a:effectLst>
                  <a:outerShdw blurRad="38100" dist="38100" dir="2700000" algn="tl">
                    <a:srgbClr val="000000">
                      <a:alpha val="43137"/>
                    </a:srgbClr>
                  </a:outerShdw>
                </a:effectLst>
                <a:latin typeface="Nixie One" panose="020B0604020202020204" charset="0"/>
              </a:rPr>
              <a:t>el</a:t>
            </a:r>
            <a:r>
              <a:rPr lang="en-US" sz="2000" b="1" dirty="0">
                <a:effectLst>
                  <a:outerShdw blurRad="38100" dist="38100" dir="2700000" algn="tl">
                    <a:srgbClr val="000000">
                      <a:alpha val="43137"/>
                    </a:srgbClr>
                  </a:outerShdw>
                </a:effectLst>
                <a:latin typeface="Nixie One" panose="020B0604020202020204" charset="0"/>
              </a:rPr>
              <a:t> </a:t>
            </a:r>
            <a:r>
              <a:rPr lang="en-US" sz="2000" b="1" dirty="0" err="1">
                <a:effectLst>
                  <a:outerShdw blurRad="38100" dist="38100" dir="2700000" algn="tl">
                    <a:srgbClr val="000000">
                      <a:alpha val="43137"/>
                    </a:srgbClr>
                  </a:outerShdw>
                </a:effectLst>
                <a:latin typeface="Nixie One" panose="020B0604020202020204" charset="0"/>
              </a:rPr>
              <a:t>proceso</a:t>
            </a:r>
            <a:r>
              <a:rPr lang="en-US" sz="2000" b="1" dirty="0">
                <a:effectLst>
                  <a:outerShdw blurRad="38100" dist="38100" dir="2700000" algn="tl">
                    <a:srgbClr val="000000">
                      <a:alpha val="43137"/>
                    </a:srgbClr>
                  </a:outerShdw>
                </a:effectLst>
                <a:latin typeface="Nixie One" panose="020B0604020202020204" charset="0"/>
              </a:rPr>
              <a:t> de </a:t>
            </a:r>
            <a:r>
              <a:rPr lang="en-US" sz="2000" b="1" dirty="0" err="1">
                <a:effectLst>
                  <a:outerShdw blurRad="38100" dist="38100" dir="2700000" algn="tl">
                    <a:srgbClr val="000000">
                      <a:alpha val="43137"/>
                    </a:srgbClr>
                  </a:outerShdw>
                </a:effectLst>
                <a:latin typeface="Nixie One" panose="020B0604020202020204" charset="0"/>
              </a:rPr>
              <a:t>planificación</a:t>
            </a:r>
            <a:r>
              <a:rPr lang="en-US" sz="2000" b="1" dirty="0">
                <a:effectLst>
                  <a:outerShdw blurRad="38100" dist="38100" dir="2700000" algn="tl">
                    <a:srgbClr val="000000">
                      <a:alpha val="43137"/>
                    </a:srgbClr>
                  </a:outerShdw>
                </a:effectLst>
                <a:latin typeface="Nixie One" panose="020B0604020202020204" charset="0"/>
              </a:rPr>
              <a:t> de la </a:t>
            </a:r>
            <a:r>
              <a:rPr lang="en-US" sz="2000" b="1" dirty="0" err="1">
                <a:effectLst>
                  <a:outerShdw blurRad="38100" dist="38100" dir="2700000" algn="tl">
                    <a:srgbClr val="000000">
                      <a:alpha val="43137"/>
                    </a:srgbClr>
                  </a:outerShdw>
                </a:effectLst>
                <a:latin typeface="Nixie One" panose="020B0604020202020204" charset="0"/>
              </a:rPr>
              <a:t>enseñanza</a:t>
            </a:r>
            <a:r>
              <a:rPr lang="en-US" sz="2000" b="1" dirty="0">
                <a:effectLst>
                  <a:outerShdw blurRad="38100" dist="38100" dir="2700000" algn="tl">
                    <a:srgbClr val="000000">
                      <a:alpha val="43137"/>
                    </a:srgbClr>
                  </a:outerShdw>
                </a:effectLst>
                <a:latin typeface="Nixie One" panose="020B0604020202020204" charset="0"/>
              </a:rPr>
              <a:t>?</a:t>
            </a:r>
          </a:p>
        </p:txBody>
      </p:sp>
      <p:pic>
        <p:nvPicPr>
          <p:cNvPr id="1026" name="Picture 2" descr="Free Lesson Cliparts, Download Free Lesson Cliparts png images, Free  ClipArts on Clipart Library">
            <a:extLst>
              <a:ext uri="{FF2B5EF4-FFF2-40B4-BE49-F238E27FC236}">
                <a16:creationId xmlns:a16="http://schemas.microsoft.com/office/drawing/2014/main" id="{DECAD1EC-AD63-FE30-BED1-527F05777E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7307" y="1333500"/>
            <a:ext cx="1785539" cy="137941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reschool clip art">
            <a:extLst>
              <a:ext uri="{FF2B5EF4-FFF2-40B4-BE49-F238E27FC236}">
                <a16:creationId xmlns:a16="http://schemas.microsoft.com/office/drawing/2014/main" id="{7EEDDA34-1CFC-102B-8E71-8371A0EF83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87681" y="2842226"/>
            <a:ext cx="1651049" cy="1679033"/>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D4CBDC8C-61CE-7DD7-68D7-4256A47BA0D3}"/>
              </a:ext>
            </a:extLst>
          </p:cNvPr>
          <p:cNvSpPr txBox="1"/>
          <p:nvPr/>
        </p:nvSpPr>
        <p:spPr>
          <a:xfrm>
            <a:off x="1231519" y="4546143"/>
            <a:ext cx="2010896" cy="184666"/>
          </a:xfrm>
          <a:prstGeom prst="rect">
            <a:avLst/>
          </a:prstGeom>
          <a:noFill/>
        </p:spPr>
        <p:txBody>
          <a:bodyPr wrap="square">
            <a:spAutoFit/>
          </a:bodyPr>
          <a:lstStyle/>
          <a:p>
            <a:r>
              <a:rPr lang="en-US" sz="600" dirty="0" err="1"/>
              <a:t>Imágenes</a:t>
            </a:r>
            <a:r>
              <a:rPr lang="en-US" sz="600" dirty="0"/>
              <a:t> http://clipart-library.com/lesson-cliparts.html</a:t>
            </a:r>
          </a:p>
        </p:txBody>
      </p:sp>
      <p:sp>
        <p:nvSpPr>
          <p:cNvPr id="22" name="TextBox 21">
            <a:extLst>
              <a:ext uri="{FF2B5EF4-FFF2-40B4-BE49-F238E27FC236}">
                <a16:creationId xmlns:a16="http://schemas.microsoft.com/office/drawing/2014/main" id="{40AE3731-25F8-F349-EB2B-23C4345D01E2}"/>
              </a:ext>
            </a:extLst>
          </p:cNvPr>
          <p:cNvSpPr txBox="1"/>
          <p:nvPr/>
        </p:nvSpPr>
        <p:spPr>
          <a:xfrm>
            <a:off x="6392948" y="2548522"/>
            <a:ext cx="2010896" cy="184666"/>
          </a:xfrm>
          <a:prstGeom prst="rect">
            <a:avLst/>
          </a:prstGeom>
          <a:noFill/>
        </p:spPr>
        <p:txBody>
          <a:bodyPr wrap="square">
            <a:spAutoFit/>
          </a:bodyPr>
          <a:lstStyle/>
          <a:p>
            <a:r>
              <a:rPr lang="en-US" sz="600" dirty="0" err="1"/>
              <a:t>Imágenes</a:t>
            </a:r>
            <a:r>
              <a:rPr lang="en-US" sz="600" dirty="0"/>
              <a:t> http://clipart-library.com/lesson-cliparts.html</a:t>
            </a:r>
          </a:p>
        </p:txBody>
      </p:sp>
    </p:spTree>
    <p:extLst>
      <p:ext uri="{BB962C8B-B14F-4D97-AF65-F5344CB8AC3E}">
        <p14:creationId xmlns:p14="http://schemas.microsoft.com/office/powerpoint/2010/main" val="18635334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27</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889000" y="516096"/>
            <a:ext cx="7366000" cy="954107"/>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algn="ctr" fontAlgn="base">
              <a:spcAft>
                <a:spcPct val="0"/>
              </a:spcAft>
              <a:buClrTx/>
            </a:pPr>
            <a:r>
              <a:rPr lang="en-US" sz="2800" b="1" kern="1200" dirty="0" err="1">
                <a:solidFill>
                  <a:schemeClr val="tx1"/>
                </a:solidFill>
                <a:effectLst>
                  <a:outerShdw blurRad="38100" dist="38100" dir="2700000" algn="tl">
                    <a:srgbClr val="000000">
                      <a:alpha val="43137"/>
                    </a:srgbClr>
                  </a:outerShdw>
                </a:effectLst>
                <a:latin typeface="Nixie One" panose="020B0604020202020204" charset="0"/>
                <a:ea typeface="+mn-ea"/>
                <a:cs typeface="+mn-cs"/>
              </a:rPr>
              <a:t>Beneficios</a:t>
            </a:r>
            <a:r>
              <a:rPr lang="en-US" sz="2800" b="1" kern="1200" dirty="0">
                <a:solidFill>
                  <a:schemeClr val="tx1"/>
                </a:solidFill>
                <a:effectLst>
                  <a:outerShdw blurRad="38100" dist="38100" dir="2700000" algn="tl">
                    <a:srgbClr val="000000">
                      <a:alpha val="43137"/>
                    </a:srgbClr>
                  </a:outerShdw>
                </a:effectLst>
                <a:latin typeface="Nixie One" panose="020B0604020202020204" charset="0"/>
                <a:ea typeface="+mn-ea"/>
                <a:cs typeface="+mn-cs"/>
              </a:rPr>
              <a:t> </a:t>
            </a:r>
            <a:r>
              <a:rPr lang="en-US" sz="2800" b="1" kern="1200" dirty="0" err="1">
                <a:solidFill>
                  <a:schemeClr val="tx1"/>
                </a:solidFill>
                <a:effectLst>
                  <a:outerShdw blurRad="38100" dist="38100" dir="2700000" algn="tl">
                    <a:srgbClr val="000000">
                      <a:alpha val="43137"/>
                    </a:srgbClr>
                  </a:outerShdw>
                </a:effectLst>
                <a:latin typeface="Nixie One" panose="020B0604020202020204" charset="0"/>
                <a:ea typeface="+mn-ea"/>
                <a:cs typeface="+mn-cs"/>
              </a:rPr>
              <a:t>en</a:t>
            </a:r>
            <a:r>
              <a:rPr lang="en-US" sz="2800" b="1" kern="1200" dirty="0">
                <a:solidFill>
                  <a:schemeClr val="tx1"/>
                </a:solidFill>
                <a:effectLst>
                  <a:outerShdw blurRad="38100" dist="38100" dir="2700000" algn="tl">
                    <a:srgbClr val="000000">
                      <a:alpha val="43137"/>
                    </a:srgbClr>
                  </a:outerShdw>
                </a:effectLst>
                <a:latin typeface="Nixie One" panose="020B0604020202020204" charset="0"/>
                <a:ea typeface="+mn-ea"/>
                <a:cs typeface="+mn-cs"/>
              </a:rPr>
              <a:t> la </a:t>
            </a:r>
            <a:r>
              <a:rPr lang="en-US" sz="2800" b="1" kern="1200" dirty="0" err="1">
                <a:solidFill>
                  <a:schemeClr val="tx1"/>
                </a:solidFill>
                <a:effectLst>
                  <a:outerShdw blurRad="38100" dist="38100" dir="2700000" algn="tl">
                    <a:srgbClr val="000000">
                      <a:alpha val="43137"/>
                    </a:srgbClr>
                  </a:outerShdw>
                </a:effectLst>
                <a:latin typeface="Nixie One" panose="020B0604020202020204" charset="0"/>
                <a:ea typeface="+mn-ea"/>
                <a:cs typeface="+mn-cs"/>
              </a:rPr>
              <a:t>planificación</a:t>
            </a:r>
            <a:r>
              <a:rPr lang="en-US" sz="2800" b="1" kern="1200" dirty="0">
                <a:solidFill>
                  <a:schemeClr val="tx1"/>
                </a:solidFill>
                <a:effectLst>
                  <a:outerShdw blurRad="38100" dist="38100" dir="2700000" algn="tl">
                    <a:srgbClr val="000000">
                      <a:alpha val="43137"/>
                    </a:srgbClr>
                  </a:outerShdw>
                </a:effectLst>
                <a:latin typeface="Nixie One" panose="020B0604020202020204" charset="0"/>
                <a:ea typeface="+mn-ea"/>
                <a:cs typeface="+mn-cs"/>
              </a:rPr>
              <a:t> de la </a:t>
            </a:r>
            <a:r>
              <a:rPr lang="en-US" sz="2800" b="1" kern="1200" dirty="0" err="1">
                <a:solidFill>
                  <a:schemeClr val="tx1"/>
                </a:solidFill>
                <a:effectLst>
                  <a:outerShdw blurRad="38100" dist="38100" dir="2700000" algn="tl">
                    <a:srgbClr val="000000">
                      <a:alpha val="43137"/>
                    </a:srgbClr>
                  </a:outerShdw>
                </a:effectLst>
                <a:latin typeface="Nixie One" panose="020B0604020202020204" charset="0"/>
                <a:ea typeface="+mn-ea"/>
                <a:cs typeface="+mn-cs"/>
              </a:rPr>
              <a:t>enseñanza</a:t>
            </a:r>
            <a:r>
              <a:rPr lang="en-US" sz="2800" b="1" kern="1200" dirty="0">
                <a:solidFill>
                  <a:schemeClr val="tx1"/>
                </a:solidFill>
                <a:effectLst>
                  <a:outerShdw blurRad="38100" dist="38100" dir="2700000" algn="tl">
                    <a:srgbClr val="000000">
                      <a:alpha val="43137"/>
                    </a:srgbClr>
                  </a:outerShdw>
                </a:effectLst>
                <a:latin typeface="Nixie One" panose="020B0604020202020204" charset="0"/>
                <a:ea typeface="+mn-ea"/>
                <a:cs typeface="+mn-cs"/>
              </a:rPr>
              <a:t> con </a:t>
            </a:r>
            <a:r>
              <a:rPr lang="en-US" sz="2800" b="1" kern="1200" dirty="0" err="1">
                <a:solidFill>
                  <a:schemeClr val="tx1"/>
                </a:solidFill>
                <a:effectLst>
                  <a:outerShdw blurRad="38100" dist="38100" dir="2700000" algn="tl">
                    <a:srgbClr val="000000">
                      <a:alpha val="43137"/>
                    </a:srgbClr>
                  </a:outerShdw>
                </a:effectLst>
                <a:latin typeface="Nixie One" panose="020B0604020202020204" charset="0"/>
                <a:ea typeface="+mn-ea"/>
                <a:cs typeface="+mn-cs"/>
              </a:rPr>
              <a:t>el</a:t>
            </a:r>
            <a:r>
              <a:rPr lang="en-US" sz="2800" b="1" kern="1200" dirty="0">
                <a:solidFill>
                  <a:schemeClr val="tx1"/>
                </a:solidFill>
                <a:effectLst>
                  <a:outerShdw blurRad="38100" dist="38100" dir="2700000" algn="tl">
                    <a:srgbClr val="000000">
                      <a:alpha val="43137"/>
                    </a:srgbClr>
                  </a:outerShdw>
                </a:effectLst>
                <a:latin typeface="Nixie One" panose="020B0604020202020204" charset="0"/>
                <a:ea typeface="+mn-ea"/>
                <a:cs typeface="+mn-cs"/>
              </a:rPr>
              <a:t> nuevo </a:t>
            </a:r>
            <a:r>
              <a:rPr lang="en-US" sz="2800" b="1" kern="1200" dirty="0" err="1">
                <a:solidFill>
                  <a:schemeClr val="tx1"/>
                </a:solidFill>
                <a:effectLst>
                  <a:outerShdw blurRad="38100" dist="38100" dir="2700000" algn="tl">
                    <a:srgbClr val="000000">
                      <a:alpha val="43137"/>
                    </a:srgbClr>
                  </a:outerShdw>
                </a:effectLst>
                <a:latin typeface="Nixie One" panose="020B0604020202020204" charset="0"/>
                <a:ea typeface="+mn-ea"/>
                <a:cs typeface="+mn-cs"/>
              </a:rPr>
              <a:t>currículo</a:t>
            </a:r>
            <a:r>
              <a:rPr lang="en-US" sz="2800" b="1" kern="1200" dirty="0">
                <a:solidFill>
                  <a:schemeClr val="tx1"/>
                </a:solidFill>
                <a:effectLst>
                  <a:outerShdw blurRad="38100" dist="38100" dir="2700000" algn="tl">
                    <a:srgbClr val="000000">
                      <a:alpha val="43137"/>
                    </a:srgbClr>
                  </a:outerShdw>
                </a:effectLst>
                <a:latin typeface="Nixie One" panose="020B0604020202020204" charset="0"/>
                <a:ea typeface="+mn-ea"/>
                <a:cs typeface="+mn-cs"/>
              </a:rPr>
              <a:t> </a:t>
            </a:r>
            <a:r>
              <a:rPr lang="en-US" sz="2800" b="1" kern="1200" dirty="0" err="1">
                <a:solidFill>
                  <a:schemeClr val="tx1"/>
                </a:solidFill>
                <a:effectLst>
                  <a:outerShdw blurRad="38100" dist="38100" dir="2700000" algn="tl">
                    <a:srgbClr val="000000">
                      <a:alpha val="43137"/>
                    </a:srgbClr>
                  </a:outerShdw>
                </a:effectLst>
                <a:latin typeface="Nixie One" panose="020B0604020202020204" charset="0"/>
                <a:ea typeface="+mn-ea"/>
                <a:cs typeface="+mn-cs"/>
              </a:rPr>
              <a:t>oficial</a:t>
            </a:r>
            <a:endParaRPr lang="en-US" sz="2800" b="1" kern="1200" dirty="0">
              <a:solidFill>
                <a:schemeClr val="tx1"/>
              </a:solidFill>
              <a:effectLst>
                <a:outerShdw blurRad="38100" dist="38100" dir="2700000" algn="tl">
                  <a:srgbClr val="000000">
                    <a:alpha val="43137"/>
                  </a:srgbClr>
                </a:outerShdw>
              </a:effectLst>
              <a:latin typeface="Nixie One" panose="020B0604020202020204" charset="0"/>
              <a:ea typeface="+mn-ea"/>
              <a:cs typeface="+mn-cs"/>
            </a:endParaRPr>
          </a:p>
        </p:txBody>
      </p:sp>
      <p:sp>
        <p:nvSpPr>
          <p:cNvPr id="9" name="TextBox 8">
            <a:extLst>
              <a:ext uri="{FF2B5EF4-FFF2-40B4-BE49-F238E27FC236}">
                <a16:creationId xmlns:a16="http://schemas.microsoft.com/office/drawing/2014/main" id="{872BC84B-AB3A-44E8-AC6B-45ACCAABF1C1}"/>
              </a:ext>
            </a:extLst>
          </p:cNvPr>
          <p:cNvSpPr txBox="1"/>
          <p:nvPr/>
        </p:nvSpPr>
        <p:spPr>
          <a:xfrm>
            <a:off x="958850" y="1619814"/>
            <a:ext cx="7226300" cy="2585323"/>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342900" indent="-342900">
              <a:buFont typeface="Wingdings" panose="05000000000000000000" pitchFamily="2" charset="2"/>
              <a:buChar char="§"/>
            </a:pPr>
            <a:r>
              <a:rPr lang="es-PR" sz="1800" dirty="0">
                <a:latin typeface="Montserrat" panose="00000500000000000000" pitchFamily="50" charset="0"/>
                <a:ea typeface="Times New Roman" panose="02020603050405020304" pitchFamily="18" charset="0"/>
                <a:cs typeface="Times New Roman" panose="02020603050405020304" pitchFamily="18" charset="0"/>
              </a:rPr>
              <a:t>Las nuevas expectativas permiten que </a:t>
            </a:r>
            <a:r>
              <a:rPr lang="es-PR" sz="1800" dirty="0">
                <a:effectLst/>
                <a:latin typeface="Montserrat" panose="00000500000000000000" pitchFamily="50" charset="0"/>
                <a:ea typeface="Times New Roman" panose="02020603050405020304" pitchFamily="18" charset="0"/>
                <a:cs typeface="Times New Roman" panose="02020603050405020304" pitchFamily="18" charset="0"/>
              </a:rPr>
              <a:t>el maestro pueda conocer lo que el estudiante debe lograr de manera puntual. </a:t>
            </a:r>
            <a:endParaRPr lang="es-PR" sz="1800" dirty="0">
              <a:latin typeface="Montserrat" panose="00000500000000000000" pitchFamily="50" charset="0"/>
              <a:ea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
            </a:pPr>
            <a:r>
              <a:rPr lang="es-PR" sz="1800" dirty="0">
                <a:effectLst/>
                <a:latin typeface="Montserrat" panose="00000500000000000000" pitchFamily="50" charset="0"/>
                <a:ea typeface="Times New Roman" panose="02020603050405020304" pitchFamily="18" charset="0"/>
                <a:cs typeface="Times New Roman" panose="02020603050405020304" pitchFamily="18" charset="0"/>
              </a:rPr>
              <a:t> Al tener todo lo indispensable en un solo documento le permite al maestro enfocarse más en cómo llevará a cabo el proceso de enseñanza del contenido curricular. De esta manera puede </a:t>
            </a:r>
            <a:r>
              <a:rPr lang="es-PR" sz="1800" dirty="0">
                <a:solidFill>
                  <a:srgbClr val="222222"/>
                </a:solidFill>
                <a:effectLst/>
                <a:latin typeface="Montserrat" panose="00000500000000000000" pitchFamily="50" charset="0"/>
                <a:ea typeface="MS Mincho" panose="02020609040205080304" pitchFamily="49" charset="-128"/>
                <a:cs typeface="Times New Roman" panose="02020603050405020304" pitchFamily="18" charset="0"/>
              </a:rPr>
              <a:t>racionalizar, organizar y coordinar su praxis educativa de una manera más articulada con </a:t>
            </a:r>
            <a:r>
              <a:rPr lang="es-ES" sz="1800" dirty="0">
                <a:solidFill>
                  <a:srgbClr val="222222"/>
                </a:solidFill>
                <a:effectLst/>
                <a:latin typeface="Montserrat" panose="00000500000000000000" pitchFamily="50" charset="0"/>
                <a:ea typeface="MS Mincho" panose="02020609040205080304" pitchFamily="49" charset="-128"/>
                <a:cs typeface="Times New Roman" panose="02020603050405020304" pitchFamily="18" charset="0"/>
              </a:rPr>
              <a:t>la realidad social, cultural y geográfica de sus alumnos.</a:t>
            </a:r>
          </a:p>
        </p:txBody>
      </p:sp>
      <p:pic>
        <p:nvPicPr>
          <p:cNvPr id="5" name="Picture 4" descr="A picture containing text&#10;&#10;Description automatically generated">
            <a:extLst>
              <a:ext uri="{FF2B5EF4-FFF2-40B4-BE49-F238E27FC236}">
                <a16:creationId xmlns:a16="http://schemas.microsoft.com/office/drawing/2014/main" id="{B676DDA4-5608-334B-B5E8-EC86E0520D75}"/>
              </a:ext>
            </a:extLst>
          </p:cNvPr>
          <p:cNvPicPr>
            <a:picLocks noChangeAspect="1"/>
          </p:cNvPicPr>
          <p:nvPr/>
        </p:nvPicPr>
        <p:blipFill rotWithShape="1">
          <a:blip r:embed="rId2"/>
          <a:srcRect l="70880" t="9174" b="6645"/>
          <a:stretch/>
        </p:blipFill>
        <p:spPr>
          <a:xfrm>
            <a:off x="8460458" y="84044"/>
            <a:ext cx="772421" cy="1048871"/>
          </a:xfrm>
          <a:prstGeom prst="rect">
            <a:avLst/>
          </a:prstGeom>
        </p:spPr>
      </p:pic>
    </p:spTree>
    <p:extLst>
      <p:ext uri="{BB962C8B-B14F-4D97-AF65-F5344CB8AC3E}">
        <p14:creationId xmlns:p14="http://schemas.microsoft.com/office/powerpoint/2010/main" val="21606101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22"/>
          <p:cNvSpPr txBox="1">
            <a:spLocks noGrp="1"/>
          </p:cNvSpPr>
          <p:nvPr>
            <p:ph type="title"/>
          </p:nvPr>
        </p:nvSpPr>
        <p:spPr>
          <a:xfrm>
            <a:off x="4317000" y="910767"/>
            <a:ext cx="4553525" cy="2009468"/>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400" b="1" dirty="0">
                <a:solidFill>
                  <a:schemeClr val="accent4"/>
                </a:solidFill>
                <a:effectLst>
                  <a:outerShdw blurRad="38100" dist="38100" dir="2700000" algn="tl">
                    <a:srgbClr val="000000">
                      <a:alpha val="43137"/>
                    </a:srgbClr>
                  </a:outerShdw>
                </a:effectLst>
              </a:rPr>
              <a:t>Deje su opinión sobre la revisión curricular del programa escaneado el código QR. </a:t>
            </a:r>
            <a:endParaRPr sz="2400" b="1" dirty="0">
              <a:solidFill>
                <a:schemeClr val="accent4"/>
              </a:solidFill>
              <a:effectLst>
                <a:outerShdw blurRad="38100" dist="38100" dir="2700000" algn="tl">
                  <a:srgbClr val="000000">
                    <a:alpha val="43137"/>
                  </a:srgbClr>
                </a:outerShdw>
              </a:effectLst>
            </a:endParaRPr>
          </a:p>
        </p:txBody>
      </p:sp>
      <p:sp>
        <p:nvSpPr>
          <p:cNvPr id="275" name="Google Shape;275;p22"/>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28</a:t>
            </a:fld>
            <a:endParaRPr/>
          </a:p>
        </p:txBody>
      </p:sp>
      <p:pic>
        <p:nvPicPr>
          <p:cNvPr id="1026" name="Picture 2" descr="Confirman que hay 12 brotes activos de COVID-19 en escuelas de Puerto Rico">
            <a:extLst>
              <a:ext uri="{FF2B5EF4-FFF2-40B4-BE49-F238E27FC236}">
                <a16:creationId xmlns:a16="http://schemas.microsoft.com/office/drawing/2014/main" id="{01DBE474-66D7-4E5F-97D8-D7E09E9144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1772" y="1130300"/>
            <a:ext cx="3110628" cy="292222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7" name="Picture 6" descr="A picture containing text&#10;&#10;Description automatically generated">
            <a:extLst>
              <a:ext uri="{FF2B5EF4-FFF2-40B4-BE49-F238E27FC236}">
                <a16:creationId xmlns:a16="http://schemas.microsoft.com/office/drawing/2014/main" id="{74D0B0A1-ABFA-4BCC-85EC-CEE69394230B}"/>
              </a:ext>
            </a:extLst>
          </p:cNvPr>
          <p:cNvPicPr>
            <a:picLocks noChangeAspect="1"/>
          </p:cNvPicPr>
          <p:nvPr/>
        </p:nvPicPr>
        <p:blipFill>
          <a:blip r:embed="rId4"/>
          <a:stretch>
            <a:fillRect/>
          </a:stretch>
        </p:blipFill>
        <p:spPr>
          <a:xfrm>
            <a:off x="4098856" y="-86630"/>
            <a:ext cx="4396760" cy="1740131"/>
          </a:xfrm>
          <a:prstGeom prst="rect">
            <a:avLst/>
          </a:prstGeom>
        </p:spPr>
      </p:pic>
      <p:pic>
        <p:nvPicPr>
          <p:cNvPr id="3" name="Picture 2" descr="Qr code&#10;&#10;Description automatically generated">
            <a:extLst>
              <a:ext uri="{FF2B5EF4-FFF2-40B4-BE49-F238E27FC236}">
                <a16:creationId xmlns:a16="http://schemas.microsoft.com/office/drawing/2014/main" id="{2A924777-6FEC-7C9E-72D6-050514ACABB9}"/>
              </a:ext>
            </a:extLst>
          </p:cNvPr>
          <p:cNvPicPr>
            <a:picLocks noChangeAspect="1"/>
          </p:cNvPicPr>
          <p:nvPr/>
        </p:nvPicPr>
        <p:blipFill>
          <a:blip r:embed="rId5"/>
          <a:stretch>
            <a:fillRect/>
          </a:stretch>
        </p:blipFill>
        <p:spPr>
          <a:xfrm>
            <a:off x="5544012" y="2867882"/>
            <a:ext cx="2099499" cy="2099499"/>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35"/>
          <p:cNvSpPr txBox="1">
            <a:spLocks noGrp="1"/>
          </p:cNvSpPr>
          <p:nvPr>
            <p:ph type="ctrTitle" idx="4294967295"/>
          </p:nvPr>
        </p:nvSpPr>
        <p:spPr>
          <a:xfrm>
            <a:off x="740336" y="2179821"/>
            <a:ext cx="7772400" cy="1159800"/>
          </a:xfrm>
          <a:prstGeom prst="rect">
            <a:avLst/>
          </a:prstGeom>
        </p:spPr>
        <p:style>
          <a:lnRef idx="2">
            <a:schemeClr val="accent4"/>
          </a:lnRef>
          <a:fillRef idx="1">
            <a:schemeClr val="lt1"/>
          </a:fillRef>
          <a:effectRef idx="0">
            <a:schemeClr val="accent4"/>
          </a:effectRef>
          <a:fontRef idx="minor">
            <a:schemeClr val="dk1"/>
          </a:fontRef>
        </p:style>
        <p:txBody>
          <a:bodyPr spcFirstLastPara="1" wrap="square" lIns="91425" tIns="91425" rIns="91425" bIns="91425" anchor="b" anchorCtr="0">
            <a:noAutofit/>
          </a:bodyPr>
          <a:lstStyle/>
          <a:p>
            <a:pPr marL="0" lvl="0" indent="0" algn="ctr" rtl="0">
              <a:spcBef>
                <a:spcPts val="0"/>
              </a:spcBef>
              <a:spcAft>
                <a:spcPts val="0"/>
              </a:spcAft>
              <a:buNone/>
            </a:pPr>
            <a:r>
              <a:rPr lang="en" sz="4800" b="1" dirty="0">
                <a:solidFill>
                  <a:schemeClr val="tx1"/>
                </a:solidFill>
              </a:rPr>
              <a:t>Gracias por su atención.</a:t>
            </a:r>
            <a:r>
              <a:rPr lang="en" sz="4800" b="1" dirty="0"/>
              <a:t> </a:t>
            </a:r>
            <a:endParaRPr sz="4800" b="1" dirty="0"/>
          </a:p>
        </p:txBody>
      </p:sp>
      <p:sp>
        <p:nvSpPr>
          <p:cNvPr id="426" name="Google Shape;426;p35"/>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29</a:t>
            </a:fld>
            <a:endParaRPr/>
          </a:p>
        </p:txBody>
      </p:sp>
      <p:pic>
        <p:nvPicPr>
          <p:cNvPr id="7" name="Picture 6" descr="A picture containing text&#10;&#10;Description automatically generated">
            <a:extLst>
              <a:ext uri="{FF2B5EF4-FFF2-40B4-BE49-F238E27FC236}">
                <a16:creationId xmlns:a16="http://schemas.microsoft.com/office/drawing/2014/main" id="{C37F1264-F016-4908-B0A1-792C80AECF26}"/>
              </a:ext>
            </a:extLst>
          </p:cNvPr>
          <p:cNvPicPr>
            <a:picLocks noChangeAspect="1"/>
          </p:cNvPicPr>
          <p:nvPr/>
        </p:nvPicPr>
        <p:blipFill rotWithShape="1">
          <a:blip r:embed="rId3"/>
          <a:srcRect l="17822" t="3237" r="4393" b="11557"/>
          <a:stretch/>
        </p:blipFill>
        <p:spPr>
          <a:xfrm>
            <a:off x="2605368" y="0"/>
            <a:ext cx="3933264" cy="202378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2" name="Title 1">
            <a:extLst>
              <a:ext uri="{FF2B5EF4-FFF2-40B4-BE49-F238E27FC236}">
                <a16:creationId xmlns:a16="http://schemas.microsoft.com/office/drawing/2014/main" id="{06AB06C0-D17D-43DB-AD40-7EE99FFCF176}"/>
              </a:ext>
            </a:extLst>
          </p:cNvPr>
          <p:cNvSpPr>
            <a:spLocks noGrp="1"/>
          </p:cNvSpPr>
          <p:nvPr>
            <p:ph type="title"/>
          </p:nvPr>
        </p:nvSpPr>
        <p:spPr>
          <a:xfrm>
            <a:off x="3092116" y="878305"/>
            <a:ext cx="5426242" cy="856901"/>
          </a:xfrm>
        </p:spPr>
        <p:txBody>
          <a:bodyPr/>
          <a:lstStyle/>
          <a:p>
            <a:r>
              <a:rPr lang="es-PR" sz="3200" b="1" dirty="0">
                <a:solidFill>
                  <a:schemeClr val="tx1"/>
                </a:solidFill>
                <a:effectLst>
                  <a:outerShdw blurRad="38100" dist="38100" dir="2700000" algn="tl">
                    <a:srgbClr val="000000">
                      <a:alpha val="43137"/>
                    </a:srgbClr>
                  </a:outerShdw>
                </a:effectLst>
              </a:rPr>
              <a:t>Nota aclaratoria</a:t>
            </a:r>
          </a:p>
        </p:txBody>
      </p:sp>
      <p:sp>
        <p:nvSpPr>
          <p:cNvPr id="417" name="Google Shape;417;p19"/>
          <p:cNvSpPr txBox="1">
            <a:spLocks noGrp="1"/>
          </p:cNvSpPr>
          <p:nvPr>
            <p:ph type="body" idx="1"/>
          </p:nvPr>
        </p:nvSpPr>
        <p:spPr>
          <a:xfrm>
            <a:off x="3092116" y="1885520"/>
            <a:ext cx="5426242" cy="2888358"/>
          </a:xfrm>
          <a:prstGeom prst="rect">
            <a:avLst/>
          </a:prstGeom>
        </p:spPr>
        <p:txBody>
          <a:bodyPr spcFirstLastPara="1" wrap="square" lIns="91425" tIns="91425" rIns="91425" bIns="91425" anchor="t" anchorCtr="0">
            <a:noAutofit/>
          </a:bodyPr>
          <a:lstStyle/>
          <a:p>
            <a:pPr marL="0" lvl="0" indent="0" algn="just" rtl="0">
              <a:spcBef>
                <a:spcPts val="600"/>
              </a:spcBef>
              <a:spcAft>
                <a:spcPts val="1000"/>
              </a:spcAft>
              <a:buNone/>
            </a:pPr>
            <a:r>
              <a:rPr lang="es-ES" sz="2000" dirty="0">
                <a:solidFill>
                  <a:schemeClr val="tx1"/>
                </a:solidFill>
                <a:latin typeface="Montserrat" panose="00000500000000000000" pitchFamily="2" charset="0"/>
              </a:rPr>
              <a:t>Para propósitos de carácter legal en relación con la Ley de Derechos Civiles de 1964, el uso de los términos estudiante, maestro, director, facilitador,  y cualquier otro que pueda hacer referencia a ambos géneros, incluye tanto al masculino como al femenino.​</a:t>
            </a:r>
          </a:p>
        </p:txBody>
      </p:sp>
      <p:sp>
        <p:nvSpPr>
          <p:cNvPr id="418" name="Google Shape;418;p19"/>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a:t>
            </a:fld>
            <a:endParaRPr/>
          </a:p>
        </p:txBody>
      </p:sp>
      <p:pic>
        <p:nvPicPr>
          <p:cNvPr id="6" name="Picture 5" descr="A picture containing text&#10;&#10;Description automatically generated">
            <a:extLst>
              <a:ext uri="{FF2B5EF4-FFF2-40B4-BE49-F238E27FC236}">
                <a16:creationId xmlns:a16="http://schemas.microsoft.com/office/drawing/2014/main" id="{6F41CFA9-619C-473F-9E36-83F2A83C6F83}"/>
              </a:ext>
            </a:extLst>
          </p:cNvPr>
          <p:cNvPicPr>
            <a:picLocks noChangeAspect="1"/>
          </p:cNvPicPr>
          <p:nvPr/>
        </p:nvPicPr>
        <p:blipFill>
          <a:blip r:embed="rId3"/>
          <a:stretch>
            <a:fillRect/>
          </a:stretch>
        </p:blipFill>
        <p:spPr>
          <a:xfrm>
            <a:off x="6102350" y="179484"/>
            <a:ext cx="2235628" cy="1050123"/>
          </a:xfrm>
          <a:prstGeom prst="rect">
            <a:avLst/>
          </a:prstGeom>
        </p:spPr>
      </p:pic>
    </p:spTree>
    <p:extLst>
      <p:ext uri="{BB962C8B-B14F-4D97-AF65-F5344CB8AC3E}">
        <p14:creationId xmlns:p14="http://schemas.microsoft.com/office/powerpoint/2010/main" val="14306460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14"/>
          <p:cNvSpPr txBox="1">
            <a:spLocks noGrp="1"/>
          </p:cNvSpPr>
          <p:nvPr>
            <p:ph type="title"/>
          </p:nvPr>
        </p:nvSpPr>
        <p:spPr>
          <a:xfrm>
            <a:off x="2246079" y="483254"/>
            <a:ext cx="2583427" cy="700927"/>
          </a:xfrm>
          <a:prstGeom prst="rect">
            <a:avLst/>
          </a:prstGeom>
        </p:spPr>
        <p:style>
          <a:lnRef idx="2">
            <a:schemeClr val="accent3"/>
          </a:lnRef>
          <a:fillRef idx="1">
            <a:schemeClr val="lt1"/>
          </a:fillRef>
          <a:effectRef idx="0">
            <a:schemeClr val="accent3"/>
          </a:effectRef>
          <a:fontRef idx="minor">
            <a:schemeClr val="dk1"/>
          </a:fontRef>
        </p:style>
        <p:txBody>
          <a:bodyPr spcFirstLastPara="1" wrap="square" lIns="91425" tIns="91425" rIns="91425" bIns="91425" anchor="b" anchorCtr="0">
            <a:noAutofit/>
          </a:bodyPr>
          <a:lstStyle/>
          <a:p>
            <a:pPr marL="0" lvl="0" indent="0" algn="l" rtl="0">
              <a:spcBef>
                <a:spcPts val="0"/>
              </a:spcBef>
              <a:spcAft>
                <a:spcPts val="0"/>
              </a:spcAft>
              <a:buNone/>
            </a:pPr>
            <a:r>
              <a:rPr lang="en" sz="3600" b="1" dirty="0">
                <a:solidFill>
                  <a:schemeClr val="tx1"/>
                </a:solidFill>
                <a:effectLst>
                  <a:outerShdw blurRad="38100" dist="38100" dir="2700000" algn="tl">
                    <a:srgbClr val="000000">
                      <a:alpha val="43137"/>
                    </a:srgbClr>
                  </a:outerShdw>
                </a:effectLst>
                <a:latin typeface="Nixie One" panose="020B0604020202020204" charset="0"/>
              </a:rPr>
              <a:t>Objetivos</a:t>
            </a:r>
            <a:r>
              <a:rPr lang="en" sz="3200" dirty="0"/>
              <a:t> </a:t>
            </a:r>
            <a:endParaRPr sz="3200" dirty="0"/>
          </a:p>
        </p:txBody>
      </p:sp>
      <p:sp>
        <p:nvSpPr>
          <p:cNvPr id="204" name="Google Shape;204;p14"/>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a:t>
            </a:fld>
            <a:endParaRPr/>
          </a:p>
        </p:txBody>
      </p:sp>
      <p:pic>
        <p:nvPicPr>
          <p:cNvPr id="7" name="Picture 6" descr="A picture containing text&#10;&#10;Description automatically generated">
            <a:extLst>
              <a:ext uri="{FF2B5EF4-FFF2-40B4-BE49-F238E27FC236}">
                <a16:creationId xmlns:a16="http://schemas.microsoft.com/office/drawing/2014/main" id="{37CDB446-2C79-4EF4-A8C7-B8E2BF5D8E47}"/>
              </a:ext>
            </a:extLst>
          </p:cNvPr>
          <p:cNvPicPr>
            <a:picLocks noChangeAspect="1"/>
          </p:cNvPicPr>
          <p:nvPr/>
        </p:nvPicPr>
        <p:blipFill>
          <a:blip r:embed="rId3"/>
          <a:stretch>
            <a:fillRect/>
          </a:stretch>
        </p:blipFill>
        <p:spPr>
          <a:xfrm>
            <a:off x="6287098" y="-29311"/>
            <a:ext cx="2583427" cy="1213492"/>
          </a:xfrm>
          <a:prstGeom prst="rect">
            <a:avLst/>
          </a:prstGeom>
        </p:spPr>
      </p:pic>
      <p:sp>
        <p:nvSpPr>
          <p:cNvPr id="9" name="Google Shape;201;p14">
            <a:extLst>
              <a:ext uri="{FF2B5EF4-FFF2-40B4-BE49-F238E27FC236}">
                <a16:creationId xmlns:a16="http://schemas.microsoft.com/office/drawing/2014/main" id="{BAB3B62B-B92E-4D2F-B266-2EA026118948}"/>
              </a:ext>
            </a:extLst>
          </p:cNvPr>
          <p:cNvSpPr txBox="1"/>
          <p:nvPr/>
        </p:nvSpPr>
        <p:spPr>
          <a:xfrm>
            <a:off x="2246079" y="1545141"/>
            <a:ext cx="6557210" cy="1422762"/>
          </a:xfrm>
          <a:prstGeom prst="rect">
            <a:avLst/>
          </a:prstGeom>
          <a:noFill/>
          <a:ln>
            <a:noFill/>
          </a:ln>
        </p:spPr>
        <p:txBody>
          <a:bodyPr spcFirstLastPara="1" wrap="square" lIns="91425" tIns="91425" rIns="91425" bIns="91425" anchor="t" anchorCtr="0">
            <a:noAutofit/>
          </a:bodyPr>
          <a:lstStyle/>
          <a:p>
            <a:pPr marL="457200" indent="-457200">
              <a:buFont typeface="+mj-lt"/>
              <a:buAutoNum type="arabicPeriod"/>
            </a:pPr>
            <a:r>
              <a:rPr lang="es-ES" sz="2000" dirty="0">
                <a:solidFill>
                  <a:schemeClr val="tx1"/>
                </a:solidFill>
                <a:latin typeface="Montserrat" panose="00000500000000000000" pitchFamily="2" charset="0"/>
                <a:ea typeface="Varela Round"/>
                <a:cs typeface="Varela Round"/>
                <a:sym typeface="Varela Round"/>
              </a:rPr>
              <a:t>Presentar el Programa de Ciencias: metas, visión, misión y enfoque curricular.</a:t>
            </a:r>
          </a:p>
          <a:p>
            <a:pPr marL="457200" indent="-457200">
              <a:buFont typeface="+mj-lt"/>
              <a:buAutoNum type="arabicPeriod"/>
            </a:pPr>
            <a:endParaRPr lang="es-ES" sz="2000" dirty="0">
              <a:solidFill>
                <a:schemeClr val="tx1"/>
              </a:solidFill>
              <a:latin typeface="Montserrat" panose="00000500000000000000" pitchFamily="2" charset="0"/>
              <a:ea typeface="Varela Round"/>
              <a:cs typeface="Varela Round"/>
              <a:sym typeface="Varela Round"/>
            </a:endParaRPr>
          </a:p>
          <a:p>
            <a:pPr marL="457200" indent="-457200">
              <a:buFont typeface="+mj-lt"/>
              <a:buAutoNum type="arabicPeriod"/>
            </a:pPr>
            <a:r>
              <a:rPr lang="es-ES" sz="2000" dirty="0">
                <a:solidFill>
                  <a:schemeClr val="tx1"/>
                </a:solidFill>
                <a:latin typeface="Montserrat" panose="00000500000000000000" pitchFamily="2" charset="0"/>
                <a:ea typeface="Varela Round"/>
                <a:cs typeface="Varela Round"/>
                <a:sym typeface="Varela Round"/>
              </a:rPr>
              <a:t>Divulgar los cambios que hubo en el Programa de Ciencias como resultado de la revisión curricular</a:t>
            </a:r>
          </a:p>
          <a:p>
            <a:pPr marL="0" lvl="0" indent="0" algn="l" rtl="0">
              <a:spcBef>
                <a:spcPts val="600"/>
              </a:spcBef>
              <a:spcAft>
                <a:spcPts val="0"/>
              </a:spcAft>
              <a:buClr>
                <a:schemeClr val="dk1"/>
              </a:buClr>
              <a:buSzPts val="1100"/>
              <a:buFont typeface="Arial"/>
              <a:buNone/>
            </a:pPr>
            <a:endParaRPr lang="es-ES" sz="1800" dirty="0">
              <a:solidFill>
                <a:srgbClr val="617A86"/>
              </a:solidFill>
              <a:latin typeface="Varela Round"/>
              <a:ea typeface="Varela Round"/>
              <a:cs typeface="Varela Round"/>
              <a:sym typeface="Varela Roun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55937B6-6E7D-413E-2477-08070DB5147C}"/>
              </a:ext>
            </a:extLst>
          </p:cNvPr>
          <p:cNvSpPr>
            <a:spLocks noGrp="1"/>
          </p:cNvSpPr>
          <p:nvPr>
            <p:ph type="title"/>
          </p:nvPr>
        </p:nvSpPr>
        <p:spPr>
          <a:xfrm>
            <a:off x="2685976" y="971785"/>
            <a:ext cx="5949649" cy="641100"/>
          </a:xfrm>
        </p:spPr>
        <p:style>
          <a:lnRef idx="2">
            <a:schemeClr val="accent5"/>
          </a:lnRef>
          <a:fillRef idx="1">
            <a:schemeClr val="lt1"/>
          </a:fillRef>
          <a:effectRef idx="0">
            <a:schemeClr val="accent5"/>
          </a:effectRef>
          <a:fontRef idx="minor">
            <a:schemeClr val="dk1"/>
          </a:fontRef>
        </p:style>
        <p:txBody>
          <a:bodyPr/>
          <a:lstStyle/>
          <a:p>
            <a:r>
              <a:rPr lang="en-US" sz="2800" b="1" dirty="0">
                <a:solidFill>
                  <a:schemeClr val="tx1"/>
                </a:solidFill>
                <a:effectLst>
                  <a:outerShdw blurRad="38100" dist="38100" dir="2700000" algn="tl">
                    <a:srgbClr val="000000">
                      <a:alpha val="43137"/>
                    </a:srgbClr>
                  </a:outerShdw>
                </a:effectLst>
                <a:latin typeface="Nixie One" panose="020B0604020202020204" charset="0"/>
                <a:cs typeface="Varela Round" panose="00000500000000000000" pitchFamily="2" charset="-79"/>
              </a:rPr>
              <a:t>Metas del </a:t>
            </a:r>
            <a:r>
              <a:rPr lang="en-US" sz="2800" b="1" dirty="0" err="1">
                <a:solidFill>
                  <a:schemeClr val="tx1"/>
                </a:solidFill>
                <a:effectLst>
                  <a:outerShdw blurRad="38100" dist="38100" dir="2700000" algn="tl">
                    <a:srgbClr val="000000">
                      <a:alpha val="43137"/>
                    </a:srgbClr>
                  </a:outerShdw>
                </a:effectLst>
                <a:latin typeface="Nixie One" panose="020B0604020202020204" charset="0"/>
                <a:cs typeface="Varela Round" panose="00000500000000000000" pitchFamily="2" charset="-79"/>
              </a:rPr>
              <a:t>Programa</a:t>
            </a:r>
            <a:r>
              <a:rPr lang="en-US" sz="2800" b="1" dirty="0">
                <a:solidFill>
                  <a:schemeClr val="tx1"/>
                </a:solidFill>
                <a:effectLst>
                  <a:outerShdw blurRad="38100" dist="38100" dir="2700000" algn="tl">
                    <a:srgbClr val="000000">
                      <a:alpha val="43137"/>
                    </a:srgbClr>
                  </a:outerShdw>
                </a:effectLst>
                <a:latin typeface="Nixie One" panose="020B0604020202020204" charset="0"/>
                <a:cs typeface="Varela Round" panose="00000500000000000000" pitchFamily="2" charset="-79"/>
              </a:rPr>
              <a:t> de </a:t>
            </a:r>
            <a:r>
              <a:rPr lang="en-US" sz="2800" b="1" dirty="0" err="1">
                <a:solidFill>
                  <a:schemeClr val="tx1"/>
                </a:solidFill>
                <a:effectLst>
                  <a:outerShdw blurRad="38100" dist="38100" dir="2700000" algn="tl">
                    <a:srgbClr val="000000">
                      <a:alpha val="43137"/>
                    </a:srgbClr>
                  </a:outerShdw>
                </a:effectLst>
                <a:latin typeface="Nixie One" panose="020B0604020202020204" charset="0"/>
                <a:cs typeface="Varela Round" panose="00000500000000000000" pitchFamily="2" charset="-79"/>
              </a:rPr>
              <a:t>Ciencias</a:t>
            </a:r>
            <a:endParaRPr lang="en-US" sz="2800" b="1" dirty="0">
              <a:solidFill>
                <a:schemeClr val="tx1"/>
              </a:solidFill>
              <a:effectLst>
                <a:outerShdw blurRad="38100" dist="38100" dir="2700000" algn="tl">
                  <a:srgbClr val="000000">
                    <a:alpha val="43137"/>
                  </a:srgbClr>
                </a:outerShdw>
              </a:effectLst>
              <a:latin typeface="Nixie One" panose="020B0604020202020204" charset="0"/>
              <a:cs typeface="Varela Round" panose="00000500000000000000" pitchFamily="2" charset="-79"/>
            </a:endParaRPr>
          </a:p>
        </p:txBody>
      </p:sp>
      <p:sp>
        <p:nvSpPr>
          <p:cNvPr id="7" name="Text Placeholder 6">
            <a:extLst>
              <a:ext uri="{FF2B5EF4-FFF2-40B4-BE49-F238E27FC236}">
                <a16:creationId xmlns:a16="http://schemas.microsoft.com/office/drawing/2014/main" id="{2AF46F93-A327-3F63-6D6A-48647C54D332}"/>
              </a:ext>
            </a:extLst>
          </p:cNvPr>
          <p:cNvSpPr>
            <a:spLocks noGrp="1"/>
          </p:cNvSpPr>
          <p:nvPr>
            <p:ph type="body" idx="1"/>
          </p:nvPr>
        </p:nvSpPr>
        <p:spPr>
          <a:xfrm>
            <a:off x="2810925" y="1633334"/>
            <a:ext cx="5699750" cy="3395866"/>
          </a:xfrm>
        </p:spPr>
        <p:txBody>
          <a:bodyPr/>
          <a:lstStyle/>
          <a:p>
            <a:pPr>
              <a:spcBef>
                <a:spcPts val="0"/>
              </a:spcBef>
            </a:pPr>
            <a:r>
              <a:rPr lang="en-US" sz="2200" dirty="0">
                <a:solidFill>
                  <a:schemeClr val="tx1"/>
                </a:solidFill>
                <a:effectLst/>
                <a:latin typeface="Montserrat" panose="00000500000000000000" pitchFamily="2" charset="0"/>
                <a:ea typeface="MS Mincho" panose="02020609040205080304" pitchFamily="49" charset="-128"/>
                <a:cs typeface="Varela Round" panose="00000500000000000000" pitchFamily="2" charset="-79"/>
              </a:rPr>
              <a:t>C</a:t>
            </a:r>
            <a:r>
              <a:rPr lang="es-PR" sz="2200" dirty="0" err="1">
                <a:solidFill>
                  <a:schemeClr val="tx1"/>
                </a:solidFill>
                <a:effectLst/>
                <a:latin typeface="Montserrat" panose="00000500000000000000" pitchFamily="2" charset="0"/>
                <a:ea typeface="MS Mincho" panose="02020609040205080304" pitchFamily="49" charset="-128"/>
                <a:cs typeface="Varela Round" panose="00000500000000000000" pitchFamily="2" charset="-79"/>
              </a:rPr>
              <a:t>ompetencia</a:t>
            </a:r>
            <a:r>
              <a:rPr lang="es-PR" sz="2200" dirty="0">
                <a:solidFill>
                  <a:schemeClr val="tx1"/>
                </a:solidFill>
                <a:effectLst/>
                <a:latin typeface="Montserrat" panose="00000500000000000000" pitchFamily="2" charset="0"/>
                <a:ea typeface="MS Mincho" panose="02020609040205080304" pitchFamily="49" charset="-128"/>
                <a:cs typeface="Varela Round" panose="00000500000000000000" pitchFamily="2" charset="-79"/>
              </a:rPr>
              <a:t> científica en los estudiantes.</a:t>
            </a:r>
          </a:p>
          <a:p>
            <a:pPr>
              <a:spcBef>
                <a:spcPts val="0"/>
              </a:spcBef>
            </a:pPr>
            <a:r>
              <a:rPr lang="es-PR" sz="2200" dirty="0">
                <a:solidFill>
                  <a:schemeClr val="tx1"/>
                </a:solidFill>
                <a:effectLst/>
                <a:latin typeface="Montserrat" panose="00000500000000000000" pitchFamily="2" charset="0"/>
                <a:ea typeface="MS Mincho" panose="02020609040205080304" pitchFamily="49" charset="-128"/>
                <a:cs typeface="Varela Round" panose="00000500000000000000" pitchFamily="2" charset="-79"/>
              </a:rPr>
              <a:t>Conciencia ambiental y ecológica en los estudiantes.</a:t>
            </a:r>
          </a:p>
          <a:p>
            <a:pPr>
              <a:spcBef>
                <a:spcPts val="0"/>
              </a:spcBef>
            </a:pPr>
            <a:r>
              <a:rPr lang="es-PR" sz="2200" dirty="0">
                <a:solidFill>
                  <a:schemeClr val="tx1"/>
                </a:solidFill>
                <a:latin typeface="Montserrat" panose="00000500000000000000" pitchFamily="2" charset="0"/>
                <a:ea typeface="MS Mincho" panose="02020609040205080304" pitchFamily="49" charset="-128"/>
                <a:cs typeface="Varela Round" panose="00000500000000000000" pitchFamily="2" charset="-79"/>
              </a:rPr>
              <a:t>P</a:t>
            </a:r>
            <a:r>
              <a:rPr lang="es-PR" sz="2200" dirty="0">
                <a:solidFill>
                  <a:schemeClr val="tx1"/>
                </a:solidFill>
                <a:effectLst/>
                <a:latin typeface="Montserrat" panose="00000500000000000000" pitchFamily="2" charset="0"/>
                <a:ea typeface="MS Mincho" panose="02020609040205080304" pitchFamily="49" charset="-128"/>
                <a:cs typeface="Varela Round" panose="00000500000000000000" pitchFamily="2" charset="-79"/>
              </a:rPr>
              <a:t>ensamiento ético y científico en la solución de problemas.</a:t>
            </a:r>
          </a:p>
          <a:p>
            <a:pPr>
              <a:spcBef>
                <a:spcPts val="0"/>
              </a:spcBef>
            </a:pPr>
            <a:r>
              <a:rPr lang="es-PR" sz="2200" dirty="0">
                <a:solidFill>
                  <a:schemeClr val="tx1"/>
                </a:solidFill>
                <a:effectLst/>
                <a:latin typeface="Montserrat" panose="00000500000000000000" pitchFamily="2" charset="0"/>
                <a:ea typeface="MS Mincho" panose="02020609040205080304" pitchFamily="49" charset="-128"/>
                <a:cs typeface="Varela Round" panose="00000500000000000000" pitchFamily="2" charset="-79"/>
              </a:rPr>
              <a:t>Ambiente de paz, de justicia social y de colaboración </a:t>
            </a:r>
          </a:p>
          <a:p>
            <a:pPr>
              <a:spcBef>
                <a:spcPts val="0"/>
              </a:spcBef>
            </a:pPr>
            <a:r>
              <a:rPr lang="es-PR" sz="2200" dirty="0">
                <a:solidFill>
                  <a:schemeClr val="tx1"/>
                </a:solidFill>
                <a:latin typeface="Montserrat" panose="00000500000000000000" pitchFamily="2" charset="0"/>
                <a:ea typeface="MS Mincho" panose="02020609040205080304" pitchFamily="49" charset="-128"/>
                <a:cs typeface="Varela Round" panose="00000500000000000000" pitchFamily="2" charset="-79"/>
              </a:rPr>
              <a:t>C</a:t>
            </a:r>
            <a:r>
              <a:rPr lang="es-PR" sz="2200" dirty="0">
                <a:solidFill>
                  <a:schemeClr val="tx1"/>
                </a:solidFill>
                <a:effectLst/>
                <a:latin typeface="Montserrat" panose="00000500000000000000" pitchFamily="2" charset="0"/>
                <a:ea typeface="MS Mincho" panose="02020609040205080304" pitchFamily="49" charset="-128"/>
                <a:cs typeface="Varela Round" panose="00000500000000000000" pitchFamily="2" charset="-79"/>
              </a:rPr>
              <a:t>ompetencia tecnológica</a:t>
            </a:r>
          </a:p>
          <a:p>
            <a:endParaRPr lang="en-US" sz="2000" dirty="0">
              <a:latin typeface="Varela Round" panose="00000500000000000000" pitchFamily="2" charset="-79"/>
              <a:cs typeface="Varela Round" panose="00000500000000000000" pitchFamily="2" charset="-79"/>
            </a:endParaRPr>
          </a:p>
        </p:txBody>
      </p:sp>
      <p:sp>
        <p:nvSpPr>
          <p:cNvPr id="5" name="Slide Number Placeholder 4">
            <a:extLst>
              <a:ext uri="{FF2B5EF4-FFF2-40B4-BE49-F238E27FC236}">
                <a16:creationId xmlns:a16="http://schemas.microsoft.com/office/drawing/2014/main" id="{9BF24BC4-D339-3BB3-651C-2960317C341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5</a:t>
            </a:fld>
            <a:endParaRPr lang="en"/>
          </a:p>
        </p:txBody>
      </p:sp>
      <p:pic>
        <p:nvPicPr>
          <p:cNvPr id="8" name="Picture 7" descr="A picture containing text&#10;&#10;Description automatically generated">
            <a:extLst>
              <a:ext uri="{FF2B5EF4-FFF2-40B4-BE49-F238E27FC236}">
                <a16:creationId xmlns:a16="http://schemas.microsoft.com/office/drawing/2014/main" id="{2978CDD8-1030-D681-C4F6-CE7990C7F854}"/>
              </a:ext>
            </a:extLst>
          </p:cNvPr>
          <p:cNvPicPr>
            <a:picLocks noChangeAspect="1"/>
          </p:cNvPicPr>
          <p:nvPr/>
        </p:nvPicPr>
        <p:blipFill rotWithShape="1">
          <a:blip r:embed="rId2"/>
          <a:srcRect t="9174" b="6645"/>
          <a:stretch/>
        </p:blipFill>
        <p:spPr>
          <a:xfrm>
            <a:off x="3954179" y="114300"/>
            <a:ext cx="2652585" cy="1048871"/>
          </a:xfrm>
          <a:prstGeom prst="rect">
            <a:avLst/>
          </a:prstGeom>
        </p:spPr>
      </p:pic>
    </p:spTree>
    <p:extLst>
      <p:ext uri="{BB962C8B-B14F-4D97-AF65-F5344CB8AC3E}">
        <p14:creationId xmlns:p14="http://schemas.microsoft.com/office/powerpoint/2010/main" val="1407511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3" name="Title 2">
            <a:extLst>
              <a:ext uri="{FF2B5EF4-FFF2-40B4-BE49-F238E27FC236}">
                <a16:creationId xmlns:a16="http://schemas.microsoft.com/office/drawing/2014/main" id="{50039031-1AAA-B135-0F51-9495C581CC6F}"/>
              </a:ext>
            </a:extLst>
          </p:cNvPr>
          <p:cNvSpPr>
            <a:spLocks noGrp="1"/>
          </p:cNvSpPr>
          <p:nvPr>
            <p:ph type="title"/>
          </p:nvPr>
        </p:nvSpPr>
        <p:spPr>
          <a:xfrm>
            <a:off x="4111043" y="686142"/>
            <a:ext cx="3639600" cy="641100"/>
          </a:xfrm>
        </p:spPr>
        <p:style>
          <a:lnRef idx="2">
            <a:schemeClr val="accent1"/>
          </a:lnRef>
          <a:fillRef idx="1">
            <a:schemeClr val="lt1"/>
          </a:fillRef>
          <a:effectRef idx="0">
            <a:schemeClr val="accent1"/>
          </a:effectRef>
          <a:fontRef idx="minor">
            <a:schemeClr val="dk1"/>
          </a:fontRef>
        </p:style>
        <p:txBody>
          <a:bodyPr/>
          <a:lstStyle/>
          <a:p>
            <a:r>
              <a:rPr lang="en-US" sz="3200" b="1" dirty="0" err="1">
                <a:solidFill>
                  <a:schemeClr val="tx1"/>
                </a:solidFill>
                <a:effectLst>
                  <a:outerShdw blurRad="38100" dist="38100" dir="2700000" algn="tl">
                    <a:srgbClr val="000000">
                      <a:alpha val="43137"/>
                    </a:srgbClr>
                  </a:outerShdw>
                </a:effectLst>
              </a:rPr>
              <a:t>Visión</a:t>
            </a:r>
            <a:endParaRPr lang="en-US" sz="3200" b="1" dirty="0">
              <a:solidFill>
                <a:schemeClr val="tx1"/>
              </a:solidFill>
              <a:effectLst>
                <a:outerShdw blurRad="38100" dist="38100" dir="2700000" algn="tl">
                  <a:srgbClr val="000000">
                    <a:alpha val="43137"/>
                  </a:srgbClr>
                </a:outerShdw>
              </a:effectLst>
            </a:endParaRPr>
          </a:p>
        </p:txBody>
      </p:sp>
      <p:sp>
        <p:nvSpPr>
          <p:cNvPr id="275" name="Google Shape;275;p22"/>
          <p:cNvSpPr txBox="1">
            <a:spLocks noGrp="1"/>
          </p:cNvSpPr>
          <p:nvPr>
            <p:ph type="sldNum" idx="12"/>
          </p:nvPr>
        </p:nvSpPr>
        <p:spPr>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6</a:t>
            </a:fld>
            <a:endParaRPr/>
          </a:p>
        </p:txBody>
      </p:sp>
      <p:pic>
        <p:nvPicPr>
          <p:cNvPr id="1026" name="Picture 2" descr="Confirman que hay 12 brotes activos de COVID-19 en escuelas de Puerto Rico">
            <a:extLst>
              <a:ext uri="{FF2B5EF4-FFF2-40B4-BE49-F238E27FC236}">
                <a16:creationId xmlns:a16="http://schemas.microsoft.com/office/drawing/2014/main" id="{01DBE474-66D7-4E5F-97D8-D7E09E9144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1772" y="1130300"/>
            <a:ext cx="3236134" cy="292222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7" name="Picture 6" descr="A picture containing text&#10;&#10;Description automatically generated">
            <a:extLst>
              <a:ext uri="{FF2B5EF4-FFF2-40B4-BE49-F238E27FC236}">
                <a16:creationId xmlns:a16="http://schemas.microsoft.com/office/drawing/2014/main" id="{74D0B0A1-ABFA-4BCC-85EC-CEE69394230B}"/>
              </a:ext>
            </a:extLst>
          </p:cNvPr>
          <p:cNvPicPr>
            <a:picLocks noChangeAspect="1"/>
          </p:cNvPicPr>
          <p:nvPr/>
        </p:nvPicPr>
        <p:blipFill rotWithShape="1">
          <a:blip r:embed="rId4"/>
          <a:srcRect l="7575" t="-92782" r="6288" b="107813"/>
          <a:stretch/>
        </p:blipFill>
        <p:spPr>
          <a:xfrm>
            <a:off x="3583642" y="3765175"/>
            <a:ext cx="3787160" cy="4464425"/>
          </a:xfrm>
          <a:prstGeom prst="rect">
            <a:avLst/>
          </a:prstGeom>
        </p:spPr>
      </p:pic>
      <p:sp>
        <p:nvSpPr>
          <p:cNvPr id="10" name="TextBox 9">
            <a:extLst>
              <a:ext uri="{FF2B5EF4-FFF2-40B4-BE49-F238E27FC236}">
                <a16:creationId xmlns:a16="http://schemas.microsoft.com/office/drawing/2014/main" id="{ADBE84DE-3231-B2B3-CA68-0B42737EC47D}"/>
              </a:ext>
            </a:extLst>
          </p:cNvPr>
          <p:cNvSpPr txBox="1"/>
          <p:nvPr/>
        </p:nvSpPr>
        <p:spPr>
          <a:xfrm>
            <a:off x="4298103" y="1327242"/>
            <a:ext cx="4807322" cy="3539430"/>
          </a:xfrm>
          <a:prstGeom prst="rect">
            <a:avLst/>
          </a:prstGeom>
          <a:noFill/>
        </p:spPr>
        <p:txBody>
          <a:bodyPr wrap="square">
            <a:spAutoFit/>
          </a:bodyPr>
          <a:lstStyle/>
          <a:p>
            <a:r>
              <a:rPr lang="es-PR" sz="1600" dirty="0">
                <a:effectLst/>
                <a:latin typeface="Montserrat" panose="00000500000000000000" pitchFamily="2" charset="0"/>
                <a:ea typeface="MS Mincho" panose="02020609040205080304" pitchFamily="49" charset="-128"/>
                <a:cs typeface="Arial" panose="020B0604020202020204" pitchFamily="34" charset="0"/>
              </a:rPr>
              <a:t>Formar un ser humano con competencia científica y un conocimiento tecnológico que le permita insertarse productivamente en la sociedad del presente y del futuro. Aspira a capacitar al estudiante a ser responsable consigo y eficaz en el mundo del trabajo, a la vez que contribuye positivamente con la sociedad siendo un ciudadano útil que promueve el respeto por la naturaleza y la vida.  Busca desarrollar en el estudiante una conciencia ambiental y ecológica que propicie un ambiente de paz e igualdad entre los seres humanos y entre los seres humanos y la Naturaleza</a:t>
            </a:r>
            <a:endParaRPr lang="en-US" sz="1600" dirty="0"/>
          </a:p>
        </p:txBody>
      </p:sp>
      <p:pic>
        <p:nvPicPr>
          <p:cNvPr id="14" name="Picture 13" descr="A picture containing text&#10;&#10;Description automatically generated">
            <a:extLst>
              <a:ext uri="{FF2B5EF4-FFF2-40B4-BE49-F238E27FC236}">
                <a16:creationId xmlns:a16="http://schemas.microsoft.com/office/drawing/2014/main" id="{B9F2ACEB-53E4-42C8-7D7D-E146EBB8DA74}"/>
              </a:ext>
            </a:extLst>
          </p:cNvPr>
          <p:cNvPicPr>
            <a:picLocks noChangeAspect="1"/>
          </p:cNvPicPr>
          <p:nvPr/>
        </p:nvPicPr>
        <p:blipFill rotWithShape="1">
          <a:blip r:embed="rId4"/>
          <a:srcRect t="9174" b="6645"/>
          <a:stretch/>
        </p:blipFill>
        <p:spPr>
          <a:xfrm>
            <a:off x="6424351" y="19625"/>
            <a:ext cx="2652585" cy="1048871"/>
          </a:xfrm>
          <a:prstGeom prst="rect">
            <a:avLst/>
          </a:prstGeom>
        </p:spPr>
      </p:pic>
    </p:spTree>
    <p:extLst>
      <p:ext uri="{BB962C8B-B14F-4D97-AF65-F5344CB8AC3E}">
        <p14:creationId xmlns:p14="http://schemas.microsoft.com/office/powerpoint/2010/main" val="40276906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22"/>
          <p:cNvSpPr txBox="1">
            <a:spLocks noGrp="1"/>
          </p:cNvSpPr>
          <p:nvPr>
            <p:ph type="title"/>
          </p:nvPr>
        </p:nvSpPr>
        <p:spPr>
          <a:xfrm>
            <a:off x="4462777" y="2367868"/>
            <a:ext cx="3923148" cy="177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PR" dirty="0">
                <a:solidFill>
                  <a:schemeClr val="tx1"/>
                </a:solidFill>
                <a:effectLst/>
                <a:latin typeface="Montserrat" panose="00000500000000000000" pitchFamily="2" charset="0"/>
                <a:ea typeface="MS Mincho" panose="02020609040205080304" pitchFamily="49" charset="-128"/>
                <a:cs typeface="Arial" panose="020B0604020202020204" pitchFamily="34" charset="0"/>
              </a:rPr>
              <a:t>Exponer al estudiante en actividades educativas donde </a:t>
            </a:r>
            <a:r>
              <a:rPr lang="es-ES" dirty="0">
                <a:solidFill>
                  <a:schemeClr val="tx1"/>
                </a:solidFill>
                <a:effectLst/>
                <a:latin typeface="Montserrat" panose="00000500000000000000" pitchFamily="2" charset="0"/>
                <a:ea typeface="MS Mincho" panose="02020609040205080304" pitchFamily="49" charset="-128"/>
                <a:cs typeface="Arial" panose="020B0604020202020204" pitchFamily="34" charset="0"/>
              </a:rPr>
              <a:t>alcance su máximo potencial en un entorno académico </a:t>
            </a:r>
            <a:r>
              <a:rPr lang="es-PR" dirty="0">
                <a:solidFill>
                  <a:schemeClr val="tx1"/>
                </a:solidFill>
                <a:effectLst/>
                <a:latin typeface="Montserrat" panose="00000500000000000000" pitchFamily="2" charset="0"/>
                <a:ea typeface="MS Mincho" panose="02020609040205080304" pitchFamily="49" charset="-128"/>
                <a:cs typeface="Arial" panose="020B0604020202020204" pitchFamily="34" charset="0"/>
              </a:rPr>
              <a:t>y desarrolle su propia capacidad de aprendizaje, con un currículo de calidad, dinámico, activo y flexible que integra las nuevas tecnologías </a:t>
            </a:r>
            <a:endParaRPr b="1" dirty="0">
              <a:solidFill>
                <a:schemeClr val="tx1"/>
              </a:solidFill>
              <a:effectLst>
                <a:outerShdw blurRad="38100" dist="38100" dir="2700000" algn="tl">
                  <a:srgbClr val="000000">
                    <a:alpha val="43137"/>
                  </a:srgbClr>
                </a:outerShdw>
              </a:effectLst>
            </a:endParaRPr>
          </a:p>
        </p:txBody>
      </p:sp>
      <p:sp>
        <p:nvSpPr>
          <p:cNvPr id="275" name="Google Shape;275;p22"/>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7</a:t>
            </a:fld>
            <a:endParaRPr/>
          </a:p>
        </p:txBody>
      </p:sp>
      <p:pic>
        <p:nvPicPr>
          <p:cNvPr id="1026" name="Picture 2" descr="Confirman que hay 12 brotes activos de COVID-19 en escuelas de Puerto Rico">
            <a:extLst>
              <a:ext uri="{FF2B5EF4-FFF2-40B4-BE49-F238E27FC236}">
                <a16:creationId xmlns:a16="http://schemas.microsoft.com/office/drawing/2014/main" id="{01DBE474-66D7-4E5F-97D8-D7E09E9144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1772" y="1130300"/>
            <a:ext cx="3110628" cy="292222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8" name="Picture 7" descr="A picture containing text&#10;&#10;Description automatically generated">
            <a:extLst>
              <a:ext uri="{FF2B5EF4-FFF2-40B4-BE49-F238E27FC236}">
                <a16:creationId xmlns:a16="http://schemas.microsoft.com/office/drawing/2014/main" id="{63B6B14E-4462-01FA-42F8-8643856BEDA3}"/>
              </a:ext>
            </a:extLst>
          </p:cNvPr>
          <p:cNvPicPr>
            <a:picLocks noChangeAspect="1"/>
          </p:cNvPicPr>
          <p:nvPr/>
        </p:nvPicPr>
        <p:blipFill rotWithShape="1">
          <a:blip r:embed="rId4"/>
          <a:srcRect t="9174" b="6645"/>
          <a:stretch/>
        </p:blipFill>
        <p:spPr>
          <a:xfrm>
            <a:off x="6424351" y="19625"/>
            <a:ext cx="2652585" cy="1048871"/>
          </a:xfrm>
          <a:prstGeom prst="rect">
            <a:avLst/>
          </a:prstGeom>
        </p:spPr>
      </p:pic>
      <p:sp>
        <p:nvSpPr>
          <p:cNvPr id="11" name="TextBox 10">
            <a:extLst>
              <a:ext uri="{FF2B5EF4-FFF2-40B4-BE49-F238E27FC236}">
                <a16:creationId xmlns:a16="http://schemas.microsoft.com/office/drawing/2014/main" id="{3882DDB8-6985-B2D5-C532-22D4C58F3BF4}"/>
              </a:ext>
            </a:extLst>
          </p:cNvPr>
          <p:cNvSpPr txBox="1"/>
          <p:nvPr/>
        </p:nvSpPr>
        <p:spPr>
          <a:xfrm>
            <a:off x="4272803" y="948424"/>
            <a:ext cx="2302808" cy="58477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0" marR="0" algn="just">
              <a:spcBef>
                <a:spcPts val="0"/>
              </a:spcBef>
              <a:spcAft>
                <a:spcPts val="0"/>
              </a:spcAft>
            </a:pPr>
            <a:r>
              <a:rPr lang="es-PR" sz="3200" b="1" dirty="0">
                <a:solidFill>
                  <a:srgbClr val="000000"/>
                </a:solidFill>
                <a:effectLst>
                  <a:outerShdw blurRad="38100" dist="38100" dir="2700000" algn="tl">
                    <a:srgbClr val="000000">
                      <a:alpha val="43137"/>
                    </a:srgbClr>
                  </a:outerShdw>
                </a:effectLst>
                <a:latin typeface="Nixie One" panose="020B0604020202020204" charset="0"/>
                <a:ea typeface="Calibri" panose="020F0502020204030204" pitchFamily="34" charset="0"/>
                <a:cs typeface="Arial" panose="020B0604020202020204" pitchFamily="34" charset="0"/>
              </a:rPr>
              <a:t>Misión</a:t>
            </a:r>
            <a:endParaRPr lang="en-US" sz="3200" dirty="0">
              <a:solidFill>
                <a:srgbClr val="000000"/>
              </a:solidFill>
              <a:effectLst>
                <a:outerShdw blurRad="38100" dist="38100" dir="2700000" algn="tl">
                  <a:srgbClr val="000000">
                    <a:alpha val="43137"/>
                  </a:srgbClr>
                </a:outerShdw>
              </a:effectLst>
              <a:latin typeface="Nixie One" panose="020B0604020202020204" charset="0"/>
              <a:ea typeface="Calibri" panose="020F0502020204030204" pitchFamily="34" charset="0"/>
            </a:endParaRPr>
          </a:p>
        </p:txBody>
      </p:sp>
    </p:spTree>
    <p:extLst>
      <p:ext uri="{BB962C8B-B14F-4D97-AF65-F5344CB8AC3E}">
        <p14:creationId xmlns:p14="http://schemas.microsoft.com/office/powerpoint/2010/main" val="1383413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9"/>
          <p:cNvSpPr txBox="1">
            <a:spLocks noGrp="1"/>
          </p:cNvSpPr>
          <p:nvPr>
            <p:ph type="ctrTitle" idx="4294967295"/>
          </p:nvPr>
        </p:nvSpPr>
        <p:spPr>
          <a:xfrm>
            <a:off x="2150969" y="304806"/>
            <a:ext cx="4842062" cy="618655"/>
          </a:xfrm>
          <a:prstGeom prst="rect">
            <a:avLst/>
          </a:prstGeom>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b" anchorCtr="0">
            <a:noAutofit/>
          </a:bodyPr>
          <a:lstStyle/>
          <a:p>
            <a:pPr marL="0" lvl="0" indent="0" algn="ctr" rtl="0">
              <a:spcBef>
                <a:spcPts val="0"/>
              </a:spcBef>
              <a:spcAft>
                <a:spcPts val="0"/>
              </a:spcAft>
              <a:buNone/>
            </a:pPr>
            <a:r>
              <a:rPr lang="en" sz="3200" b="1" dirty="0">
                <a:solidFill>
                  <a:schemeClr val="tx1"/>
                </a:solidFill>
                <a:effectLst>
                  <a:outerShdw blurRad="38100" dist="38100" dir="2700000" algn="tl">
                    <a:srgbClr val="000000">
                      <a:alpha val="43137"/>
                    </a:srgbClr>
                  </a:outerShdw>
                </a:effectLst>
              </a:rPr>
              <a:t>Enfoque curricular</a:t>
            </a:r>
            <a:endParaRPr sz="3200" b="1" dirty="0">
              <a:solidFill>
                <a:schemeClr val="tx1"/>
              </a:solidFill>
              <a:effectLst>
                <a:outerShdw blurRad="38100" dist="38100" dir="2700000" algn="tl">
                  <a:srgbClr val="000000">
                    <a:alpha val="43137"/>
                  </a:srgbClr>
                </a:outerShdw>
              </a:effectLst>
            </a:endParaRPr>
          </a:p>
        </p:txBody>
      </p:sp>
      <p:sp>
        <p:nvSpPr>
          <p:cNvPr id="241" name="Google Shape;241;p19"/>
          <p:cNvSpPr/>
          <p:nvPr/>
        </p:nvSpPr>
        <p:spPr>
          <a:xfrm>
            <a:off x="3333750" y="1333500"/>
            <a:ext cx="2476500" cy="2476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a:off x="3209925" y="1209675"/>
            <a:ext cx="2724300" cy="27243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9"/>
          <p:cNvSpPr/>
          <p:nvPr/>
        </p:nvSpPr>
        <p:spPr>
          <a:xfrm>
            <a:off x="2962275" y="1543050"/>
            <a:ext cx="704700" cy="7047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p:nvPr/>
        </p:nvSpPr>
        <p:spPr>
          <a:xfrm>
            <a:off x="5295900" y="2897050"/>
            <a:ext cx="971700" cy="971700"/>
          </a:xfrm>
          <a:prstGeom prst="donut">
            <a:avLst>
              <a:gd name="adj" fmla="val 12811"/>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19"/>
          <p:cNvGrpSpPr/>
          <p:nvPr/>
        </p:nvGrpSpPr>
        <p:grpSpPr>
          <a:xfrm>
            <a:off x="3990646" y="2000576"/>
            <a:ext cx="1162865" cy="1162930"/>
            <a:chOff x="570875" y="4322250"/>
            <a:chExt cx="443300" cy="443325"/>
          </a:xfrm>
        </p:grpSpPr>
        <p:sp>
          <p:nvSpPr>
            <p:cNvPr id="246" name="Google Shape;246;p19"/>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9"/>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9"/>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9"/>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0" name="Google Shape;250;p19"/>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8</a:t>
            </a:fld>
            <a:endParaRPr/>
          </a:p>
        </p:txBody>
      </p:sp>
      <p:pic>
        <p:nvPicPr>
          <p:cNvPr id="14" name="Picture 13" descr="A picture containing text&#10;&#10;Description automatically generated">
            <a:extLst>
              <a:ext uri="{FF2B5EF4-FFF2-40B4-BE49-F238E27FC236}">
                <a16:creationId xmlns:a16="http://schemas.microsoft.com/office/drawing/2014/main" id="{406AEB16-AC7D-401A-8B6A-867C483333DB}"/>
              </a:ext>
            </a:extLst>
          </p:cNvPr>
          <p:cNvPicPr>
            <a:picLocks noChangeAspect="1"/>
          </p:cNvPicPr>
          <p:nvPr/>
        </p:nvPicPr>
        <p:blipFill rotWithShape="1">
          <a:blip r:embed="rId3"/>
          <a:srcRect l="69191"/>
          <a:stretch/>
        </p:blipFill>
        <p:spPr>
          <a:xfrm>
            <a:off x="2446237" y="790531"/>
            <a:ext cx="1511298" cy="2304177"/>
          </a:xfrm>
          <a:prstGeom prst="rect">
            <a:avLst/>
          </a:prstGeom>
        </p:spPr>
      </p:pic>
    </p:spTree>
    <p:extLst>
      <p:ext uri="{BB962C8B-B14F-4D97-AF65-F5344CB8AC3E}">
        <p14:creationId xmlns:p14="http://schemas.microsoft.com/office/powerpoint/2010/main" val="30493234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9</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984200" y="1065014"/>
            <a:ext cx="7366000" cy="584775"/>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wrap="square">
            <a:spAutoFit/>
          </a:bodyPr>
          <a:lstStyle/>
          <a:p>
            <a:pPr fontAlgn="base">
              <a:spcBef>
                <a:spcPct val="50000"/>
              </a:spcBef>
              <a:spcAft>
                <a:spcPct val="0"/>
              </a:spcAft>
              <a:buClrTx/>
            </a:pPr>
            <a:r>
              <a:rPr lang="en-US" sz="3200" b="1" kern="1200" dirty="0" err="1">
                <a:solidFill>
                  <a:schemeClr val="tx1"/>
                </a:solidFill>
                <a:effectLst>
                  <a:outerShdw blurRad="38100" dist="38100" dir="2700000" algn="tl">
                    <a:srgbClr val="000000">
                      <a:alpha val="43137"/>
                    </a:srgbClr>
                  </a:outerShdw>
                </a:effectLst>
                <a:latin typeface="Nixie One" panose="020B0604020202020204" charset="0"/>
                <a:ea typeface="+mn-ea"/>
                <a:cs typeface="+mn-cs"/>
              </a:rPr>
              <a:t>Enfoque</a:t>
            </a:r>
            <a:r>
              <a:rPr lang="en-US" sz="3200" b="1" kern="1200" dirty="0">
                <a:solidFill>
                  <a:schemeClr val="tx1"/>
                </a:solidFill>
                <a:effectLst>
                  <a:outerShdw blurRad="38100" dist="38100" dir="2700000" algn="tl">
                    <a:srgbClr val="000000">
                      <a:alpha val="43137"/>
                    </a:srgbClr>
                  </a:outerShdw>
                </a:effectLst>
                <a:latin typeface="Nixie One" panose="020B0604020202020204" charset="0"/>
                <a:ea typeface="+mn-ea"/>
                <a:cs typeface="+mn-cs"/>
              </a:rPr>
              <a:t> del </a:t>
            </a:r>
            <a:r>
              <a:rPr lang="en-US" sz="3200" b="1" kern="1200" dirty="0" err="1">
                <a:solidFill>
                  <a:schemeClr val="tx1"/>
                </a:solidFill>
                <a:effectLst>
                  <a:outerShdw blurRad="38100" dist="38100" dir="2700000" algn="tl">
                    <a:srgbClr val="000000">
                      <a:alpha val="43137"/>
                    </a:srgbClr>
                  </a:outerShdw>
                </a:effectLst>
                <a:latin typeface="Nixie One" panose="020B0604020202020204" charset="0"/>
                <a:ea typeface="+mn-ea"/>
                <a:cs typeface="+mn-cs"/>
              </a:rPr>
              <a:t>Programa</a:t>
            </a:r>
            <a:r>
              <a:rPr lang="en-US" sz="3200" b="1" kern="1200" dirty="0">
                <a:solidFill>
                  <a:schemeClr val="tx1"/>
                </a:solidFill>
                <a:effectLst>
                  <a:outerShdw blurRad="38100" dist="38100" dir="2700000" algn="tl">
                    <a:srgbClr val="000000">
                      <a:alpha val="43137"/>
                    </a:srgbClr>
                  </a:outerShdw>
                </a:effectLst>
                <a:latin typeface="Nixie One" panose="020B0604020202020204" charset="0"/>
                <a:ea typeface="+mn-ea"/>
                <a:cs typeface="+mn-cs"/>
              </a:rPr>
              <a:t> de </a:t>
            </a:r>
            <a:r>
              <a:rPr lang="en-US" sz="3200" b="1" kern="1200" dirty="0" err="1">
                <a:solidFill>
                  <a:schemeClr val="tx1"/>
                </a:solidFill>
                <a:effectLst>
                  <a:outerShdw blurRad="38100" dist="38100" dir="2700000" algn="tl">
                    <a:srgbClr val="000000">
                      <a:alpha val="43137"/>
                    </a:srgbClr>
                  </a:outerShdw>
                </a:effectLst>
                <a:latin typeface="Nixie One" panose="020B0604020202020204" charset="0"/>
                <a:ea typeface="+mn-ea"/>
                <a:cs typeface="+mn-cs"/>
              </a:rPr>
              <a:t>Ciencias</a:t>
            </a:r>
            <a:endParaRPr lang="en-US" sz="3200" b="1" kern="1200" dirty="0">
              <a:solidFill>
                <a:schemeClr val="tx1"/>
              </a:solidFill>
              <a:effectLst>
                <a:outerShdw blurRad="38100" dist="38100" dir="2700000" algn="tl">
                  <a:srgbClr val="000000">
                    <a:alpha val="43137"/>
                  </a:srgbClr>
                </a:outerShdw>
              </a:effectLst>
              <a:latin typeface="Nixie One" panose="020B0604020202020204" charset="0"/>
              <a:ea typeface="+mn-ea"/>
              <a:cs typeface="+mn-cs"/>
            </a:endParaRPr>
          </a:p>
        </p:txBody>
      </p:sp>
      <p:sp>
        <p:nvSpPr>
          <p:cNvPr id="9" name="TextBox 8">
            <a:extLst>
              <a:ext uri="{FF2B5EF4-FFF2-40B4-BE49-F238E27FC236}">
                <a16:creationId xmlns:a16="http://schemas.microsoft.com/office/drawing/2014/main" id="{872BC84B-AB3A-44E8-AC6B-45ACCAABF1C1}"/>
              </a:ext>
            </a:extLst>
          </p:cNvPr>
          <p:cNvSpPr txBox="1"/>
          <p:nvPr/>
        </p:nvSpPr>
        <p:spPr>
          <a:xfrm>
            <a:off x="1054050" y="1758623"/>
            <a:ext cx="7226300" cy="2862322"/>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342900" indent="-342900">
              <a:buFont typeface="Wingdings" panose="05000000000000000000" pitchFamily="2" charset="2"/>
              <a:buChar char="§"/>
            </a:pPr>
            <a:r>
              <a:rPr lang="es-PR" sz="1800" dirty="0">
                <a:effectLst/>
                <a:latin typeface="Montserrat" panose="00000500000000000000" pitchFamily="50" charset="0"/>
                <a:ea typeface="MS Mincho" panose="02020609040205080304" pitchFamily="49" charset="-128"/>
                <a:cs typeface="Arial" panose="020B0604020202020204" pitchFamily="34" charset="0"/>
              </a:rPr>
              <a:t>Desarrollar la cultura científica en los estudiantes donde las pr</a:t>
            </a:r>
            <a:r>
              <a:rPr lang="es-PR" sz="1800" dirty="0">
                <a:effectLst/>
                <a:latin typeface="Montserrat" panose="00000500000000000000" pitchFamily="50" charset="0"/>
                <a:ea typeface="MS Mincho" panose="02020609040205080304" pitchFamily="49" charset="-128"/>
                <a:cs typeface="Courier New" panose="02070309020205020404" pitchFamily="49" charset="0"/>
              </a:rPr>
              <a:t>ácticas de Ciencias e Ingeniería se integren en una </a:t>
            </a:r>
            <a:r>
              <a:rPr lang="es-ES" sz="1800" dirty="0">
                <a:effectLst/>
                <a:latin typeface="Montserrat" panose="00000500000000000000" pitchFamily="50" charset="0"/>
                <a:ea typeface="MS Mincho" panose="02020609040205080304" pitchFamily="49" charset="-128"/>
                <a:cs typeface="Times New Roman" panose="02020603050405020304" pitchFamily="18" charset="0"/>
              </a:rPr>
              <a:t>educación científica interactiva. </a:t>
            </a:r>
          </a:p>
          <a:p>
            <a:pPr marL="342900" lvl="3" indent="-342900">
              <a:buFont typeface="Wingdings" panose="05000000000000000000" pitchFamily="2" charset="2"/>
              <a:buChar char="§"/>
            </a:pPr>
            <a:r>
              <a:rPr lang="es-PR" sz="1800" dirty="0">
                <a:latin typeface="Montserrat" panose="00000500000000000000" pitchFamily="50" charset="0"/>
                <a:ea typeface="Times New Roman" panose="02020603050405020304" pitchFamily="18" charset="0"/>
                <a:cs typeface="Times New Roman" panose="02020603050405020304" pitchFamily="18" charset="0"/>
              </a:rPr>
              <a:t>P</a:t>
            </a:r>
            <a:r>
              <a:rPr lang="es-PR" sz="1800" dirty="0">
                <a:effectLst/>
                <a:latin typeface="Montserrat" panose="00000500000000000000" pitchFamily="50" charset="0"/>
                <a:ea typeface="Times New Roman" panose="02020603050405020304" pitchFamily="18" charset="0"/>
                <a:cs typeface="Times New Roman" panose="02020603050405020304" pitchFamily="18" charset="0"/>
              </a:rPr>
              <a:t>romover las destrezas en l</a:t>
            </a:r>
            <a:r>
              <a:rPr lang="es-ES" sz="1800" dirty="0">
                <a:solidFill>
                  <a:srgbClr val="000000"/>
                </a:solidFill>
                <a:effectLst/>
                <a:latin typeface="Montserrat" panose="00000500000000000000" pitchFamily="50" charset="0"/>
                <a:ea typeface="MS Mincho" panose="02020609040205080304" pitchFamily="49" charset="-128"/>
                <a:cs typeface="Arial" panose="020B0604020202020204" pitchFamily="34" charset="0"/>
              </a:rPr>
              <a:t>a resolución de problemas inherentes a los procesos de pensamiento utilizados en el método científico.</a:t>
            </a:r>
            <a:endParaRPr lang="es-ES" sz="1800" dirty="0">
              <a:solidFill>
                <a:srgbClr val="000000"/>
              </a:solidFill>
              <a:latin typeface="Montserrat" panose="00000500000000000000" pitchFamily="50" charset="0"/>
              <a:ea typeface="MS Mincho" panose="02020609040205080304" pitchFamily="49" charset="-128"/>
              <a:cs typeface="Times New Roman" panose="02020603050405020304" pitchFamily="18" charset="0"/>
            </a:endParaRPr>
          </a:p>
          <a:p>
            <a:pPr marL="342900" indent="-342900">
              <a:buFont typeface="Wingdings" panose="05000000000000000000" pitchFamily="2" charset="2"/>
              <a:buChar char="§"/>
            </a:pPr>
            <a:r>
              <a:rPr lang="es-PR" sz="1800" dirty="0">
                <a:effectLst/>
                <a:latin typeface="Montserrat" panose="00000500000000000000" pitchFamily="50" charset="0"/>
                <a:ea typeface="Times New Roman" panose="02020603050405020304" pitchFamily="18" charset="0"/>
                <a:cs typeface="Times New Roman" panose="02020603050405020304" pitchFamily="18" charset="0"/>
              </a:rPr>
              <a:t>Promueve en el docente la praxis desde un paradigma constructivista.</a:t>
            </a:r>
          </a:p>
          <a:p>
            <a:pPr marL="342900" indent="-342900">
              <a:buFont typeface="Wingdings" panose="05000000000000000000" pitchFamily="2" charset="2"/>
              <a:buChar char="§"/>
            </a:pPr>
            <a:r>
              <a:rPr lang="es-PR" sz="1800" dirty="0">
                <a:latin typeface="Montserrat" panose="00000500000000000000" pitchFamily="50" charset="0"/>
                <a:ea typeface="MS Mincho" panose="02020609040205080304" pitchFamily="49" charset="-128"/>
                <a:cs typeface="Arial" panose="020B0604020202020204" pitchFamily="34" charset="0"/>
              </a:rPr>
              <a:t>F</a:t>
            </a:r>
            <a:r>
              <a:rPr lang="es-PR" sz="1800" dirty="0">
                <a:effectLst/>
                <a:latin typeface="Montserrat" panose="00000500000000000000" pitchFamily="50" charset="0"/>
                <a:ea typeface="MS Mincho" panose="02020609040205080304" pitchFamily="49" charset="-128"/>
                <a:cs typeface="Arial" panose="020B0604020202020204" pitchFamily="34" charset="0"/>
              </a:rPr>
              <a:t>ormación de un estudiante con conciencia ambiental y ecológica.</a:t>
            </a:r>
            <a:endParaRPr lang="es-PR" sz="1800" dirty="0">
              <a:solidFill>
                <a:srgbClr val="000000"/>
              </a:solidFill>
              <a:effectLst/>
              <a:latin typeface="Montserrat" panose="00000500000000000000" pitchFamily="50" charset="0"/>
              <a:ea typeface="MS Mincho" panose="02020609040205080304" pitchFamily="49" charset="-128"/>
              <a:cs typeface="Times New Roman" panose="02020603050405020304" pitchFamily="18" charset="0"/>
            </a:endParaRPr>
          </a:p>
        </p:txBody>
      </p:sp>
      <p:pic>
        <p:nvPicPr>
          <p:cNvPr id="8" name="Picture 7" descr="A picture containing text&#10;&#10;Description automatically generated">
            <a:extLst>
              <a:ext uri="{FF2B5EF4-FFF2-40B4-BE49-F238E27FC236}">
                <a16:creationId xmlns:a16="http://schemas.microsoft.com/office/drawing/2014/main" id="{A1997FC5-6621-EE08-BCBB-C77477AE8705}"/>
              </a:ext>
            </a:extLst>
          </p:cNvPr>
          <p:cNvPicPr>
            <a:picLocks noChangeAspect="1"/>
          </p:cNvPicPr>
          <p:nvPr/>
        </p:nvPicPr>
        <p:blipFill rotWithShape="1">
          <a:blip r:embed="rId2"/>
          <a:srcRect t="9174" b="6645"/>
          <a:stretch/>
        </p:blipFill>
        <p:spPr>
          <a:xfrm>
            <a:off x="2724846" y="67077"/>
            <a:ext cx="2652585" cy="1048871"/>
          </a:xfrm>
          <a:prstGeom prst="rect">
            <a:avLst/>
          </a:prstGeom>
        </p:spPr>
      </p:pic>
    </p:spTree>
    <p:extLst>
      <p:ext uri="{BB962C8B-B14F-4D97-AF65-F5344CB8AC3E}">
        <p14:creationId xmlns:p14="http://schemas.microsoft.com/office/powerpoint/2010/main" val="983430596"/>
      </p:ext>
    </p:extLst>
  </p:cSld>
  <p:clrMapOvr>
    <a:masterClrMapping/>
  </p:clrMapOvr>
</p:sld>
</file>

<file path=ppt/theme/theme1.xml><?xml version="1.0" encoding="utf-8"?>
<a:theme xmlns:a="http://schemas.openxmlformats.org/drawingml/2006/main" name="Puck template">
  <a:themeElements>
    <a:clrScheme name="Custom 347">
      <a:dk1>
        <a:srgbClr val="212A2E"/>
      </a:dk1>
      <a:lt1>
        <a:srgbClr val="FFFFFF"/>
      </a:lt1>
      <a:dk2>
        <a:srgbClr val="617A86"/>
      </a:dk2>
      <a:lt2>
        <a:srgbClr val="A1BECC"/>
      </a:lt2>
      <a:accent1>
        <a:srgbClr val="00D1C6"/>
      </a:accent1>
      <a:accent2>
        <a:srgbClr val="00ACC3"/>
      </a:accent2>
      <a:accent3>
        <a:srgbClr val="BBCD00"/>
      </a:accent3>
      <a:accent4>
        <a:srgbClr val="65BB48"/>
      </a:accent4>
      <a:accent5>
        <a:srgbClr val="F8BB00"/>
      </a:accent5>
      <a:accent6>
        <a:srgbClr val="EF6222"/>
      </a:accent6>
      <a:hlink>
        <a:srgbClr val="617A86"/>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1923</TotalTime>
  <Words>1597</Words>
  <Application>Microsoft Office PowerPoint</Application>
  <PresentationFormat>On-screen Show (16:9)</PresentationFormat>
  <Paragraphs>283</Paragraphs>
  <Slides>29</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Nixie One</vt:lpstr>
      <vt:lpstr>Calibri</vt:lpstr>
      <vt:lpstr>Arial,Sans-Serif</vt:lpstr>
      <vt:lpstr>Montserrat</vt:lpstr>
      <vt:lpstr>Arial</vt:lpstr>
      <vt:lpstr>Wingdings</vt:lpstr>
      <vt:lpstr>Varela Round</vt:lpstr>
      <vt:lpstr>Puck template</vt:lpstr>
      <vt:lpstr>Programa de Ciencias  Área de Servicios Académicos </vt:lpstr>
      <vt:lpstr>Notificación de Política Pública </vt:lpstr>
      <vt:lpstr>Nota aclaratoria</vt:lpstr>
      <vt:lpstr>Objetivos </vt:lpstr>
      <vt:lpstr>Metas del Programa de Ciencias</vt:lpstr>
      <vt:lpstr>Visión</vt:lpstr>
      <vt:lpstr>Exponer al estudiante en actividades educativas donde alcance su máximo potencial en un entorno académico y desarrolle su propia capacidad de aprendizaje, con un currículo de calidad, dinámico, activo y flexible que integra las nuevas tecnologías </vt:lpstr>
      <vt:lpstr>Enfoque curricular</vt:lpstr>
      <vt:lpstr>PowerPoint Presentation</vt:lpstr>
      <vt:lpstr>PowerPoint Presentation</vt:lpstr>
      <vt:lpstr>Cambios en los estándares </vt:lpstr>
      <vt:lpstr>PowerPoint Presentation</vt:lpstr>
      <vt:lpstr>Cambios generales del currículo</vt:lpstr>
      <vt:lpstr>PowerPoint Presentation</vt:lpstr>
      <vt:lpstr>PowerPoint Presentation</vt:lpstr>
      <vt:lpstr>PowerPoint Presentation</vt:lpstr>
      <vt:lpstr>Nuevos temas transversales </vt:lpstr>
      <vt:lpstr>PowerPoint Presentation</vt:lpstr>
      <vt:lpstr>PowerPoint Presentation</vt:lpstr>
      <vt:lpstr>PowerPoint Presentation</vt:lpstr>
      <vt:lpstr>Nuevas herramientas curriculares </vt:lpstr>
      <vt:lpstr>PowerPoint Presentation</vt:lpstr>
      <vt:lpstr>PowerPoint Presentation</vt:lpstr>
      <vt:lpstr>PowerPoint Presentation</vt:lpstr>
      <vt:lpstr>PowerPoint Presentation</vt:lpstr>
      <vt:lpstr>PowerPoint Presentation</vt:lpstr>
      <vt:lpstr>PowerPoint Presentation</vt:lpstr>
      <vt:lpstr>Deje su opinión sobre la revisión curricular del programa escaneado el código QR. </vt:lpstr>
      <vt:lpstr>Gracias por su atención.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Beverly Morro Vega</dc:creator>
  <cp:lastModifiedBy>Beverly Morro Vega</cp:lastModifiedBy>
  <cp:revision>149</cp:revision>
  <dcterms:modified xsi:type="dcterms:W3CDTF">2022-08-04T22:46:34Z</dcterms:modified>
</cp:coreProperties>
</file>