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74" r:id="rId4"/>
    <p:sldId id="263" r:id="rId5"/>
    <p:sldId id="259" r:id="rId6"/>
    <p:sldId id="256" r:id="rId7"/>
    <p:sldId id="280" r:id="rId8"/>
    <p:sldId id="277" r:id="rId9"/>
    <p:sldId id="268" r:id="rId10"/>
    <p:sldId id="278" r:id="rId11"/>
    <p:sldId id="260" r:id="rId12"/>
    <p:sldId id="269" r:id="rId13"/>
    <p:sldId id="261" r:id="rId14"/>
    <p:sldId id="279" r:id="rId15"/>
    <p:sldId id="264" r:id="rId16"/>
    <p:sldId id="276" r:id="rId17"/>
    <p:sldId id="262" r:id="rId18"/>
  </p:sldIdLst>
  <p:sldSz cx="12192000" cy="6858000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F3C28-451A-62C8-F22D-4BC04CB8A31B}" v="62" dt="2022-02-11T11:32:59.420"/>
    <p1510:client id="{77F3E003-4D05-37DC-A105-01A9AE0D0D1E}" v="22" dt="2022-02-10T21:22:14.313"/>
    <p1510:client id="{BBB5C7CA-0E57-4D2C-AA01-40FB99B4683F}" v="1362" dt="2022-02-11T12:55:06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A7D5-7138-44A0-A868-9F83D8FB3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CB9AE-7E97-4EC8-94D3-D12F98F5D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4FCF-7086-45E2-92A8-FC83FFB9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95E69-1377-4E2D-91CC-47326270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6616-3EC5-465F-8342-E10A47D1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1488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FC6D-8688-4301-AF20-11BA6395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A3CD-ABE2-4051-8C75-0AB815E83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D748-46E0-4203-9D18-80F1C943E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545D2-5EDA-4EC1-8A66-5D3E663A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E6401-AC92-479B-89C5-5F416C36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6588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40318E-2D2E-49FB-A4ED-41A106E99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B5ED9-5A30-47A2-B8C9-69AE6DC16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1B629-C892-4715-AA6D-2BB19D661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55A2A-9262-49BF-BDF0-AB732358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70E82-3CF1-4A81-80CA-230B0259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3948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0916-C777-4158-B7F8-B6A72DE6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EF628-C838-4F5B-B063-6EDCA3A61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95C8A-AFFF-4656-A966-C28BD851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9EFF9-2310-4C68-957A-B17B3C79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26482-080C-40C5-A748-6EC3843E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1406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1F9B-1AB8-40ED-9D73-29707E89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F6187-A616-4A3A-B6F2-A1F78C76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7183-1AC3-4984-8835-A45F6D39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8866F-24F1-4FFC-8ACA-3F08B798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C009C-B287-47A9-B09F-025198BD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0146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ECEF-5F46-47AF-938D-4CB406F5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017DF-7B2C-4056-8CF9-6DFBB9DB47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2D5E1-64A3-406E-BB6D-4CEB72BFA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3C3B2-ACE5-4ACE-BEA5-ED8CAD0C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FC88-A023-42C6-A285-FC152199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C8689-4FCB-4AB4-99B5-B4E6080D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06614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023E3-A2A0-4CE9-A748-B2338C3B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F8308-C6D5-41C1-B0CD-A80A1039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30F48-6829-48F7-B37D-5FB373A8E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85116-B1C1-42AE-B4AB-0B8689A4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21328-E33D-4784-B427-39867A28E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2B077B-1B09-48BE-843C-4926CD7D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DD512-20C8-4560-96A8-8D3AF22D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67F7A-5FC4-449C-9FBA-8DCF2E74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907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DA31-4107-4124-AB71-BB4B7D39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DA67F4-0CC2-4E2A-ACE6-9C02E5D0C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0BC32-F89F-4552-BD1F-1FDA4B8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2CC36-A4C6-4137-AD5B-D24FE125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5777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14075-C309-463A-9DCD-1BD29C8C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F95C8-0B4F-4570-B635-28E938B9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972E6-B97C-488A-A624-7C13D0AA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4786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1C8B-0E26-4D07-99DF-656FF4CE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C473A-6D37-4E77-96D3-D7AD9BBB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C9159-7240-4B9A-858E-665BCCF09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E929F-13E4-43BF-9C60-38784F9A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10F0D-E274-4E24-BEEC-2E202F72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4E9A1-4DB7-487F-8A84-D379E3B2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0449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3039-4B47-460C-B0B7-95A3F5C7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20818-DA1E-4F16-9C22-413D817AF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ED23D-F983-4BA5-9BC5-EB91002B7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E65C2-7539-485D-B8BF-66231340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D045E-CD4B-4A3E-B7E3-E2131972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82FA5-5DFB-4C8D-B86A-9D75ED3D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67344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93346-EF4B-4822-BD95-EFBB9723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2C9F1-412A-49B1-BDC2-71EF02733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7E15-5758-408A-8490-33A11BCE0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5BEFC-1E02-44FD-9D3E-105124F2BF7A}" type="datetimeFigureOut">
              <a:rPr lang="es-PR" smtClean="0"/>
              <a:t>02/15/2022</a:t>
            </a:fld>
            <a:endParaRPr lang="es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8E5C9-0B6F-48EC-AF0D-51770B4CB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4C6B2-8A0C-400D-AE50-0A910FDD0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40EC-EDAD-49FE-90F9-A249121A94D0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9132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hernandezgd@de.pr.gov" TargetMode="External"/><Relationship Id="rId7" Type="http://schemas.openxmlformats.org/officeDocument/2006/relationships/hyperlink" Target="mailto:cruz_ne@de.pr.gov" TargetMode="External"/><Relationship Id="rId2" Type="http://schemas.openxmlformats.org/officeDocument/2006/relationships/hyperlink" Target="mailto:moralesmt@de.pr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opez_s@de.pr.gov" TargetMode="External"/><Relationship Id="rId5" Type="http://schemas.openxmlformats.org/officeDocument/2006/relationships/hyperlink" Target="mailto:clementers@de.pr.gov" TargetMode="External"/><Relationship Id="rId4" Type="http://schemas.openxmlformats.org/officeDocument/2006/relationships/hyperlink" Target="mailto:morrovb@de.pr.g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fEqX6fqcr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F031E8-2E7C-42CB-A01F-B6F0AF80C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012" y="1911167"/>
            <a:ext cx="8296215" cy="2751086"/>
          </a:xfrm>
        </p:spPr>
        <p:txBody>
          <a:bodyPr>
            <a:normAutofit/>
          </a:bodyPr>
          <a:lstStyle/>
          <a:p>
            <a:pPr algn="r"/>
            <a:r>
              <a:rPr lang="es-PR" sz="5400" dirty="0">
                <a:latin typeface="Amasis MT Pro Black" panose="02040A04050005020304" pitchFamily="18" charset="0"/>
              </a:rPr>
              <a:t>Currículo Innovador </a:t>
            </a:r>
            <a:br>
              <a:rPr lang="es-PR" sz="5400" dirty="0">
                <a:latin typeface="Amasis MT Pro Black" panose="02040A04050005020304" pitchFamily="18" charset="0"/>
              </a:rPr>
            </a:br>
            <a:r>
              <a:rPr lang="es-PR" sz="5400" dirty="0">
                <a:latin typeface="Amasis MT Pro Black" panose="02040A04050005020304" pitchFamily="18" charset="0"/>
              </a:rPr>
              <a:t>2020-2021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B7BC9C-F4D0-421A-814D-CB04BD86F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s-PR" b="1" dirty="0"/>
              <a:t>11 de febrero de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5FF72-8782-4DFD-8B36-963C12D7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000" b="1">
                <a:solidFill>
                  <a:schemeClr val="bg1"/>
                </a:solidFill>
                <a:cs typeface="Calibri Light"/>
              </a:rPr>
              <a:t>PROCESO PARA PAGO DE BONIFICACIONES</a:t>
            </a:r>
            <a:endParaRPr lang="en-US" sz="6000" b="1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2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E93756D-4E8B-4C1A-B1D1-E5FC8937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98" y="374864"/>
            <a:ext cx="6543261" cy="1755562"/>
          </a:xfrm>
        </p:spPr>
        <p:txBody>
          <a:bodyPr>
            <a:noAutofit/>
          </a:bodyPr>
          <a:lstStyle/>
          <a:p>
            <a:r>
              <a:rPr lang="es-PR" sz="2800" dirty="0">
                <a:latin typeface="Amasis MT Pro Black" panose="02040A04050005020304" pitchFamily="18" charset="0"/>
              </a:rPr>
              <a:t>Bonificación </a:t>
            </a:r>
          </a:p>
        </p:txBody>
      </p:sp>
      <p:sp>
        <p:nvSpPr>
          <p:cNvPr id="32" name="Freeform: Shape 34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6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Block Arc 38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reeform: Shape 40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40" name="Straight Connector 42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4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Arc 46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22C03F8D-7FB8-47D1-B04C-7BAA3BAC4B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385391"/>
            <a:ext cx="5474873" cy="3791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R" sz="2000" dirty="0"/>
              <a:t>La determinación de la cantidad por otorgar en bonificación la establece el director de escuela.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R" sz="2000" dirty="0"/>
              <a:t>Solo se puede otorgar bonificación por tareas o trabajos que impacten directamente al estudiante.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R" sz="2000" dirty="0"/>
              <a:t>El director debe preparar un documento que establezca las horas a trabajar por mes y las tarea a realizar por el personal.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R" sz="2000" dirty="0"/>
              <a:t>La tareas y actividades se tiene que evidenciar y documentar. </a:t>
            </a:r>
          </a:p>
          <a:p>
            <a:pPr marL="742950" lvl="1">
              <a:spcAft>
                <a:spcPts val="600"/>
              </a:spcAft>
            </a:pPr>
            <a:r>
              <a:rPr lang="es-PR" sz="2000" dirty="0"/>
              <a:t>El personal deberá llenar un informe de labor realizada que certificará el director de escuela.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PR" sz="2000" dirty="0"/>
          </a:p>
        </p:txBody>
      </p:sp>
    </p:spTree>
    <p:extLst>
      <p:ext uri="{BB962C8B-B14F-4D97-AF65-F5344CB8AC3E}">
        <p14:creationId xmlns:p14="http://schemas.microsoft.com/office/powerpoint/2010/main" val="38399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C1A2-4041-426C-B018-ABEBFAF8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185"/>
            <a:ext cx="10515600" cy="1007511"/>
          </a:xfrm>
        </p:spPr>
        <p:txBody>
          <a:bodyPr>
            <a:normAutofit fontScale="90000"/>
          </a:bodyPr>
          <a:lstStyle/>
          <a:p>
            <a:pPr algn="ctr"/>
            <a:r>
              <a:rPr lang="es-PR" dirty="0"/>
              <a:t>INFORME DE LABOR REALIZADA </a:t>
            </a:r>
            <a:br>
              <a:rPr lang="es-PR" dirty="0"/>
            </a:br>
            <a:r>
              <a:rPr lang="es-PR" dirty="0"/>
              <a:t>(sugerido)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681" y="1499287"/>
            <a:ext cx="8674442" cy="482595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5895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EE9E9-B6DE-45EF-814E-A41E1BBC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1396686"/>
            <a:ext cx="4389120" cy="4064628"/>
          </a:xfrm>
        </p:spPr>
        <p:txBody>
          <a:bodyPr>
            <a:normAutofit/>
          </a:bodyPr>
          <a:lstStyle/>
          <a:p>
            <a:pPr algn="ctr"/>
            <a:r>
              <a:rPr lang="es-PR" dirty="0">
                <a:solidFill>
                  <a:srgbClr val="FFFFFF"/>
                </a:solidFill>
                <a:latin typeface="Amasis MT Pro Black" panose="02040A04050005020304" pitchFamily="18" charset="0"/>
              </a:rPr>
              <a:t>Proceso a seguir para el pago de la bonificación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3735-7CDB-43DD-AB1E-AC573DFDF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911799" cy="5159247"/>
          </a:xfrm>
        </p:spPr>
        <p:txBody>
          <a:bodyPr>
            <a:noAutofit/>
          </a:bodyPr>
          <a:lstStyle/>
          <a:p>
            <a:r>
              <a:rPr lang="es-PR" sz="2000" dirty="0"/>
              <a:t>Paso 1. Prepara certificación de resumen de horas trabajadas. </a:t>
            </a:r>
          </a:p>
          <a:p>
            <a:r>
              <a:rPr lang="es-PR" sz="2000" dirty="0"/>
              <a:t>Paso 2. Preparar memorando de justificación </a:t>
            </a:r>
          </a:p>
          <a:p>
            <a:r>
              <a:rPr lang="es-PR" sz="2000" dirty="0"/>
              <a:t>Paso 3. Preparar plantilla de pago para el Departamento de Hacienda</a:t>
            </a:r>
          </a:p>
          <a:p>
            <a:endParaRPr lang="es-PR" sz="2000" dirty="0"/>
          </a:p>
          <a:p>
            <a:endParaRPr lang="es-PR" sz="2000" dirty="0"/>
          </a:p>
          <a:p>
            <a:endParaRPr lang="es-PR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BB774-3DC0-4720-8191-1CB30D20D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18" y="3930883"/>
            <a:ext cx="6409619" cy="108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8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EE9E9-B6DE-45EF-814E-A41E1BBC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1396686"/>
            <a:ext cx="4389120" cy="4064628"/>
          </a:xfrm>
        </p:spPr>
        <p:txBody>
          <a:bodyPr>
            <a:normAutofit fontScale="90000"/>
          </a:bodyPr>
          <a:lstStyle/>
          <a:p>
            <a:pPr algn="ctr"/>
            <a:r>
              <a:rPr lang="es-PR" dirty="0">
                <a:solidFill>
                  <a:srgbClr val="FFFFFF"/>
                </a:solidFill>
                <a:latin typeface="Amasis MT Pro Black" panose="02040A04050005020304" pitchFamily="18" charset="0"/>
              </a:rPr>
              <a:t>Fecha límite para la entrega de documentos para el pago de la bonificación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33735-7CDB-43DD-AB1E-AC573DFDF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911799" cy="5159247"/>
          </a:xfrm>
        </p:spPr>
        <p:txBody>
          <a:bodyPr>
            <a:noAutofit/>
          </a:bodyPr>
          <a:lstStyle/>
          <a:p>
            <a:r>
              <a:rPr lang="es-PR" dirty="0"/>
              <a:t>Fecha para la entrega de documento: </a:t>
            </a:r>
          </a:p>
          <a:p>
            <a:pPr lvl="1"/>
            <a:r>
              <a:rPr lang="es-PR" sz="2800" b="1" dirty="0"/>
              <a:t>25 de mayo de 2022 </a:t>
            </a:r>
          </a:p>
          <a:p>
            <a:r>
              <a:rPr lang="es-PR" sz="3200" dirty="0"/>
              <a:t>Tiempo de gracia:</a:t>
            </a:r>
          </a:p>
          <a:p>
            <a:pPr lvl="1"/>
            <a:r>
              <a:rPr lang="es-PR" sz="2800" b="1" dirty="0"/>
              <a:t>Hasta el 27 de mayo de 2022</a:t>
            </a:r>
          </a:p>
          <a:p>
            <a:endParaRPr lang="es-PR" sz="2000" dirty="0"/>
          </a:p>
        </p:txBody>
      </p:sp>
    </p:spTree>
    <p:extLst>
      <p:ext uri="{BB962C8B-B14F-4D97-AF65-F5344CB8AC3E}">
        <p14:creationId xmlns:p14="http://schemas.microsoft.com/office/powerpoint/2010/main" val="348671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A671DE-D529-4A2A-A35D-E97400239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2599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3649" y="127376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631431" y="1382395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31329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20126" y="2345836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03228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27948" flipH="1">
            <a:off x="230949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8170A-E866-4227-B9CF-E7B021A461CA}"/>
              </a:ext>
            </a:extLst>
          </p:cNvPr>
          <p:cNvSpPr txBox="1"/>
          <p:nvPr/>
        </p:nvSpPr>
        <p:spPr>
          <a:xfrm>
            <a:off x="6721811" y="554527"/>
            <a:ext cx="5044605" cy="563231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PR" sz="2000" b="1" dirty="0"/>
              <a:t>ASISTENCIA TECNICA </a:t>
            </a:r>
          </a:p>
          <a:p>
            <a:pPr lvl="0"/>
            <a:endParaRPr lang="es-PR" sz="20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</a:rPr>
              <a:t>Tania Morales </a:t>
            </a:r>
            <a:r>
              <a:rPr lang="es-PR" sz="2000" dirty="0" err="1">
                <a:solidFill>
                  <a:prstClr val="black"/>
                </a:solidFill>
              </a:rPr>
              <a:t>Morales</a:t>
            </a:r>
            <a:r>
              <a:rPr lang="es-PR" sz="2000" dirty="0">
                <a:solidFill>
                  <a:prstClr val="black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hlinkClick r:id="rId2"/>
              </a:rPr>
              <a:t>moralesmt@de.pr.gov</a:t>
            </a:r>
            <a:r>
              <a:rPr lang="es-PR" sz="2000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</a:rPr>
              <a:t>Daisy Hernández González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hlinkClick r:id="rId3"/>
              </a:rPr>
              <a:t>hernandezgd@de.pr.gov</a:t>
            </a:r>
            <a:r>
              <a:rPr lang="es-PR" sz="2000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</a:rPr>
              <a:t>Beverly Morro Vega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solidFill>
                  <a:prstClr val="black"/>
                </a:solidFill>
                <a:hlinkClick r:id="rId4"/>
              </a:rPr>
              <a:t>morrovb@de.pr.gov</a:t>
            </a:r>
            <a:r>
              <a:rPr lang="es-PR" sz="2000" dirty="0">
                <a:solidFill>
                  <a:prstClr val="black"/>
                </a:solidFill>
              </a:rPr>
              <a:t> </a:t>
            </a:r>
          </a:p>
          <a:p>
            <a:pPr lvl="2"/>
            <a:endParaRPr lang="es-PR" sz="2000" dirty="0">
              <a:solidFill>
                <a:prstClr val="black"/>
              </a:solidFill>
            </a:endParaRPr>
          </a:p>
          <a:p>
            <a:r>
              <a:rPr lang="es-PR" sz="2000" b="1" dirty="0"/>
              <a:t>PRESUPUESTO</a:t>
            </a:r>
            <a:r>
              <a:rPr lang="es-PR" sz="2000" dirty="0"/>
              <a:t> </a:t>
            </a:r>
          </a:p>
          <a:p>
            <a:endParaRPr lang="es-P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/>
              <a:t> Sandra E. Clemente Rosado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hlinkClick r:id="rId5"/>
              </a:rPr>
              <a:t>clementers@de.pr.gov</a:t>
            </a:r>
            <a:endParaRPr lang="es-P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 err="1"/>
              <a:t>Solángel</a:t>
            </a:r>
            <a:r>
              <a:rPr lang="es-PR" sz="2000" dirty="0"/>
              <a:t> López Ortiz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hlinkClick r:id="rId6"/>
              </a:rPr>
              <a:t>lopez_s@de.pr.gov</a:t>
            </a:r>
            <a:endParaRPr lang="es-P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sz="2000" dirty="0"/>
              <a:t>Nelson Cruz Hernández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sz="2000" dirty="0">
                <a:hlinkClick r:id="rId7"/>
              </a:rPr>
              <a:t>cruz_ne@de.pr.gov</a:t>
            </a:r>
            <a:r>
              <a:rPr lang="es-PR" sz="20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s-PR" sz="2000" dirty="0"/>
          </a:p>
        </p:txBody>
      </p:sp>
    </p:spTree>
    <p:extLst>
      <p:ext uri="{BB962C8B-B14F-4D97-AF65-F5344CB8AC3E}">
        <p14:creationId xmlns:p14="http://schemas.microsoft.com/office/powerpoint/2010/main" val="3709982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DED2-5CF2-460E-B52F-FDD35801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48" y="931334"/>
            <a:ext cx="4363786" cy="3222656"/>
          </a:xfrm>
        </p:spPr>
        <p:txBody>
          <a:bodyPr anchor="t">
            <a:normAutofit/>
          </a:bodyPr>
          <a:lstStyle/>
          <a:p>
            <a:r>
              <a:rPr lang="es-PR" sz="6600" b="1" dirty="0">
                <a:latin typeface="+mn-lt"/>
              </a:rPr>
              <a:t>Evaluación</a:t>
            </a:r>
            <a:br>
              <a:rPr lang="es-PR" sz="6600" b="1" dirty="0">
                <a:latin typeface="+mn-lt"/>
              </a:rPr>
            </a:br>
            <a:r>
              <a:rPr lang="es-PR" sz="6600" b="1" dirty="0">
                <a:latin typeface="+mn-lt"/>
              </a:rPr>
              <a:t> </a:t>
            </a:r>
            <a:br>
              <a:rPr lang="es-PR" sz="6600" b="1" dirty="0">
                <a:latin typeface="+mn-lt"/>
              </a:rPr>
            </a:br>
            <a:br>
              <a:rPr lang="es-PR" sz="3600" dirty="0">
                <a:ea typeface="+mj-lt"/>
                <a:cs typeface="+mj-lt"/>
              </a:rPr>
            </a:br>
            <a:endParaRPr lang="es-PR" sz="3600" b="1" dirty="0">
              <a:latin typeface="+mn-lt"/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8080"/>
                  </a:solidFill>
                </a:ln>
                <a:solidFill>
                  <a:srgbClr val="00808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45" y="2018593"/>
            <a:ext cx="4343790" cy="2135397"/>
          </a:xfrm>
          <a:prstGeom prst="rect">
            <a:avLst/>
          </a:prstGeom>
        </p:spPr>
      </p:pic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B594C372-D0B5-4ACD-92C9-02E4F8B5A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56222" y="1201535"/>
            <a:ext cx="3384395" cy="3478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736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000D9-92A7-460B-A5E3-A3F717F5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3"/>
            <a:ext cx="5561938" cy="2967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Amasis MT Pro Black" panose="02040A04050005020304" pitchFamily="18" charset="0"/>
              </a:rPr>
              <a:t>Gracias por </a:t>
            </a:r>
            <a:r>
              <a:rPr lang="en-US" sz="6600" kern="1200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su</a:t>
            </a:r>
            <a:r>
              <a:rPr lang="en-US" sz="6600" kern="1200" dirty="0">
                <a:solidFill>
                  <a:schemeClr val="tx1"/>
                </a:solidFill>
                <a:latin typeface="Amasis MT Pro Black" panose="02040A04050005020304" pitchFamily="18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Amasis MT Pro Black" panose="02040A04050005020304" pitchFamily="18" charset="0"/>
              </a:rPr>
              <a:t>atención</a:t>
            </a:r>
            <a:r>
              <a:rPr lang="en-US" sz="6600" kern="1200" dirty="0">
                <a:solidFill>
                  <a:schemeClr val="tx1"/>
                </a:solidFill>
                <a:latin typeface="Amasis MT Pro Black" panose="02040A04050005020304" pitchFamily="18" charset="0"/>
              </a:rPr>
              <a:t>  </a:t>
            </a:r>
          </a:p>
        </p:txBody>
      </p:sp>
      <p:sp>
        <p:nvSpPr>
          <p:cNvPr id="23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5D438-3999-4DC3-87E3-B8EC9742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PR" b="1">
                <a:cs typeface="Calibri Light"/>
              </a:rPr>
              <a:t>Registro de Asistencia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74" y="2389517"/>
            <a:ext cx="3200400" cy="3821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F8267A42-58BE-46D7-B23B-ADB655080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069" y="1486534"/>
            <a:ext cx="3355819" cy="341227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4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etiqueta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747" y="694763"/>
            <a:ext cx="10114503" cy="56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5FF72-8782-4DFD-8B36-963C12D7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</a:rPr>
              <a:t>REPASO DE FECHAS DE CIERRE FISCAL </a:t>
            </a:r>
            <a:endParaRPr lang="en-US" sz="6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0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3E8B54-12BF-4054-9FC3-5838A973E4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645584"/>
              </p:ext>
            </p:extLst>
          </p:nvPr>
        </p:nvGraphicFramePr>
        <p:xfrm>
          <a:off x="919034" y="1188931"/>
          <a:ext cx="10353932" cy="399421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6728041">
                  <a:extLst>
                    <a:ext uri="{9D8B030D-6E8A-4147-A177-3AD203B41FA5}">
                      <a16:colId xmlns:a16="http://schemas.microsoft.com/office/drawing/2014/main" val="1835224809"/>
                    </a:ext>
                  </a:extLst>
                </a:gridCol>
                <a:gridCol w="3625891">
                  <a:extLst>
                    <a:ext uri="{9D8B030D-6E8A-4147-A177-3AD203B41FA5}">
                      <a16:colId xmlns:a16="http://schemas.microsoft.com/office/drawing/2014/main" val="618491086"/>
                    </a:ext>
                  </a:extLst>
                </a:gridCol>
              </a:tblGrid>
              <a:tr h="300072"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Transacción contable</a:t>
                      </a:r>
                      <a:endParaRPr lang="es-P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Fecha límite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3388328624"/>
                  </a:ext>
                </a:extLst>
              </a:tr>
              <a:tr h="641416">
                <a:tc>
                  <a:txBody>
                    <a:bodyPr/>
                    <a:lstStyle/>
                    <a:p>
                      <a:pPr marL="0" marR="2057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Escuelas </a:t>
                      </a:r>
                      <a:endParaRPr lang="es-PR" sz="2800">
                        <a:effectLst/>
                      </a:endParaRPr>
                    </a:p>
                    <a:p>
                      <a:pPr marL="0" marR="2057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Período para preobligar los fondos en las escuelas.  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482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10 de diciembre de 2021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1450355389"/>
                  </a:ext>
                </a:extLst>
              </a:tr>
              <a:tr h="600145">
                <a:tc>
                  <a:txBody>
                    <a:bodyPr/>
                    <a:lstStyle/>
                    <a:p>
                      <a:pPr marL="0" marR="2057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Oficina de Compras </a:t>
                      </a:r>
                      <a:endParaRPr lang="es-PR" sz="2800">
                        <a:effectLst/>
                      </a:endParaRPr>
                    </a:p>
                    <a:p>
                      <a:pPr marL="0" marR="2057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Obligación de fondo y órdenes de compras. 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21 de enero de 2022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3728192739"/>
                  </a:ext>
                </a:extLst>
              </a:tr>
              <a:tr h="9002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Escuelas </a:t>
                      </a:r>
                      <a:endParaRPr lang="es-PR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Solicitud de transferencia de fondos (debe contener las transferencias entre todos los objetos de gastos identificados).</a:t>
                      </a:r>
                      <a:endParaRPr lang="es-P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28 de enero de 2022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970258749"/>
                  </a:ext>
                </a:extLst>
              </a:tr>
              <a:tr h="9002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Escuelas</a:t>
                      </a:r>
                      <a:endParaRPr lang="es-PR" sz="28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</a:rPr>
                        <a:t>Período para preobligar los fondos en las escuelas después de la transferencia (si aplica) </a:t>
                      </a:r>
                      <a:endParaRPr lang="es-P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b="1" dirty="0">
                          <a:solidFill>
                            <a:srgbClr val="FF0000"/>
                          </a:solidFill>
                          <a:effectLst/>
                        </a:rPr>
                        <a:t>2 de febrero de 2022</a:t>
                      </a:r>
                      <a:endParaRPr lang="es-PR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4045830919"/>
                  </a:ext>
                </a:extLst>
              </a:tr>
              <a:tr h="600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Oficina de Compras </a:t>
                      </a:r>
                      <a:endParaRPr lang="es-PR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Obligación de fondo y órdenes de compras (si aplica)</a:t>
                      </a:r>
                      <a:endParaRPr lang="es-P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18 de marzo de 2022</a:t>
                      </a:r>
                      <a:endParaRPr lang="es-P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129" marR="63129" marT="0" marB="0" anchor="ctr"/>
                </a:tc>
                <a:extLst>
                  <a:ext uri="{0D108BD9-81ED-4DB2-BD59-A6C34878D82A}">
                    <a16:rowId xmlns:a16="http://schemas.microsoft.com/office/drawing/2014/main" val="1804625737"/>
                  </a:ext>
                </a:extLst>
              </a:tr>
            </a:tbl>
          </a:graphicData>
        </a:graphic>
      </p:graphicFrame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6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D5744-04BD-4D6E-B864-6463EFF7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s-PR" sz="2800" dirty="0">
                <a:solidFill>
                  <a:srgbClr val="FFFFFF"/>
                </a:solidFill>
                <a:latin typeface="Amasis MT Pro Black" panose="02040A04050005020304" pitchFamily="18" charset="0"/>
              </a:rPr>
              <a:t>Período de gracias para la </a:t>
            </a:r>
            <a:r>
              <a:rPr lang="es-PR" sz="2800" dirty="0" err="1">
                <a:solidFill>
                  <a:srgbClr val="FFFFFF"/>
                </a:solidFill>
                <a:latin typeface="Amasis MT Pro Black" panose="02040A04050005020304" pitchFamily="18" charset="0"/>
              </a:rPr>
              <a:t>preobligación</a:t>
            </a:r>
            <a:r>
              <a:rPr lang="es-PR" sz="2800" dirty="0">
                <a:solidFill>
                  <a:srgbClr val="FFFFFF"/>
                </a:solidFill>
                <a:latin typeface="Amasis MT Pro Black" panose="02040A04050005020304" pitchFamily="18" charset="0"/>
              </a:rPr>
              <a:t> de los fondos y transferencias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F0CA815-60B4-42AA-9DC1-2E933E162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951174"/>
              </p:ext>
            </p:extLst>
          </p:nvPr>
        </p:nvGraphicFramePr>
        <p:xfrm>
          <a:off x="5312965" y="1519868"/>
          <a:ext cx="5650774" cy="164352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71904">
                  <a:extLst>
                    <a:ext uri="{9D8B030D-6E8A-4147-A177-3AD203B41FA5}">
                      <a16:colId xmlns:a16="http://schemas.microsoft.com/office/drawing/2014/main" val="2062843017"/>
                    </a:ext>
                  </a:extLst>
                </a:gridCol>
                <a:gridCol w="1978870">
                  <a:extLst>
                    <a:ext uri="{9D8B030D-6E8A-4147-A177-3AD203B41FA5}">
                      <a16:colId xmlns:a16="http://schemas.microsoft.com/office/drawing/2014/main" val="1543755409"/>
                    </a:ext>
                  </a:extLst>
                </a:gridCol>
              </a:tblGrid>
              <a:tr h="42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R" sz="2400" dirty="0">
                          <a:effectLst/>
                        </a:rPr>
                        <a:t>Transacción contable</a:t>
                      </a:r>
                      <a:endParaRPr lang="es-PR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Fecha límite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4224039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Escuelas</a:t>
                      </a:r>
                      <a:endParaRPr lang="es-PR" sz="24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</a:rPr>
                        <a:t>Período para </a:t>
                      </a:r>
                      <a:r>
                        <a:rPr lang="es-PR" sz="2000" dirty="0" err="1">
                          <a:effectLst/>
                        </a:rPr>
                        <a:t>preobligar</a:t>
                      </a:r>
                      <a:r>
                        <a:rPr lang="es-PR" sz="2000" dirty="0">
                          <a:effectLst/>
                        </a:rPr>
                        <a:t> los fondos en las escuelas después de la transferencia (si aplica) </a:t>
                      </a:r>
                      <a:endParaRPr lang="es-P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b="1" dirty="0">
                          <a:effectLst/>
                        </a:rPr>
                        <a:t>18 de febrero </a:t>
                      </a:r>
                    </a:p>
                    <a:p>
                      <a:pPr marL="0" marR="20574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b="1" dirty="0">
                          <a:effectLst/>
                        </a:rPr>
                        <a:t>de 2022</a:t>
                      </a:r>
                      <a:endParaRPr lang="es-P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51953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84ACF0-E0AD-44DE-AA7A-3FB5F05D7F17}"/>
              </a:ext>
            </a:extLst>
          </p:cNvPr>
          <p:cNvSpPr txBox="1"/>
          <p:nvPr/>
        </p:nvSpPr>
        <p:spPr>
          <a:xfrm>
            <a:off x="5312965" y="3429000"/>
            <a:ext cx="6671593" cy="297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R" dirty="0"/>
              <a:t>Pasos a seguir: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dirty="0"/>
              <a:t>Revise en SIFDE el presupuesto de que le quede.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dirty="0"/>
              <a:t>Tenemos 23 escuelas con fondos ($213,269.00) en el objeto de gasto 6121.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dirty="0"/>
              <a:t>Estos son los fondos que han dejado para bonificación, por lo que debe ser transferida la cantidad determinada para la bonificación al objeto de gasto 1490.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PR" dirty="0"/>
              <a:t>El resto de los fondos debe ser transferido a las demás objetos de gasto que requiera de acuerdo a su proyecto.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R" dirty="0"/>
              <a:t>  Luego, proceder a </a:t>
            </a:r>
            <a:r>
              <a:rPr lang="es-PR" dirty="0" err="1"/>
              <a:t>preobligar</a:t>
            </a:r>
            <a:r>
              <a:rPr lang="es-P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052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D0B3F-3625-4CBD-8C3F-F903758A0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824" y="1109976"/>
            <a:ext cx="5876925" cy="4351338"/>
          </a:xfrm>
        </p:spPr>
        <p:txBody>
          <a:bodyPr>
            <a:normAutofit/>
          </a:bodyPr>
          <a:lstStyle/>
          <a:p>
            <a:pPr algn="l"/>
            <a:endParaRPr lang="es-PR" sz="2000" b="0" i="0" dirty="0">
              <a:effectLst/>
            </a:endParaRPr>
          </a:p>
          <a:p>
            <a:pPr algn="l"/>
            <a:r>
              <a:rPr lang="es-PR" b="0" i="0" dirty="0">
                <a:effectLst/>
              </a:rPr>
              <a:t>E1490  Compensación adicional a los empleados </a:t>
            </a:r>
          </a:p>
          <a:p>
            <a:pPr lvl="1"/>
            <a:r>
              <a:rPr lang="es-PR" sz="2800" b="0" i="0" dirty="0">
                <a:effectLst/>
              </a:rPr>
              <a:t>E2810 fondo del seguro del estado  1.80%</a:t>
            </a:r>
          </a:p>
          <a:p>
            <a:pPr lvl="1"/>
            <a:r>
              <a:rPr lang="es-PR" sz="2800" b="0" i="0" dirty="0">
                <a:effectLst/>
              </a:rPr>
              <a:t>E6420  Aportación al medicare (personal docente) 1.45% </a:t>
            </a:r>
          </a:p>
          <a:p>
            <a:pPr lvl="1"/>
            <a:r>
              <a:rPr lang="es-PR" sz="2800" b="0" i="0" dirty="0">
                <a:effectLst/>
              </a:rPr>
              <a:t>E6410 Seguro social ( No docente) 7.65%</a:t>
            </a:r>
          </a:p>
          <a:p>
            <a:pPr lvl="1"/>
            <a:endParaRPr lang="es-PR" sz="2800" b="0" i="0" dirty="0">
              <a:effectLst/>
            </a:endParaRPr>
          </a:p>
          <a:p>
            <a:endParaRPr lang="es-PR" sz="2000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4D460C1-4171-4AD2-9F13-800E79C2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s-PR" sz="2800" dirty="0">
                <a:solidFill>
                  <a:srgbClr val="FFFFFF"/>
                </a:solidFill>
                <a:latin typeface="Amasis MT Pro Black" panose="02040A04050005020304" pitchFamily="18" charset="0"/>
              </a:rPr>
              <a:t>Otros objetos de gasto a considerar</a:t>
            </a:r>
          </a:p>
        </p:txBody>
      </p:sp>
    </p:spTree>
    <p:extLst>
      <p:ext uri="{BB962C8B-B14F-4D97-AF65-F5344CB8AC3E}">
        <p14:creationId xmlns:p14="http://schemas.microsoft.com/office/powerpoint/2010/main" val="116775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5FF72-8782-4DFD-8B36-963C12D7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>
                <a:solidFill>
                  <a:schemeClr val="bg1"/>
                </a:solidFill>
              </a:rPr>
              <a:t>INFORME DE PROGRESO</a:t>
            </a:r>
            <a:endParaRPr lang="en-US" sz="6000" b="1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94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D5744-04BD-4D6E-B864-6463EFF7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1153572"/>
            <a:ext cx="3956553" cy="4461163"/>
          </a:xfrm>
        </p:spPr>
        <p:txBody>
          <a:bodyPr>
            <a:normAutofit/>
          </a:bodyPr>
          <a:lstStyle/>
          <a:p>
            <a:r>
              <a:rPr lang="es-PR" sz="3200" dirty="0">
                <a:solidFill>
                  <a:srgbClr val="FFFFFF"/>
                </a:solidFill>
                <a:latin typeface="Amasis MT Pro Black" panose="02040A04050005020304" pitchFamily="18" charset="0"/>
              </a:rPr>
              <a:t>Informe de progreso mensual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CF225A-BC09-4F83-B9A6-005C8562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s-PR" sz="3200" dirty="0"/>
              <a:t>7 de febrero de 2022 - envío el correo titulado “</a:t>
            </a:r>
            <a:r>
              <a:rPr lang="es-PR" sz="3200" b="1" i="0" dirty="0">
                <a:solidFill>
                  <a:srgbClr val="323130"/>
                </a:solidFill>
                <a:effectLst/>
              </a:rPr>
              <a:t>Informe de progreso mensual del proyecto de Currículo innovador”</a:t>
            </a:r>
          </a:p>
          <a:p>
            <a:endParaRPr lang="es-PR" sz="3200" b="1" dirty="0">
              <a:solidFill>
                <a:srgbClr val="323130"/>
              </a:solidFill>
            </a:endParaRPr>
          </a:p>
          <a:p>
            <a:r>
              <a:rPr lang="fr-FR" sz="3200" b="0" i="0" dirty="0">
                <a:solidFill>
                  <a:srgbClr val="000000"/>
                </a:solidFill>
                <a:effectLst/>
              </a:rPr>
              <a:t>Enlace de informe:  </a:t>
            </a:r>
            <a:r>
              <a:rPr lang="fr-FR" sz="3200" b="0" i="0" dirty="0">
                <a:effectLst/>
                <a:hlinkClick r:id="rId2"/>
              </a:rPr>
              <a:t>https://forms.office.com/r/fEqX6fqcrv</a:t>
            </a:r>
            <a:endParaRPr lang="fr-FR" sz="3200" b="0" i="0" dirty="0">
              <a:effectLst/>
            </a:endParaRPr>
          </a:p>
          <a:p>
            <a:endParaRPr lang="fr-FR" sz="3200" dirty="0"/>
          </a:p>
          <a:p>
            <a:r>
              <a:rPr lang="es-PR" sz="3200" b="0" i="0" dirty="0">
                <a:effectLst/>
              </a:rPr>
              <a:t>Consideraciones generales </a:t>
            </a:r>
          </a:p>
          <a:p>
            <a:endParaRPr lang="es-PR" sz="3200" dirty="0"/>
          </a:p>
          <a:p>
            <a:r>
              <a:rPr lang="es-PR" sz="3200" dirty="0"/>
              <a:t>Preguntas </a:t>
            </a:r>
            <a:endParaRPr lang="es-PR" sz="32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853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576</Words>
  <Application>Microsoft Office PowerPoint</Application>
  <PresentationFormat>Widescreen</PresentationFormat>
  <Paragraphs>87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Currículo Innovador  2020-2021</vt:lpstr>
      <vt:lpstr>Registro de Asistencia </vt:lpstr>
      <vt:lpstr>PowerPoint Presentation</vt:lpstr>
      <vt:lpstr>REPASO DE FECHAS DE CIERRE FISCAL </vt:lpstr>
      <vt:lpstr>PowerPoint Presentation</vt:lpstr>
      <vt:lpstr>Período de gracias para la preobligación de los fondos y transferencias</vt:lpstr>
      <vt:lpstr>Otros objetos de gasto a considerar</vt:lpstr>
      <vt:lpstr>INFORME DE PROGRESO</vt:lpstr>
      <vt:lpstr>Informe de progreso mensual</vt:lpstr>
      <vt:lpstr>PROCESO PARA PAGO DE BONIFICACIONES</vt:lpstr>
      <vt:lpstr>Bonificación </vt:lpstr>
      <vt:lpstr>INFORME DE LABOR REALIZADA  (sugerido) </vt:lpstr>
      <vt:lpstr>Proceso a seguir para el pago de la bonificación</vt:lpstr>
      <vt:lpstr>Fecha límite para la entrega de documentos para el pago de la bonificación </vt:lpstr>
      <vt:lpstr>PowerPoint Presentation</vt:lpstr>
      <vt:lpstr>Evaluación    </vt:lpstr>
      <vt:lpstr>Gracias por su atención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Currículo Innovador  2020-2021</dc:title>
  <dc:creator>Beverly Morro</dc:creator>
  <cp:lastModifiedBy>Beverly Morro</cp:lastModifiedBy>
  <cp:revision>24</cp:revision>
  <dcterms:created xsi:type="dcterms:W3CDTF">2021-11-13T18:05:53Z</dcterms:created>
  <dcterms:modified xsi:type="dcterms:W3CDTF">2022-02-15T18:58:30Z</dcterms:modified>
</cp:coreProperties>
</file>