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2"/>
  </p:notesMasterIdLst>
  <p:sldIdLst>
    <p:sldId id="256" r:id="rId2"/>
    <p:sldId id="295" r:id="rId3"/>
    <p:sldId id="257" r:id="rId4"/>
    <p:sldId id="392" r:id="rId5"/>
    <p:sldId id="393" r:id="rId6"/>
    <p:sldId id="396" r:id="rId7"/>
    <p:sldId id="395" r:id="rId8"/>
    <p:sldId id="399" r:id="rId9"/>
    <p:sldId id="398" r:id="rId10"/>
    <p:sldId id="404" r:id="rId11"/>
    <p:sldId id="400" r:id="rId12"/>
    <p:sldId id="401" r:id="rId13"/>
    <p:sldId id="402" r:id="rId14"/>
    <p:sldId id="403" r:id="rId15"/>
    <p:sldId id="406" r:id="rId16"/>
    <p:sldId id="407" r:id="rId17"/>
    <p:sldId id="408" r:id="rId18"/>
    <p:sldId id="394" r:id="rId19"/>
    <p:sldId id="409" r:id="rId20"/>
    <p:sldId id="265" r:id="rId21"/>
    <p:sldId id="339" r:id="rId22"/>
    <p:sldId id="340" r:id="rId23"/>
    <p:sldId id="341" r:id="rId24"/>
    <p:sldId id="363" r:id="rId25"/>
    <p:sldId id="411" r:id="rId26"/>
    <p:sldId id="410" r:id="rId27"/>
    <p:sldId id="342" r:id="rId28"/>
    <p:sldId id="382" r:id="rId29"/>
    <p:sldId id="378" r:id="rId30"/>
    <p:sldId id="379" r:id="rId31"/>
    <p:sldId id="380" r:id="rId32"/>
    <p:sldId id="390" r:id="rId33"/>
    <p:sldId id="331" r:id="rId34"/>
    <p:sldId id="371" r:id="rId35"/>
    <p:sldId id="381" r:id="rId36"/>
    <p:sldId id="412" r:id="rId37"/>
    <p:sldId id="383" r:id="rId38"/>
    <p:sldId id="384" r:id="rId39"/>
    <p:sldId id="413" r:id="rId40"/>
    <p:sldId id="278" r:id="rId41"/>
  </p:sldIdLst>
  <p:sldSz cx="9144000" cy="5143500" type="screen16x9"/>
  <p:notesSz cx="6858000" cy="9144000"/>
  <p:embeddedFontLst>
    <p:embeddedFont>
      <p:font typeface="Abadi" panose="020B0604020104020204" pitchFamily="34" charset="0"/>
      <p:regular r:id="rId43"/>
    </p:embeddedFont>
    <p:embeddedFont>
      <p:font typeface="Calibri" panose="020F0502020204030204" pitchFamily="34" charset="0"/>
      <p:regular r:id="rId44"/>
      <p:bold r:id="rId45"/>
      <p:italic r:id="rId46"/>
      <p:boldItalic r:id="rId47"/>
    </p:embeddedFont>
    <p:embeddedFont>
      <p:font typeface="Montserrat" pitchFamily="2" charset="0"/>
      <p:regular r:id="rId48"/>
      <p:bold r:id="rId49"/>
      <p:italic r:id="rId50"/>
      <p:boldItalic r:id="rId51"/>
    </p:embeddedFont>
    <p:embeddedFont>
      <p:font typeface="Nixie One" panose="020B0604020202020204" charset="0"/>
      <p:regular r:id="rId52"/>
    </p:embeddedFont>
    <p:embeddedFont>
      <p:font typeface="Selawik Semibold" panose="020B0702040204020203" pitchFamily="34" charset="0"/>
      <p:bold r:id="rId53"/>
    </p:embeddedFont>
    <p:embeddedFont>
      <p:font typeface="Varela Round" panose="00000500000000000000" pitchFamily="2" charset="-79"/>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4346" autoAdjust="0"/>
  </p:normalViewPr>
  <p:slideViewPr>
    <p:cSldViewPr snapToGrid="0">
      <p:cViewPr varScale="1">
        <p:scale>
          <a:sx n="198" d="100"/>
          <a:sy n="198" d="100"/>
        </p:scale>
        <p:origin x="894" y="156"/>
      </p:cViewPr>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21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91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56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MARZO</a:t>
            </a:r>
            <a:endParaRPr lang="en-PR" dirty="0"/>
          </a:p>
        </p:txBody>
      </p:sp>
    </p:spTree>
    <p:extLst>
      <p:ext uri="{BB962C8B-B14F-4D97-AF65-F5344CB8AC3E}">
        <p14:creationId xmlns:p14="http://schemas.microsoft.com/office/powerpoint/2010/main" val="30866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424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Tree>
    <p:extLst>
      <p:ext uri="{BB962C8B-B14F-4D97-AF65-F5344CB8AC3E}">
        <p14:creationId xmlns:p14="http://schemas.microsoft.com/office/powerpoint/2010/main" val="220983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R" dirty="0"/>
          </a:p>
        </p:txBody>
      </p:sp>
    </p:spTree>
    <p:extLst>
      <p:ext uri="{BB962C8B-B14F-4D97-AF65-F5344CB8AC3E}">
        <p14:creationId xmlns:p14="http://schemas.microsoft.com/office/powerpoint/2010/main" val="340240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91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1063578" y="1768396"/>
            <a:ext cx="7016843" cy="18990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effectLst>
                  <a:outerShdw blurRad="38100" dist="38100" dir="2700000" algn="tl">
                    <a:srgbClr val="000000">
                      <a:alpha val="43137"/>
                    </a:srgbClr>
                  </a:outerShdw>
                </a:effectLst>
              </a:rPr>
              <a:t>Programa de Estudios Sociales </a:t>
            </a:r>
            <a:br>
              <a:rPr lang="en" sz="4000" b="1" dirty="0">
                <a:effectLst>
                  <a:outerShdw blurRad="38100" dist="38100" dir="2700000" algn="tl">
                    <a:srgbClr val="000000">
                      <a:alpha val="43137"/>
                    </a:srgbClr>
                  </a:outerShdw>
                </a:effectLst>
              </a:rPr>
            </a:br>
            <a:r>
              <a:rPr lang="en" sz="2400" b="1" dirty="0">
                <a:effectLst>
                  <a:outerShdw blurRad="38100" dist="38100" dir="2700000" algn="tl">
                    <a:srgbClr val="000000">
                      <a:alpha val="43137"/>
                    </a:srgbClr>
                  </a:outerShdw>
                </a:effectLst>
              </a:rPr>
              <a:t>Área de Servicios Académicos </a:t>
            </a:r>
            <a:endParaRPr sz="2400" b="1" dirty="0">
              <a:effectLst>
                <a:outerShdw blurRad="38100" dist="38100" dir="2700000" algn="tl">
                  <a:srgbClr val="000000">
                    <a:alpha val="43137"/>
                  </a:srgbClr>
                </a:outerShdw>
              </a:effectLst>
            </a:endParaRPr>
          </a:p>
        </p:txBody>
      </p:sp>
      <p:pic>
        <p:nvPicPr>
          <p:cNvPr id="3" name="Picture 2" descr="A picture containing text&#10;&#10;Description automatically generated">
            <a:extLst>
              <a:ext uri="{FF2B5EF4-FFF2-40B4-BE49-F238E27FC236}">
                <a16:creationId xmlns:a16="http://schemas.microsoft.com/office/drawing/2014/main" id="{4F964785-61FB-4B05-803B-7F42D040230C}"/>
              </a:ext>
            </a:extLst>
          </p:cNvPr>
          <p:cNvPicPr>
            <a:picLocks noChangeAspect="1"/>
          </p:cNvPicPr>
          <p:nvPr/>
        </p:nvPicPr>
        <p:blipFill>
          <a:blip r:embed="rId3"/>
          <a:stretch>
            <a:fillRect/>
          </a:stretch>
        </p:blipFill>
        <p:spPr>
          <a:xfrm>
            <a:off x="2327797" y="-276724"/>
            <a:ext cx="5071626" cy="2382253"/>
          </a:xfrm>
          <a:prstGeom prst="rect">
            <a:avLst/>
          </a:prstGeom>
        </p:spPr>
      </p:pic>
      <p:sp>
        <p:nvSpPr>
          <p:cNvPr id="5" name="Google Shape;195;p13">
            <a:extLst>
              <a:ext uri="{FF2B5EF4-FFF2-40B4-BE49-F238E27FC236}">
                <a16:creationId xmlns:a16="http://schemas.microsoft.com/office/drawing/2014/main" id="{CDF515AE-13C4-4EF3-A5D7-12F81F9250F4}"/>
              </a:ext>
            </a:extLst>
          </p:cNvPr>
          <p:cNvSpPr txBox="1">
            <a:spLocks/>
          </p:cNvSpPr>
          <p:nvPr/>
        </p:nvSpPr>
        <p:spPr>
          <a:xfrm>
            <a:off x="1801661" y="3436510"/>
            <a:ext cx="5085323" cy="12591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9pPr>
          </a:lstStyle>
          <a:p>
            <a:r>
              <a:rPr lang="es-ES" sz="2000" b="1" dirty="0">
                <a:solidFill>
                  <a:schemeClr val="accent2"/>
                </a:solidFill>
                <a:effectLst>
                  <a:outerShdw blurRad="38100" dist="38100" dir="2700000" algn="tl">
                    <a:srgbClr val="000000">
                      <a:alpha val="43137"/>
                    </a:srgbClr>
                  </a:outerShdw>
                </a:effectLst>
              </a:rPr>
              <a:t>Año escolar 2022 - 2023</a:t>
            </a:r>
          </a:p>
          <a:p>
            <a:endParaRPr lang="es-ES" sz="2000" b="1" dirty="0">
              <a:solidFill>
                <a:schemeClr val="accent2"/>
              </a:solidFill>
              <a:effectLst>
                <a:outerShdw blurRad="38100" dist="38100" dir="2700000" algn="tl">
                  <a:srgbClr val="000000">
                    <a:alpha val="43137"/>
                  </a:srgbClr>
                </a:outerShdw>
              </a:effectLst>
            </a:endParaRPr>
          </a:p>
          <a:p>
            <a:r>
              <a:rPr lang="es-ES" sz="2000" b="1" dirty="0">
                <a:solidFill>
                  <a:schemeClr val="accent2"/>
                </a:solidFill>
                <a:effectLst>
                  <a:outerShdw blurRad="38100" dist="38100" dir="2700000" algn="tl">
                    <a:srgbClr val="000000">
                      <a:alpha val="43137"/>
                    </a:srgbClr>
                  </a:outerShdw>
                </a:effectLst>
              </a:rPr>
              <a:t>Profa. Sheykirisabel Cucuta González</a:t>
            </a:r>
          </a:p>
          <a:p>
            <a:r>
              <a:rPr lang="es-ES" sz="2000" b="1" dirty="0">
                <a:solidFill>
                  <a:schemeClr val="accent2"/>
                </a:solidFill>
                <a:effectLst>
                  <a:outerShdw blurRad="38100" dist="38100" dir="2700000" algn="tl">
                    <a:srgbClr val="000000">
                      <a:alpha val="43137"/>
                    </a:srgbClr>
                  </a:outerShdw>
                </a:effectLst>
              </a:rPr>
              <a:t>Gerente de operaciones </a:t>
            </a:r>
          </a:p>
        </p:txBody>
      </p:sp>
      <p:pic>
        <p:nvPicPr>
          <p:cNvPr id="2" name="Picture 1">
            <a:extLst>
              <a:ext uri="{FF2B5EF4-FFF2-40B4-BE49-F238E27FC236}">
                <a16:creationId xmlns:a16="http://schemas.microsoft.com/office/drawing/2014/main" id="{BFC9D569-DA3D-4FCF-8388-DA699DBD43D6}"/>
              </a:ext>
            </a:extLst>
          </p:cNvPr>
          <p:cNvPicPr>
            <a:picLocks noChangeAspect="1"/>
          </p:cNvPicPr>
          <p:nvPr/>
        </p:nvPicPr>
        <p:blipFill>
          <a:blip r:embed="rId4"/>
          <a:stretch>
            <a:fillRect/>
          </a:stretch>
        </p:blipFill>
        <p:spPr>
          <a:xfrm>
            <a:off x="7399423" y="3962399"/>
            <a:ext cx="1073220" cy="1093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6DE52-1EC7-466D-85DE-E7D906330606}"/>
              </a:ext>
            </a:extLst>
          </p:cNvPr>
          <p:cNvSpPr>
            <a:spLocks noGrp="1"/>
          </p:cNvSpPr>
          <p:nvPr>
            <p:ph type="title"/>
          </p:nvPr>
        </p:nvSpPr>
        <p:spPr/>
        <p:txBody>
          <a:bodyPr/>
          <a:lstStyle/>
          <a:p>
            <a:pPr algn="ctr"/>
            <a:r>
              <a:rPr lang="es-PR" sz="2400" b="1" dirty="0">
                <a:solidFill>
                  <a:schemeClr val="bg2"/>
                </a:solidFill>
                <a:effectLst>
                  <a:outerShdw blurRad="38100" dist="38100" dir="2700000" algn="tl">
                    <a:srgbClr val="000000">
                      <a:alpha val="43137"/>
                    </a:srgbClr>
                  </a:outerShdw>
                </a:effectLst>
              </a:rPr>
              <a:t>INICIATIVAS PROGRAMÁTICAS DE LEY</a:t>
            </a:r>
            <a:endParaRPr lang="en-PR" sz="2400" b="1" dirty="0">
              <a:solidFill>
                <a:schemeClr val="bg2"/>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718C0A96-5F77-4CA9-9447-1FCA7B2E470A}"/>
              </a:ext>
            </a:extLst>
          </p:cNvPr>
          <p:cNvSpPr>
            <a:spLocks noGrp="1"/>
          </p:cNvSpPr>
          <p:nvPr>
            <p:ph type="body" idx="1"/>
          </p:nvPr>
        </p:nvSpPr>
        <p:spPr/>
        <p:txBody>
          <a:bodyPr/>
          <a:lstStyle/>
          <a:p>
            <a:r>
              <a:rPr lang="es-ES" sz="1800" dirty="0">
                <a:solidFill>
                  <a:schemeClr val="bg2"/>
                </a:solidFill>
              </a:rPr>
              <a:t>AFRODESCENDENCIA</a:t>
            </a:r>
          </a:p>
          <a:p>
            <a:endParaRPr lang="es-ES" sz="1800" dirty="0">
              <a:solidFill>
                <a:schemeClr val="bg2"/>
              </a:solidFill>
            </a:endParaRPr>
          </a:p>
          <a:p>
            <a:r>
              <a:rPr lang="es-ES" sz="1800" dirty="0">
                <a:solidFill>
                  <a:schemeClr val="bg2"/>
                </a:solidFill>
              </a:rPr>
              <a:t>COOPERATIVISMO</a:t>
            </a:r>
          </a:p>
          <a:p>
            <a:pPr marL="101600" indent="0">
              <a:buNone/>
            </a:pPr>
            <a:endParaRPr lang="es-ES" sz="1800" dirty="0">
              <a:solidFill>
                <a:schemeClr val="bg2"/>
              </a:solidFill>
            </a:endParaRPr>
          </a:p>
          <a:p>
            <a:r>
              <a:rPr lang="es-ES" sz="1800" dirty="0">
                <a:solidFill>
                  <a:schemeClr val="bg2"/>
                </a:solidFill>
              </a:rPr>
              <a:t>EDUCACIÓN FINANCIERA </a:t>
            </a:r>
          </a:p>
          <a:p>
            <a:endParaRPr lang="es-ES" sz="1800" dirty="0">
              <a:solidFill>
                <a:schemeClr val="bg2"/>
              </a:solidFill>
            </a:endParaRPr>
          </a:p>
          <a:p>
            <a:r>
              <a:rPr lang="es-ES" sz="1800" dirty="0">
                <a:solidFill>
                  <a:schemeClr val="bg2"/>
                </a:solidFill>
              </a:rPr>
              <a:t>EMPRENDIMIENTO</a:t>
            </a:r>
          </a:p>
          <a:p>
            <a:endParaRPr lang="en-PR" dirty="0"/>
          </a:p>
        </p:txBody>
      </p:sp>
      <p:sp>
        <p:nvSpPr>
          <p:cNvPr id="2" name="Slide Number Placeholder 1">
            <a:extLst>
              <a:ext uri="{FF2B5EF4-FFF2-40B4-BE49-F238E27FC236}">
                <a16:creationId xmlns:a16="http://schemas.microsoft.com/office/drawing/2014/main" id="{13CA8074-5E79-49FC-9D33-A9E3E04EA2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5" name="Picture 4">
            <a:extLst>
              <a:ext uri="{FF2B5EF4-FFF2-40B4-BE49-F238E27FC236}">
                <a16:creationId xmlns:a16="http://schemas.microsoft.com/office/drawing/2014/main" id="{8E69864C-9E7D-4CA1-90E5-4A841F936724}"/>
              </a:ext>
            </a:extLst>
          </p:cNvPr>
          <p:cNvPicPr>
            <a:picLocks noChangeAspect="1"/>
          </p:cNvPicPr>
          <p:nvPr/>
        </p:nvPicPr>
        <p:blipFill>
          <a:blip r:embed="rId2"/>
          <a:stretch>
            <a:fillRect/>
          </a:stretch>
        </p:blipFill>
        <p:spPr>
          <a:xfrm>
            <a:off x="2905760" y="235773"/>
            <a:ext cx="804295" cy="804295"/>
          </a:xfrm>
          <a:prstGeom prst="rect">
            <a:avLst/>
          </a:prstGeom>
        </p:spPr>
      </p:pic>
      <p:pic>
        <p:nvPicPr>
          <p:cNvPr id="7" name="Picture 6">
            <a:extLst>
              <a:ext uri="{FF2B5EF4-FFF2-40B4-BE49-F238E27FC236}">
                <a16:creationId xmlns:a16="http://schemas.microsoft.com/office/drawing/2014/main" id="{44F4CA62-7E81-43F7-AAC7-7DBA622C6E4F}"/>
              </a:ext>
            </a:extLst>
          </p:cNvPr>
          <p:cNvPicPr>
            <a:picLocks noChangeAspect="1"/>
          </p:cNvPicPr>
          <p:nvPr/>
        </p:nvPicPr>
        <p:blipFill>
          <a:blip r:embed="rId3"/>
          <a:stretch>
            <a:fillRect/>
          </a:stretch>
        </p:blipFill>
        <p:spPr>
          <a:xfrm>
            <a:off x="238410" y="3609707"/>
            <a:ext cx="2461134" cy="1404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4918AAF5-86F4-4E4A-A6DF-4AE3B654BC0D}"/>
              </a:ext>
            </a:extLst>
          </p:cNvPr>
          <p:cNvPicPr>
            <a:picLocks noChangeAspect="1"/>
          </p:cNvPicPr>
          <p:nvPr/>
        </p:nvPicPr>
        <p:blipFill>
          <a:blip r:embed="rId4"/>
          <a:stretch>
            <a:fillRect/>
          </a:stretch>
        </p:blipFill>
        <p:spPr>
          <a:xfrm>
            <a:off x="1287462" y="1360347"/>
            <a:ext cx="1834644" cy="18346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9D5535D3-4AA6-409D-843A-50FAD8D74DBE}"/>
              </a:ext>
            </a:extLst>
          </p:cNvPr>
          <p:cNvPicPr>
            <a:picLocks noChangeAspect="1"/>
          </p:cNvPicPr>
          <p:nvPr/>
        </p:nvPicPr>
        <p:blipFill>
          <a:blip r:embed="rId5"/>
          <a:stretch>
            <a:fillRect/>
          </a:stretch>
        </p:blipFill>
        <p:spPr>
          <a:xfrm>
            <a:off x="2822396" y="2763355"/>
            <a:ext cx="1749604" cy="1471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931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8525-0CA3-4D73-9A63-9C05CE101893}"/>
              </a:ext>
            </a:extLst>
          </p:cNvPr>
          <p:cNvSpPr>
            <a:spLocks noGrp="1"/>
          </p:cNvSpPr>
          <p:nvPr>
            <p:ph type="title"/>
          </p:nvPr>
        </p:nvSpPr>
        <p:spPr>
          <a:xfrm>
            <a:off x="2774759" y="1001413"/>
            <a:ext cx="5275500" cy="641100"/>
          </a:xfrm>
        </p:spPr>
        <p:txBody>
          <a:bodyPr/>
          <a:lstStyle/>
          <a:p>
            <a:pPr algn="ctr"/>
            <a:r>
              <a:rPr lang="es-ES" sz="2400" b="1" dirty="0">
                <a:effectLst>
                  <a:outerShdw blurRad="38100" dist="38100" dir="2700000" algn="tl">
                    <a:srgbClr val="000000">
                      <a:alpha val="43137"/>
                    </a:srgbClr>
                  </a:outerShdw>
                </a:effectLst>
              </a:rPr>
              <a:t>COMPETENCIAS Y DESTREZAS DEL ESTUDIANTE </a:t>
            </a:r>
            <a:endParaRPr lang="en-PR" sz="2400"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D0F8A34A-F823-4F89-AF68-0508BFB9AC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6" name="Table 6">
            <a:extLst>
              <a:ext uri="{FF2B5EF4-FFF2-40B4-BE49-F238E27FC236}">
                <a16:creationId xmlns:a16="http://schemas.microsoft.com/office/drawing/2014/main" id="{11778405-38E0-4AB4-B589-E799D3D19956}"/>
              </a:ext>
            </a:extLst>
          </p:cNvPr>
          <p:cNvGraphicFramePr>
            <a:graphicFrameLocks noGrp="1"/>
          </p:cNvGraphicFramePr>
          <p:nvPr>
            <p:extLst>
              <p:ext uri="{D42A27DB-BD31-4B8C-83A1-F6EECF244321}">
                <p14:modId xmlns:p14="http://schemas.microsoft.com/office/powerpoint/2010/main" val="2788775486"/>
              </p:ext>
            </p:extLst>
          </p:nvPr>
        </p:nvGraphicFramePr>
        <p:xfrm>
          <a:off x="2364509" y="1775344"/>
          <a:ext cx="6096000" cy="2738755"/>
        </p:xfrm>
        <a:graphic>
          <a:graphicData uri="http://schemas.openxmlformats.org/drawingml/2006/table">
            <a:tbl>
              <a:tblPr firstRow="1" bandRow="1">
                <a:tableStyleId>{242A20BD-2505-46DF-82F6-A791D1CCFF51}</a:tableStyleId>
              </a:tblPr>
              <a:tblGrid>
                <a:gridCol w="3048000">
                  <a:extLst>
                    <a:ext uri="{9D8B030D-6E8A-4147-A177-3AD203B41FA5}">
                      <a16:colId xmlns:a16="http://schemas.microsoft.com/office/drawing/2014/main" val="1969256745"/>
                    </a:ext>
                  </a:extLst>
                </a:gridCol>
                <a:gridCol w="3048000">
                  <a:extLst>
                    <a:ext uri="{9D8B030D-6E8A-4147-A177-3AD203B41FA5}">
                      <a16:colId xmlns:a16="http://schemas.microsoft.com/office/drawing/2014/main" val="2274082452"/>
                    </a:ext>
                  </a:extLst>
                </a:gridCol>
              </a:tblGrid>
              <a:tr h="370840">
                <a:tc>
                  <a:txBody>
                    <a:bodyPr/>
                    <a:lstStyle/>
                    <a:p>
                      <a:pPr algn="ctr"/>
                      <a:r>
                        <a:rPr lang="en-US" b="1" dirty="0">
                          <a:solidFill>
                            <a:schemeClr val="tx1"/>
                          </a:solidFill>
                          <a:latin typeface="Varela Round" panose="020B0604020202020204" charset="-79"/>
                          <a:cs typeface="Varela Round" panose="020B0604020202020204" charset="-79"/>
                        </a:rPr>
                        <a:t>DESTREZAS</a:t>
                      </a:r>
                      <a:endParaRPr lang="en-PR" b="1" dirty="0">
                        <a:solidFill>
                          <a:schemeClr val="tx1"/>
                        </a:solidFill>
                        <a:latin typeface="Varela Round" panose="020B0604020202020204" charset="-79"/>
                        <a:cs typeface="Varela Round" panose="020B0604020202020204" charset="-79"/>
                      </a:endParaRPr>
                    </a:p>
                  </a:txBody>
                  <a:tcPr>
                    <a:solidFill>
                      <a:schemeClr val="accent3"/>
                    </a:solidFill>
                  </a:tcPr>
                </a:tc>
                <a:tc>
                  <a:txBody>
                    <a:bodyPr/>
                    <a:lstStyle/>
                    <a:p>
                      <a:pPr algn="ctr"/>
                      <a:r>
                        <a:rPr lang="en-US" b="1" dirty="0">
                          <a:solidFill>
                            <a:schemeClr val="tx1"/>
                          </a:solidFill>
                          <a:latin typeface="Varela Round" panose="020B0604020202020204" charset="-79"/>
                          <a:cs typeface="Varela Round" panose="020B0604020202020204" charset="-79"/>
                        </a:rPr>
                        <a:t>COMPETENCIAS</a:t>
                      </a:r>
                      <a:endParaRPr lang="en-PR" b="1" dirty="0">
                        <a:solidFill>
                          <a:schemeClr val="tx1"/>
                        </a:solidFill>
                        <a:latin typeface="Varela Round" panose="020B0604020202020204" charset="-79"/>
                        <a:cs typeface="Varela Round" panose="020B0604020202020204" charset="-79"/>
                      </a:endParaRPr>
                    </a:p>
                  </a:txBody>
                  <a:tcPr>
                    <a:solidFill>
                      <a:schemeClr val="accent3"/>
                    </a:solidFill>
                  </a:tcPr>
                </a:tc>
                <a:extLst>
                  <a:ext uri="{0D108BD9-81ED-4DB2-BD59-A6C34878D82A}">
                    <a16:rowId xmlns:a16="http://schemas.microsoft.com/office/drawing/2014/main" val="3149651936"/>
                  </a:ext>
                </a:extLst>
              </a:tr>
              <a:tr h="370840">
                <a:tc>
                  <a:txBody>
                    <a:bodyPr/>
                    <a:lstStyle/>
                    <a:p>
                      <a:pPr marL="285750" indent="-285750">
                        <a:buFont typeface="Arial" panose="020B0604020202020204" pitchFamily="34" charset="0"/>
                        <a:buChar char="•"/>
                      </a:pPr>
                      <a:r>
                        <a:rPr lang="es-ES" dirty="0">
                          <a:latin typeface="Varela Round" panose="020B0604020202020204" charset="-79"/>
                          <a:cs typeface="Varela Round" panose="020B0604020202020204" charset="-79"/>
                        </a:rPr>
                        <a:t>Comunicación </a:t>
                      </a:r>
                    </a:p>
                    <a:p>
                      <a:pPr marL="285750" indent="-285750">
                        <a:buFont typeface="Arial" panose="020B0604020202020204" pitchFamily="34" charset="0"/>
                        <a:buChar char="•"/>
                      </a:pPr>
                      <a:r>
                        <a:rPr lang="es-ES" dirty="0">
                          <a:latin typeface="Varela Round" panose="020B0604020202020204" charset="-79"/>
                          <a:cs typeface="Varela Round" panose="020B0604020202020204" charset="-79"/>
                        </a:rPr>
                        <a:t>De estudio e investigación</a:t>
                      </a:r>
                    </a:p>
                    <a:p>
                      <a:pPr marL="285750" indent="-285750">
                        <a:buFont typeface="Arial" panose="020B0604020202020204" pitchFamily="34" charset="0"/>
                        <a:buChar char="•"/>
                      </a:pPr>
                      <a:r>
                        <a:rPr lang="es-ES" dirty="0">
                          <a:latin typeface="Varela Round" panose="020B0604020202020204" charset="-79"/>
                          <a:cs typeface="Varela Round" panose="020B0604020202020204" charset="-79"/>
                        </a:rPr>
                        <a:t>Relacionadas con el tiempo y la cronología</a:t>
                      </a:r>
                    </a:p>
                    <a:p>
                      <a:pPr marL="285750" indent="-285750">
                        <a:buFont typeface="Arial" panose="020B0604020202020204" pitchFamily="34" charset="0"/>
                        <a:buChar char="•"/>
                      </a:pPr>
                      <a:r>
                        <a:rPr lang="es-ES" dirty="0">
                          <a:latin typeface="Varela Round" panose="020B0604020202020204" charset="-79"/>
                          <a:cs typeface="Varela Round" panose="020B0604020202020204" charset="-79"/>
                        </a:rPr>
                        <a:t>Representación gráfica</a:t>
                      </a:r>
                    </a:p>
                    <a:p>
                      <a:pPr marL="285750" indent="-285750">
                        <a:buFont typeface="Arial" panose="020B0604020202020204" pitchFamily="34" charset="0"/>
                        <a:buChar char="•"/>
                      </a:pPr>
                      <a:r>
                        <a:rPr lang="es-ES" dirty="0">
                          <a:latin typeface="Varela Round" panose="020B0604020202020204" charset="-79"/>
                          <a:cs typeface="Varela Round" panose="020B0604020202020204" charset="-79"/>
                        </a:rPr>
                        <a:t>Toma de decisiones, para el desarrollo personal, para la interacción en grupos, y para la acción social y la participación política.</a:t>
                      </a:r>
                      <a:endParaRPr lang="en-US" dirty="0">
                        <a:latin typeface="Varela Round" panose="020B0604020202020204" charset="-79"/>
                        <a:cs typeface="Varela Round" panose="020B0604020202020204" charset="-79"/>
                      </a:endParaRPr>
                    </a:p>
                  </a:txBody>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Pensamiento crítico</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Solución de problemas</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Aprendizaje colaborativo</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Pensamiento creativo </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Aprendizaje autónomo</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Tecnología para la vida</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Valores humanos</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p>
                      <a:pPr marL="342900" marR="0" lvl="0" indent="-342900" algn="just">
                        <a:lnSpc>
                          <a:spcPct val="107000"/>
                        </a:lnSpc>
                        <a:spcBef>
                          <a:spcPts val="0"/>
                        </a:spcBef>
                        <a:spcAft>
                          <a:spcPts val="800"/>
                        </a:spcAft>
                        <a:buFont typeface="Symbol" panose="05050102010706020507" pitchFamily="18" charset="2"/>
                        <a:buChar char=""/>
                      </a:pPr>
                      <a:r>
                        <a:rPr lang="es-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rPr>
                        <a:t>Respeto por la naturaleza, al medio ambiente y al lugar donde vivimos</a:t>
                      </a:r>
                      <a:endParaRPr lang="en-PR" sz="1400" b="0" i="0" u="none" strike="noStrike" cap="none" dirty="0">
                        <a:solidFill>
                          <a:srgbClr val="000000"/>
                        </a:solidFill>
                        <a:effectLst/>
                        <a:latin typeface="Varela Round" panose="020B0604020202020204" charset="-79"/>
                        <a:ea typeface="Calibri" panose="020F0502020204030204" pitchFamily="34" charset="0"/>
                        <a:cs typeface="Varela Round" panose="020B0604020202020204" charset="-79"/>
                        <a:sym typeface="Arial"/>
                      </a:endParaRPr>
                    </a:p>
                  </a:txBody>
                  <a:tcPr/>
                </a:tc>
                <a:extLst>
                  <a:ext uri="{0D108BD9-81ED-4DB2-BD59-A6C34878D82A}">
                    <a16:rowId xmlns:a16="http://schemas.microsoft.com/office/drawing/2014/main" val="1581697631"/>
                  </a:ext>
                </a:extLst>
              </a:tr>
            </a:tbl>
          </a:graphicData>
        </a:graphic>
      </p:graphicFrame>
    </p:spTree>
    <p:extLst>
      <p:ext uri="{BB962C8B-B14F-4D97-AF65-F5344CB8AC3E}">
        <p14:creationId xmlns:p14="http://schemas.microsoft.com/office/powerpoint/2010/main" val="188094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9C12DE-7457-4DE7-ABEF-4765B61A08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TextBox 6">
            <a:extLst>
              <a:ext uri="{FF2B5EF4-FFF2-40B4-BE49-F238E27FC236}">
                <a16:creationId xmlns:a16="http://schemas.microsoft.com/office/drawing/2014/main" id="{4FEF46CA-3C74-486E-ABCA-F255F806E8BB}"/>
              </a:ext>
            </a:extLst>
          </p:cNvPr>
          <p:cNvSpPr txBox="1"/>
          <p:nvPr/>
        </p:nvSpPr>
        <p:spPr>
          <a:xfrm>
            <a:off x="637310" y="977420"/>
            <a:ext cx="7472218" cy="3539430"/>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chemeClr val="bg2"/>
                </a:solidFill>
                <a:latin typeface="Varela Round" panose="020B0604020202020204" charset="-79"/>
                <a:cs typeface="Varela Round" panose="020B0604020202020204" charset="-79"/>
              </a:rPr>
              <a:t>Programa de Embajadores Juveniles y Club de las Naciones Unidas (ONU)</a:t>
            </a:r>
          </a:p>
          <a:p>
            <a:pPr algn="just"/>
            <a:endParaRPr lang="es-ES" dirty="0">
              <a:solidFill>
                <a:schemeClr val="bg2"/>
              </a:solidFill>
              <a:latin typeface="Varela Round" panose="020B0604020202020204" charset="-79"/>
              <a:cs typeface="Varela Round" panose="020B0604020202020204" charset="-79"/>
            </a:endParaRPr>
          </a:p>
          <a:p>
            <a:pPr marL="285750" indent="-285750" algn="just">
              <a:buFont typeface="Arial" panose="020B0604020202020204" pitchFamily="34" charset="0"/>
              <a:buChar char="•"/>
            </a:pPr>
            <a:r>
              <a:rPr lang="es-ES" dirty="0">
                <a:solidFill>
                  <a:schemeClr val="bg2"/>
                </a:solidFill>
                <a:latin typeface="Varela Round" panose="020B0604020202020204" charset="-79"/>
                <a:cs typeface="Varela Round" panose="020B0604020202020204" charset="-79"/>
              </a:rPr>
              <a:t>El Departamento de Estado, por medio de su Escuela Diplomática y de Relaciones Exteriores y el Departamento de Educación por medio del Programa de Estudios Sociales promueve una cultura de liderazgo responsable y relaciones efectivas mediante el Programa de Embajadores Juveniles. </a:t>
            </a:r>
          </a:p>
          <a:p>
            <a:pPr algn="just"/>
            <a:endParaRPr lang="es-ES" dirty="0">
              <a:solidFill>
                <a:schemeClr val="bg2"/>
              </a:solidFill>
              <a:latin typeface="Varela Round" panose="020B0604020202020204" charset="-79"/>
              <a:cs typeface="Varela Round" panose="020B0604020202020204" charset="-79"/>
            </a:endParaRPr>
          </a:p>
          <a:p>
            <a:pPr marL="285750" indent="-285750" algn="just">
              <a:buFont typeface="Arial" panose="020B0604020202020204" pitchFamily="34" charset="0"/>
              <a:buChar char="•"/>
            </a:pPr>
            <a:r>
              <a:rPr lang="es-ES" dirty="0">
                <a:solidFill>
                  <a:schemeClr val="bg2"/>
                </a:solidFill>
                <a:latin typeface="Varela Round" panose="020B0604020202020204" charset="-79"/>
                <a:cs typeface="Varela Round" panose="020B0604020202020204" charset="-79"/>
              </a:rPr>
              <a:t>Los estudiantes, por medio del Modelo de Naciones Unidas, son expuestos a temas de interés para la comunidad internacional, mientras desarrollan habilidades esenciales para el mercado laboral del siglo 21, tales como: el pensamiento crítico, la comunicación oral y escrita, las destrezas interpersonales, la negociación, la resolución de conflictos, la tolerancia, el diálogo, el trabajo en grupo y la construcción de consenso. </a:t>
            </a:r>
          </a:p>
          <a:p>
            <a:pPr algn="just"/>
            <a:endParaRPr lang="es-ES" dirty="0">
              <a:solidFill>
                <a:schemeClr val="bg2"/>
              </a:solidFill>
              <a:latin typeface="Varela Round" panose="020B0604020202020204" charset="-79"/>
              <a:cs typeface="Varela Round" panose="020B0604020202020204" charset="-79"/>
            </a:endParaRPr>
          </a:p>
          <a:p>
            <a:pPr marL="285750" indent="-285750" algn="just">
              <a:buFont typeface="Arial" panose="020B0604020202020204" pitchFamily="34" charset="0"/>
              <a:buChar char="•"/>
            </a:pPr>
            <a:r>
              <a:rPr lang="es-ES" dirty="0">
                <a:solidFill>
                  <a:schemeClr val="bg2"/>
                </a:solidFill>
                <a:latin typeface="Varela Round" panose="020B0604020202020204" charset="-79"/>
                <a:cs typeface="Varela Round" panose="020B0604020202020204" charset="-79"/>
              </a:rPr>
              <a:t>De este modo, le facilitamos las herramientas para alcanzar sus metas personales y para contribuir al bienestar social y económico de Puerto Rico. </a:t>
            </a:r>
          </a:p>
        </p:txBody>
      </p:sp>
      <p:sp>
        <p:nvSpPr>
          <p:cNvPr id="8" name="Rectangle 7">
            <a:extLst>
              <a:ext uri="{FF2B5EF4-FFF2-40B4-BE49-F238E27FC236}">
                <a16:creationId xmlns:a16="http://schemas.microsoft.com/office/drawing/2014/main" id="{3751CD49-B6F8-4ADD-AC26-3D23227FE7A4}"/>
              </a:ext>
            </a:extLst>
          </p:cNvPr>
          <p:cNvSpPr/>
          <p:nvPr/>
        </p:nvSpPr>
        <p:spPr>
          <a:xfrm>
            <a:off x="2180350" y="395817"/>
            <a:ext cx="4386137" cy="461665"/>
          </a:xfrm>
          <a:prstGeom prst="rect">
            <a:avLst/>
          </a:prstGeom>
        </p:spPr>
        <p:txBody>
          <a:bodyPr wrap="none">
            <a:spAutoFit/>
          </a:bodyPr>
          <a:lstStyle/>
          <a:p>
            <a:r>
              <a:rPr lang="es-PR" sz="24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rPr>
              <a:t>Organizaciones estudiantiles</a:t>
            </a:r>
          </a:p>
        </p:txBody>
      </p:sp>
      <p:pic>
        <p:nvPicPr>
          <p:cNvPr id="9" name="Picture 8">
            <a:extLst>
              <a:ext uri="{FF2B5EF4-FFF2-40B4-BE49-F238E27FC236}">
                <a16:creationId xmlns:a16="http://schemas.microsoft.com/office/drawing/2014/main" id="{8C9BB4AE-E529-4E5D-A358-61595D2A836A}"/>
              </a:ext>
            </a:extLst>
          </p:cNvPr>
          <p:cNvPicPr>
            <a:picLocks noChangeAspect="1"/>
          </p:cNvPicPr>
          <p:nvPr/>
        </p:nvPicPr>
        <p:blipFill>
          <a:blip r:embed="rId2"/>
          <a:stretch>
            <a:fillRect/>
          </a:stretch>
        </p:blipFill>
        <p:spPr>
          <a:xfrm>
            <a:off x="6793922" y="216388"/>
            <a:ext cx="718891" cy="718891"/>
          </a:xfrm>
          <a:prstGeom prst="rect">
            <a:avLst/>
          </a:prstGeom>
        </p:spPr>
      </p:pic>
    </p:spTree>
    <p:extLst>
      <p:ext uri="{BB962C8B-B14F-4D97-AF65-F5344CB8AC3E}">
        <p14:creationId xmlns:p14="http://schemas.microsoft.com/office/powerpoint/2010/main" val="382989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E503D-0D81-4515-A463-A02DF0F2B73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3" name="TextBox 2">
            <a:extLst>
              <a:ext uri="{FF2B5EF4-FFF2-40B4-BE49-F238E27FC236}">
                <a16:creationId xmlns:a16="http://schemas.microsoft.com/office/drawing/2014/main" id="{51A9DEAC-DA42-4FAE-AE74-F9F665FB3C04}"/>
              </a:ext>
            </a:extLst>
          </p:cNvPr>
          <p:cNvSpPr txBox="1"/>
          <p:nvPr/>
        </p:nvSpPr>
        <p:spPr>
          <a:xfrm>
            <a:off x="489527" y="997527"/>
            <a:ext cx="8164946" cy="3539430"/>
          </a:xfrm>
          <a:prstGeom prst="rect">
            <a:avLst/>
          </a:prstGeom>
          <a:noFill/>
        </p:spPr>
        <p:txBody>
          <a:bodyPr wrap="square" rtlCol="0">
            <a:spAutoFit/>
          </a:bodyPr>
          <a:lstStyle/>
          <a:p>
            <a:pPr algn="just"/>
            <a:r>
              <a:rPr lang="es-ES" dirty="0">
                <a:solidFill>
                  <a:schemeClr val="bg2"/>
                </a:solidFill>
                <a:latin typeface="Varela Round" panose="020B0604020202020204" charset="-79"/>
                <a:cs typeface="Varela Round" panose="020B0604020202020204" charset="-79"/>
              </a:rPr>
              <a:t>Este tiene dos (2) vertientes, a saber: </a:t>
            </a:r>
          </a:p>
          <a:p>
            <a:pPr algn="just"/>
            <a:endParaRPr lang="es-ES" dirty="0">
              <a:solidFill>
                <a:schemeClr val="bg2"/>
              </a:solidFill>
              <a:latin typeface="Varela Round" panose="020B0604020202020204" charset="-79"/>
              <a:cs typeface="Varela Round" panose="020B0604020202020204" charset="-79"/>
            </a:endParaRPr>
          </a:p>
          <a:p>
            <a:pPr algn="just"/>
            <a:r>
              <a:rPr lang="es-ES" dirty="0">
                <a:solidFill>
                  <a:schemeClr val="bg2"/>
                </a:solidFill>
                <a:latin typeface="Varela Round" panose="020B0604020202020204" charset="-79"/>
                <a:cs typeface="Varela Round" panose="020B0604020202020204" charset="-79"/>
              </a:rPr>
              <a:t>Programa de Embajadores Juveniles - El Programa de Embajadores Juveniles persigue crear una cultura de liderazgo, que promueva un entendimiento sofisticado y educado de la diversidad cultural y la política de la identidad, para aceptar respetuosamente puntos de vista y experiencias diversas y opuestas, orientado a la búsqueda y construcción de una paz permanente. El Programa busca capacitar a estudiantes de escuela superior e intermedia y superior como dignos representantes de Puerto Rico, mediante experiencias prácticas y teóricas, que les permitan tomar decisiones democráticas, manejar, transformar y solucionar conflictos, e identificar oportunidades para Puerto Rico, como para sí mismos. </a:t>
            </a:r>
          </a:p>
          <a:p>
            <a:pPr algn="just"/>
            <a:endParaRPr lang="es-ES" dirty="0">
              <a:solidFill>
                <a:schemeClr val="bg2"/>
              </a:solidFill>
              <a:latin typeface="Varela Round" panose="020B0604020202020204" charset="-79"/>
              <a:cs typeface="Varela Round" panose="020B0604020202020204" charset="-79"/>
            </a:endParaRPr>
          </a:p>
          <a:p>
            <a:pPr algn="just"/>
            <a:r>
              <a:rPr lang="es-ES" dirty="0">
                <a:solidFill>
                  <a:schemeClr val="bg2"/>
                </a:solidFill>
                <a:latin typeface="Varela Round" panose="020B0604020202020204" charset="-79"/>
                <a:cs typeface="Varela Round" panose="020B0604020202020204" charset="-79"/>
              </a:rPr>
              <a:t>Modelo de las Naciones Unidas y Clubes Naciones Unidas - El Capítulo de Puerto Rico de la </a:t>
            </a:r>
            <a:r>
              <a:rPr lang="es-ES" i="1" dirty="0" err="1">
                <a:solidFill>
                  <a:schemeClr val="bg2"/>
                </a:solidFill>
                <a:latin typeface="Varela Round" panose="020B0604020202020204" charset="-79"/>
                <a:cs typeface="Varela Round" panose="020B0604020202020204" charset="-79"/>
              </a:rPr>
              <a:t>United</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Nations</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Association</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of</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the</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United</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States</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of</a:t>
            </a:r>
            <a:r>
              <a:rPr lang="es-ES" i="1" dirty="0">
                <a:solidFill>
                  <a:schemeClr val="bg2"/>
                </a:solidFill>
                <a:latin typeface="Varela Round" panose="020B0604020202020204" charset="-79"/>
                <a:cs typeface="Varela Round" panose="020B0604020202020204" charset="-79"/>
              </a:rPr>
              <a:t> </a:t>
            </a:r>
            <a:r>
              <a:rPr lang="es-ES" i="1" dirty="0" err="1">
                <a:solidFill>
                  <a:schemeClr val="bg2"/>
                </a:solidFill>
                <a:latin typeface="Varela Round" panose="020B0604020202020204" charset="-79"/>
                <a:cs typeface="Varela Round" panose="020B0604020202020204" charset="-79"/>
              </a:rPr>
              <a:t>America</a:t>
            </a:r>
            <a:r>
              <a:rPr lang="es-ES" dirty="0">
                <a:solidFill>
                  <a:schemeClr val="bg2"/>
                </a:solidFill>
                <a:latin typeface="Varela Round" panose="020B0604020202020204" charset="-79"/>
                <a:cs typeface="Varela Round" panose="020B0604020202020204" charset="-79"/>
              </a:rPr>
              <a:t>, también conocido como UNA-USA Puerto Rico, tiene a su cargo: desarrollar el concepto de Embajadores Juveniles mediante el programa educativo Modelo de las Naciones Unidas y de los Clubes de las Naciones Unidas en las escuelas públicas de Puerto Rico. </a:t>
            </a:r>
          </a:p>
        </p:txBody>
      </p:sp>
      <p:sp>
        <p:nvSpPr>
          <p:cNvPr id="4" name="Rectangle 3">
            <a:extLst>
              <a:ext uri="{FF2B5EF4-FFF2-40B4-BE49-F238E27FC236}">
                <a16:creationId xmlns:a16="http://schemas.microsoft.com/office/drawing/2014/main" id="{59B222F0-B16B-426D-A9AE-ADC5727DE477}"/>
              </a:ext>
            </a:extLst>
          </p:cNvPr>
          <p:cNvSpPr/>
          <p:nvPr/>
        </p:nvSpPr>
        <p:spPr>
          <a:xfrm>
            <a:off x="2242791" y="375709"/>
            <a:ext cx="4381328" cy="461665"/>
          </a:xfrm>
          <a:prstGeom prst="rect">
            <a:avLst/>
          </a:prstGeom>
        </p:spPr>
        <p:txBody>
          <a:bodyPr wrap="none">
            <a:spAutoFit/>
          </a:bodyPr>
          <a:lstStyle/>
          <a:p>
            <a:r>
              <a:rPr lang="es-PR" sz="24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rPr>
              <a:t>Organizaciones estudiantiles</a:t>
            </a:r>
          </a:p>
        </p:txBody>
      </p:sp>
      <p:pic>
        <p:nvPicPr>
          <p:cNvPr id="5" name="Picture 4">
            <a:extLst>
              <a:ext uri="{FF2B5EF4-FFF2-40B4-BE49-F238E27FC236}">
                <a16:creationId xmlns:a16="http://schemas.microsoft.com/office/drawing/2014/main" id="{BEE71047-FE4C-4281-B9EB-C7D68F00A738}"/>
              </a:ext>
            </a:extLst>
          </p:cNvPr>
          <p:cNvPicPr>
            <a:picLocks noChangeAspect="1"/>
          </p:cNvPicPr>
          <p:nvPr/>
        </p:nvPicPr>
        <p:blipFill>
          <a:blip r:embed="rId2"/>
          <a:stretch>
            <a:fillRect/>
          </a:stretch>
        </p:blipFill>
        <p:spPr>
          <a:xfrm>
            <a:off x="6901209" y="246846"/>
            <a:ext cx="719390" cy="719390"/>
          </a:xfrm>
          <a:prstGeom prst="rect">
            <a:avLst/>
          </a:prstGeom>
        </p:spPr>
      </p:pic>
    </p:spTree>
    <p:extLst>
      <p:ext uri="{BB962C8B-B14F-4D97-AF65-F5344CB8AC3E}">
        <p14:creationId xmlns:p14="http://schemas.microsoft.com/office/powerpoint/2010/main" val="320612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4A51D-0060-4DB4-9949-A5691B1C84D7}"/>
              </a:ext>
            </a:extLst>
          </p:cNvPr>
          <p:cNvSpPr>
            <a:spLocks noGrp="1"/>
          </p:cNvSpPr>
          <p:nvPr>
            <p:ph type="ctrTitle"/>
          </p:nvPr>
        </p:nvSpPr>
        <p:spPr>
          <a:xfrm>
            <a:off x="2398937" y="127579"/>
            <a:ext cx="4633200" cy="1159800"/>
          </a:xfrm>
        </p:spPr>
        <p:txBody>
          <a:bodyPr/>
          <a:lstStyle/>
          <a:p>
            <a:r>
              <a:rPr lang="es-PR" sz="1800" b="1" dirty="0">
                <a:solidFill>
                  <a:schemeClr val="bg2"/>
                </a:solidFill>
                <a:effectLst>
                  <a:outerShdw blurRad="38100" dist="38100" dir="2700000" algn="tl">
                    <a:srgbClr val="000000">
                      <a:alpha val="43137"/>
                    </a:srgbClr>
                  </a:outerShdw>
                </a:effectLst>
              </a:rPr>
              <a:t>ACTIVIDADES                                                                    DEL PROGRAMA DE ESTUDIOS SOCIALES</a:t>
            </a:r>
            <a:endParaRPr lang="en-PR" sz="1800" b="1" dirty="0">
              <a:solidFill>
                <a:schemeClr val="bg2"/>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C3ECD513-74D8-4B8E-B55D-12383728C9FF}"/>
              </a:ext>
            </a:extLst>
          </p:cNvPr>
          <p:cNvSpPr>
            <a:spLocks noGrp="1"/>
          </p:cNvSpPr>
          <p:nvPr>
            <p:ph type="sldNum" idx="4294967295"/>
          </p:nvPr>
        </p:nvSpPr>
        <p:spPr>
          <a:xfrm>
            <a:off x="0" y="4751388"/>
            <a:ext cx="469900" cy="392112"/>
          </a:xfrm>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4" name="TextBox 3">
            <a:extLst>
              <a:ext uri="{FF2B5EF4-FFF2-40B4-BE49-F238E27FC236}">
                <a16:creationId xmlns:a16="http://schemas.microsoft.com/office/drawing/2014/main" id="{30A6A0BA-DA99-49F8-BE2F-3D9D9C4C27E3}"/>
              </a:ext>
            </a:extLst>
          </p:cNvPr>
          <p:cNvSpPr txBox="1"/>
          <p:nvPr/>
        </p:nvSpPr>
        <p:spPr>
          <a:xfrm>
            <a:off x="3092116" y="1287379"/>
            <a:ext cx="3246843" cy="4154984"/>
          </a:xfrm>
          <a:prstGeom prst="rect">
            <a:avLst/>
          </a:prstGeom>
          <a:noFill/>
        </p:spPr>
        <p:txBody>
          <a:bodyPr wrap="square" rtlCol="0">
            <a:spAutoFit/>
          </a:bodyPr>
          <a:lstStyle/>
          <a:p>
            <a:pPr algn="ctr"/>
            <a:r>
              <a:rPr lang="en-US" b="1" dirty="0">
                <a:solidFill>
                  <a:schemeClr val="bg2"/>
                </a:solidFill>
                <a:latin typeface="Varela Round" panose="020B0604020202020204" charset="-79"/>
                <a:cs typeface="Varela Round" panose="020B0604020202020204" charset="-79"/>
              </a:rPr>
              <a:t>OCTUBRE</a:t>
            </a:r>
          </a:p>
          <a:p>
            <a:pPr algn="ctr"/>
            <a:r>
              <a:rPr lang="en-US" b="1" dirty="0">
                <a:solidFill>
                  <a:schemeClr val="bg2"/>
                </a:solidFill>
                <a:latin typeface="Varela Round" panose="020B0604020202020204" charset="-79"/>
                <a:cs typeface="Varela Round" panose="020B0604020202020204" charset="-79"/>
              </a:rPr>
              <a:t> </a:t>
            </a:r>
            <a:r>
              <a:rPr lang="es-ES" dirty="0">
                <a:solidFill>
                  <a:schemeClr val="bg2"/>
                </a:solidFill>
                <a:latin typeface="Varela Round" panose="020B0604020202020204" charset="-79"/>
                <a:cs typeface="Varela Round" panose="020B0604020202020204" charset="-79"/>
              </a:rPr>
              <a:t>Día del Cooperativismo Juvenil                                                                                                                                                                              </a:t>
            </a:r>
          </a:p>
          <a:p>
            <a:pPr algn="ctr"/>
            <a:r>
              <a:rPr lang="es-ES" dirty="0">
                <a:solidFill>
                  <a:schemeClr val="bg2"/>
                </a:solidFill>
                <a:latin typeface="Varela Round" panose="020B0604020202020204" charset="-79"/>
                <a:cs typeface="Varela Round" panose="020B0604020202020204" charset="-79"/>
              </a:rPr>
              <a:t>         19 de octubre de 2022	                                                                                                                                                        (tercer miércoles del mes)</a:t>
            </a:r>
            <a:endParaRPr lang="en-US" b="1" dirty="0">
              <a:solidFill>
                <a:schemeClr val="bg2"/>
              </a:solidFill>
              <a:latin typeface="Varela Round" panose="020B0604020202020204" charset="-79"/>
              <a:cs typeface="Varela Round" panose="020B0604020202020204" charset="-79"/>
            </a:endParaRPr>
          </a:p>
          <a:p>
            <a:pPr algn="ctr"/>
            <a:endParaRPr lang="en-US" b="1" dirty="0">
              <a:solidFill>
                <a:schemeClr val="bg2"/>
              </a:solidFill>
              <a:latin typeface="Varela Round" panose="020B0604020202020204" charset="-79"/>
              <a:cs typeface="Varela Round" panose="020B0604020202020204" charset="-79"/>
            </a:endParaRPr>
          </a:p>
          <a:p>
            <a:pPr algn="ctr"/>
            <a:r>
              <a:rPr lang="en-US" b="1" dirty="0">
                <a:solidFill>
                  <a:schemeClr val="bg2"/>
                </a:solidFill>
                <a:latin typeface="Varela Round" panose="020B0604020202020204" charset="-79"/>
                <a:cs typeface="Varela Round" panose="020B0604020202020204" charset="-79"/>
              </a:rPr>
              <a:t>NOVIEMBRE</a:t>
            </a:r>
          </a:p>
          <a:p>
            <a:pPr algn="ctr"/>
            <a:r>
              <a:rPr lang="es-ES" dirty="0">
                <a:solidFill>
                  <a:schemeClr val="bg2"/>
                </a:solidFill>
                <a:latin typeface="Varela Round" panose="020B0604020202020204" charset="-79"/>
                <a:cs typeface="Varela Round" panose="020B0604020202020204" charset="-79"/>
              </a:rPr>
              <a:t>Fiesta de la Puertorriqueñidad                                                                                                                                          Del 14 al 19 de noviembre de 2022</a:t>
            </a:r>
            <a:endParaRPr lang="en-US" b="1" dirty="0">
              <a:solidFill>
                <a:schemeClr val="bg2"/>
              </a:solidFill>
              <a:latin typeface="Varela Round" panose="020B0604020202020204" charset="-79"/>
              <a:cs typeface="Varela Round" panose="020B0604020202020204" charset="-79"/>
            </a:endParaRPr>
          </a:p>
          <a:p>
            <a:pPr algn="ctr"/>
            <a:endParaRPr lang="en-US" b="1" dirty="0">
              <a:solidFill>
                <a:schemeClr val="bg2"/>
              </a:solidFill>
              <a:latin typeface="Varela Round" panose="020B0604020202020204" charset="-79"/>
              <a:cs typeface="Varela Round" panose="020B0604020202020204" charset="-79"/>
            </a:endParaRPr>
          </a:p>
          <a:p>
            <a:pPr algn="ctr"/>
            <a:r>
              <a:rPr lang="en-US" b="1" dirty="0">
                <a:solidFill>
                  <a:schemeClr val="bg2"/>
                </a:solidFill>
                <a:latin typeface="Varela Round" panose="020B0604020202020204" charset="-79"/>
                <a:cs typeface="Varela Round" panose="020B0604020202020204" charset="-79"/>
              </a:rPr>
              <a:t>MARZO</a:t>
            </a:r>
          </a:p>
          <a:p>
            <a:pPr algn="ctr"/>
            <a:r>
              <a:rPr lang="es-ES" dirty="0">
                <a:solidFill>
                  <a:schemeClr val="bg2"/>
                </a:solidFill>
                <a:latin typeface="Varela Round" panose="020B0604020202020204" charset="-79"/>
                <a:cs typeface="Varela Round" panose="020B0604020202020204" charset="-79"/>
              </a:rPr>
              <a:t>Semana de la Erradicación del racismo y la </a:t>
            </a:r>
            <a:r>
              <a:rPr lang="es-ES" dirty="0" err="1">
                <a:solidFill>
                  <a:schemeClr val="bg2"/>
                </a:solidFill>
                <a:latin typeface="Varela Round" panose="020B0604020202020204" charset="-79"/>
                <a:cs typeface="Varela Round" panose="020B0604020202020204" charset="-79"/>
              </a:rPr>
              <a:t>Afrodescendencia</a:t>
            </a:r>
            <a:r>
              <a:rPr lang="es-ES" dirty="0">
                <a:solidFill>
                  <a:schemeClr val="bg2"/>
                </a:solidFill>
                <a:latin typeface="Varela Round" panose="020B0604020202020204" charset="-79"/>
                <a:cs typeface="Varela Round" panose="020B0604020202020204" charset="-79"/>
              </a:rPr>
              <a:t>                                                                                                                                       Del marzo de 2023</a:t>
            </a:r>
            <a:endParaRPr lang="en-US" b="1" dirty="0">
              <a:solidFill>
                <a:schemeClr val="bg2"/>
              </a:solidFill>
              <a:latin typeface="Varela Round" panose="020B0604020202020204" charset="-79"/>
              <a:cs typeface="Varela Round" panose="020B0604020202020204" charset="-79"/>
            </a:endParaRPr>
          </a:p>
          <a:p>
            <a:pPr algn="ctr"/>
            <a:endParaRPr lang="en-US" b="1" dirty="0">
              <a:solidFill>
                <a:schemeClr val="bg2"/>
              </a:solidFill>
              <a:latin typeface="Varela Round" panose="020B0604020202020204" charset="-79"/>
              <a:cs typeface="Varela Round" panose="020B0604020202020204" charset="-79"/>
            </a:endParaRPr>
          </a:p>
          <a:p>
            <a:pPr algn="ctr"/>
            <a:r>
              <a:rPr lang="es-ES" b="1" dirty="0">
                <a:solidFill>
                  <a:schemeClr val="bg2"/>
                </a:solidFill>
                <a:latin typeface="Varela Round" panose="020B0604020202020204" charset="-79"/>
                <a:cs typeface="Varela Round" panose="020B0604020202020204" charset="-79"/>
              </a:rPr>
              <a:t>Abril</a:t>
            </a:r>
            <a:r>
              <a:rPr lang="es-ES" dirty="0">
                <a:solidFill>
                  <a:schemeClr val="bg2"/>
                </a:solidFill>
                <a:latin typeface="Varela Round" panose="020B0604020202020204" charset="-79"/>
                <a:cs typeface="Varela Round" panose="020B0604020202020204" charset="-79"/>
              </a:rPr>
              <a:t>                                                                                                                                                                                      Mes de la Educación Financiera</a:t>
            </a:r>
          </a:p>
          <a:p>
            <a:pPr algn="ctr"/>
            <a:endParaRPr lang="en-US" sz="1200" b="1" dirty="0">
              <a:solidFill>
                <a:schemeClr val="bg2"/>
              </a:solidFill>
              <a:latin typeface="Varela Round" panose="020B0604020202020204" charset="-79"/>
              <a:cs typeface="Varela Round" panose="020B0604020202020204" charset="-79"/>
            </a:endParaRPr>
          </a:p>
          <a:p>
            <a:endParaRPr lang="en-US" dirty="0"/>
          </a:p>
          <a:p>
            <a:endParaRPr lang="en-PR" dirty="0"/>
          </a:p>
        </p:txBody>
      </p:sp>
    </p:spTree>
    <p:extLst>
      <p:ext uri="{BB962C8B-B14F-4D97-AF65-F5344CB8AC3E}">
        <p14:creationId xmlns:p14="http://schemas.microsoft.com/office/powerpoint/2010/main" val="291537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23256-43C8-4203-A9A5-7C5F2FA2F6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 name="Picture 4">
            <a:extLst>
              <a:ext uri="{FF2B5EF4-FFF2-40B4-BE49-F238E27FC236}">
                <a16:creationId xmlns:a16="http://schemas.microsoft.com/office/drawing/2014/main" id="{31237F6F-8851-427A-B7C9-64DB571231D2}"/>
              </a:ext>
            </a:extLst>
          </p:cNvPr>
          <p:cNvPicPr>
            <a:picLocks noChangeAspect="1"/>
          </p:cNvPicPr>
          <p:nvPr/>
        </p:nvPicPr>
        <p:blipFill>
          <a:blip r:embed="rId2"/>
          <a:stretch>
            <a:fillRect/>
          </a:stretch>
        </p:blipFill>
        <p:spPr>
          <a:xfrm>
            <a:off x="4715834" y="-375"/>
            <a:ext cx="3332988" cy="5143500"/>
          </a:xfrm>
          <a:prstGeom prst="rect">
            <a:avLst/>
          </a:prstGeom>
        </p:spPr>
      </p:pic>
      <p:sp>
        <p:nvSpPr>
          <p:cNvPr id="6" name="TextBox 5">
            <a:extLst>
              <a:ext uri="{FF2B5EF4-FFF2-40B4-BE49-F238E27FC236}">
                <a16:creationId xmlns:a16="http://schemas.microsoft.com/office/drawing/2014/main" id="{68635550-5AAA-46C2-85BF-F49B22D11FD9}"/>
              </a:ext>
            </a:extLst>
          </p:cNvPr>
          <p:cNvSpPr txBox="1"/>
          <p:nvPr/>
        </p:nvSpPr>
        <p:spPr>
          <a:xfrm>
            <a:off x="785091" y="1357745"/>
            <a:ext cx="3786909" cy="1569660"/>
          </a:xfrm>
          <a:prstGeom prst="rect">
            <a:avLst/>
          </a:prstGeom>
          <a:noFill/>
        </p:spPr>
        <p:txBody>
          <a:bodyPr wrap="square" rtlCol="0">
            <a:spAutoFit/>
          </a:bodyPr>
          <a:lstStyle/>
          <a:p>
            <a:pPr algn="ctr"/>
            <a:r>
              <a:rPr lang="en-US" sz="24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rPr>
              <a:t>CERTAMEN DE CARTELES DE LA FIESTA DE LA PUERTORRIQUEÑIDAD</a:t>
            </a:r>
            <a:endParaRPr lang="en-PR" sz="24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56901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0A09AE-3FB1-4AD3-9D43-1384D593EE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 name="Title 1">
            <a:extLst>
              <a:ext uri="{FF2B5EF4-FFF2-40B4-BE49-F238E27FC236}">
                <a16:creationId xmlns:a16="http://schemas.microsoft.com/office/drawing/2014/main" id="{6CBF5A6E-F152-4D8A-928D-320F07762A42}"/>
              </a:ext>
            </a:extLst>
          </p:cNvPr>
          <p:cNvSpPr>
            <a:spLocks noGrp="1"/>
          </p:cNvSpPr>
          <p:nvPr>
            <p:ph type="title" idx="4294967295"/>
          </p:nvPr>
        </p:nvSpPr>
        <p:spPr>
          <a:xfrm>
            <a:off x="1625600" y="403739"/>
            <a:ext cx="5892800" cy="639762"/>
          </a:xfrm>
        </p:spPr>
        <p:txBody>
          <a:bodyPr/>
          <a:lstStyle/>
          <a:p>
            <a:pPr algn="ctr"/>
            <a:r>
              <a:rPr lang="es-ES" sz="2400" b="1" dirty="0">
                <a:solidFill>
                  <a:schemeClr val="bg2"/>
                </a:solidFill>
                <a:effectLst>
                  <a:outerShdw blurRad="38100" dist="38100" dir="2700000" algn="tl">
                    <a:srgbClr val="000000">
                      <a:alpha val="43137"/>
                    </a:srgbClr>
                  </a:outerShdw>
                </a:effectLst>
              </a:rPr>
              <a:t>División de Educación y Coordinación Cooperativa</a:t>
            </a:r>
            <a:endParaRPr lang="en-PR" sz="2400" b="1" dirty="0">
              <a:solidFill>
                <a:schemeClr val="bg2"/>
              </a:solidFill>
              <a:effectLst>
                <a:outerShdw blurRad="38100" dist="38100" dir="2700000" algn="tl">
                  <a:srgbClr val="000000">
                    <a:alpha val="43137"/>
                  </a:srgbClr>
                </a:outerShdw>
              </a:effectLst>
            </a:endParaRPr>
          </a:p>
        </p:txBody>
      </p:sp>
      <p:sp>
        <p:nvSpPr>
          <p:cNvPr id="8" name="Text Placeholder 7">
            <a:extLst>
              <a:ext uri="{FF2B5EF4-FFF2-40B4-BE49-F238E27FC236}">
                <a16:creationId xmlns:a16="http://schemas.microsoft.com/office/drawing/2014/main" id="{FB2477D3-9BF2-4706-882C-21BB7168471E}"/>
              </a:ext>
            </a:extLst>
          </p:cNvPr>
          <p:cNvSpPr>
            <a:spLocks noGrp="1"/>
          </p:cNvSpPr>
          <p:nvPr>
            <p:ph type="body" idx="4294967295"/>
          </p:nvPr>
        </p:nvSpPr>
        <p:spPr>
          <a:xfrm>
            <a:off x="4903499" y="1284663"/>
            <a:ext cx="3640137" cy="3225800"/>
          </a:xfrm>
        </p:spPr>
        <p:txBody>
          <a:bodyPr/>
          <a:lstStyle/>
          <a:p>
            <a:pPr marL="285750" indent="-285750">
              <a:buFont typeface="Arial" panose="020B0604020202020204" pitchFamily="34" charset="0"/>
              <a:buChar char="•"/>
            </a:pPr>
            <a:r>
              <a:rPr lang="en-US" sz="1800" dirty="0" err="1"/>
              <a:t>Integrar</a:t>
            </a:r>
            <a:r>
              <a:rPr lang="en-US" sz="1800" dirty="0"/>
              <a:t> la </a:t>
            </a:r>
            <a:r>
              <a:rPr lang="en-US" sz="1800" dirty="0" err="1"/>
              <a:t>filosofía</a:t>
            </a:r>
            <a:r>
              <a:rPr lang="en-US" sz="1800" dirty="0"/>
              <a:t> </a:t>
            </a:r>
            <a:r>
              <a:rPr lang="en-US" sz="1800" dirty="0" err="1"/>
              <a:t>cooperativista</a:t>
            </a:r>
            <a:r>
              <a:rPr lang="en-US" sz="1800" dirty="0"/>
              <a:t> </a:t>
            </a:r>
            <a:r>
              <a:rPr lang="en-US" sz="1800" dirty="0" err="1"/>
              <a:t>en</a:t>
            </a:r>
            <a:r>
              <a:rPr lang="en-US" sz="1800" dirty="0"/>
              <a:t> el </a:t>
            </a:r>
            <a:r>
              <a:rPr lang="en-US" sz="1800" dirty="0" err="1"/>
              <a:t>currículo</a:t>
            </a:r>
            <a:r>
              <a:rPr lang="en-US" sz="1800" dirty="0"/>
              <a:t> escolar.</a:t>
            </a:r>
          </a:p>
          <a:p>
            <a:pPr marL="285750" indent="-285750">
              <a:buFont typeface="Arial" panose="020B0604020202020204" pitchFamily="34" charset="0"/>
              <a:buChar char="•"/>
            </a:pPr>
            <a:r>
              <a:rPr lang="en-US" sz="1800" dirty="0" err="1"/>
              <a:t>Promover</a:t>
            </a:r>
            <a:r>
              <a:rPr lang="en-US" sz="1800" dirty="0"/>
              <a:t> los </a:t>
            </a:r>
            <a:r>
              <a:rPr lang="en-US" sz="1800" dirty="0" err="1"/>
              <a:t>principios</a:t>
            </a:r>
            <a:r>
              <a:rPr lang="en-US" sz="1800" dirty="0"/>
              <a:t> </a:t>
            </a:r>
            <a:r>
              <a:rPr lang="en-US" sz="1800" dirty="0" err="1"/>
              <a:t>cooperativistas</a:t>
            </a:r>
            <a:r>
              <a:rPr lang="en-US" sz="1800" dirty="0"/>
              <a:t>.</a:t>
            </a:r>
          </a:p>
          <a:p>
            <a:pPr marL="0" indent="0">
              <a:buNone/>
            </a:pPr>
            <a:endParaRPr lang="en-US" sz="1800" dirty="0"/>
          </a:p>
          <a:p>
            <a:pPr marL="285750" indent="-285750">
              <a:buFont typeface="Arial" panose="020B0604020202020204" pitchFamily="34" charset="0"/>
              <a:buChar char="•"/>
            </a:pPr>
            <a:r>
              <a:rPr lang="en-US" sz="1800" dirty="0" err="1"/>
              <a:t>Apoyar</a:t>
            </a:r>
            <a:r>
              <a:rPr lang="en-US" sz="1800" dirty="0"/>
              <a:t> el </a:t>
            </a:r>
            <a:r>
              <a:rPr lang="en-US" sz="1800" dirty="0" err="1"/>
              <a:t>establecimiento</a:t>
            </a:r>
            <a:r>
              <a:rPr lang="en-US" sz="1800" dirty="0"/>
              <a:t> de </a:t>
            </a:r>
            <a:r>
              <a:rPr lang="en-US" sz="1800" dirty="0" err="1"/>
              <a:t>cooperativas</a:t>
            </a:r>
            <a:r>
              <a:rPr lang="en-US" sz="1800" dirty="0"/>
              <a:t> juveniles </a:t>
            </a:r>
            <a:r>
              <a:rPr lang="en-US" sz="1800" dirty="0" err="1"/>
              <a:t>escolares</a:t>
            </a:r>
            <a:r>
              <a:rPr lang="en-US" sz="1800" dirty="0"/>
              <a:t>.</a:t>
            </a:r>
            <a:endParaRPr lang="en-PR" sz="1800" dirty="0"/>
          </a:p>
          <a:p>
            <a:endParaRPr lang="en-PR" dirty="0"/>
          </a:p>
        </p:txBody>
      </p:sp>
      <p:pic>
        <p:nvPicPr>
          <p:cNvPr id="9" name="Picture 8">
            <a:extLst>
              <a:ext uri="{FF2B5EF4-FFF2-40B4-BE49-F238E27FC236}">
                <a16:creationId xmlns:a16="http://schemas.microsoft.com/office/drawing/2014/main" id="{991B40B8-C1FA-4EF4-AEAD-3D90A4A61BF8}"/>
              </a:ext>
            </a:extLst>
          </p:cNvPr>
          <p:cNvPicPr>
            <a:picLocks noChangeAspect="1"/>
          </p:cNvPicPr>
          <p:nvPr/>
        </p:nvPicPr>
        <p:blipFill>
          <a:blip r:embed="rId2"/>
          <a:stretch>
            <a:fillRect/>
          </a:stretch>
        </p:blipFill>
        <p:spPr>
          <a:xfrm>
            <a:off x="667535" y="1377806"/>
            <a:ext cx="4139365" cy="2743950"/>
          </a:xfrm>
          <a:prstGeom prst="rect">
            <a:avLst/>
          </a:prstGeom>
        </p:spPr>
      </p:pic>
    </p:spTree>
    <p:extLst>
      <p:ext uri="{BB962C8B-B14F-4D97-AF65-F5344CB8AC3E}">
        <p14:creationId xmlns:p14="http://schemas.microsoft.com/office/powerpoint/2010/main" val="291519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8CC4A-4CF9-4D21-9DB4-A15A5D0E958D}"/>
              </a:ext>
            </a:extLst>
          </p:cNvPr>
          <p:cNvSpPr>
            <a:spLocks noGrp="1"/>
          </p:cNvSpPr>
          <p:nvPr>
            <p:ph type="title"/>
          </p:nvPr>
        </p:nvSpPr>
        <p:spPr/>
        <p:txBody>
          <a:bodyPr/>
          <a:lstStyle/>
          <a:p>
            <a:pPr algn="ctr"/>
            <a:r>
              <a:rPr lang="es-ES" sz="2400" b="1" dirty="0">
                <a:effectLst>
                  <a:outerShdw blurRad="38100" dist="38100" dir="2700000" algn="tl">
                    <a:srgbClr val="000000">
                      <a:alpha val="43137"/>
                    </a:srgbClr>
                  </a:outerShdw>
                </a:effectLst>
              </a:rPr>
              <a:t>División de Educación y Coordinación Cooperativa</a:t>
            </a:r>
            <a:endParaRPr lang="en-PR" sz="2400" b="1"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1091A713-AECC-4671-9343-B38518F009F4}"/>
              </a:ext>
            </a:extLst>
          </p:cNvPr>
          <p:cNvSpPr>
            <a:spLocks noGrp="1"/>
          </p:cNvSpPr>
          <p:nvPr>
            <p:ph type="body" idx="1"/>
          </p:nvPr>
        </p:nvSpPr>
        <p:spPr>
          <a:xfrm>
            <a:off x="4416862" y="2148786"/>
            <a:ext cx="3639375" cy="1869447"/>
          </a:xfrm>
        </p:spPr>
        <p:txBody>
          <a:bodyPr/>
          <a:lstStyle/>
          <a:p>
            <a:pPr marL="76200" indent="0" algn="ctr">
              <a:buNone/>
            </a:pPr>
            <a:r>
              <a:rPr lang="en-US" sz="1600" dirty="0" err="1"/>
              <a:t>Profa</a:t>
            </a:r>
            <a:r>
              <a:rPr lang="en-US" sz="1600" dirty="0"/>
              <a:t>. </a:t>
            </a:r>
            <a:r>
              <a:rPr lang="en-US" sz="1600" dirty="0" err="1"/>
              <a:t>Angélica</a:t>
            </a:r>
            <a:r>
              <a:rPr lang="en-US" sz="1600" dirty="0"/>
              <a:t> Martínez </a:t>
            </a:r>
            <a:r>
              <a:rPr lang="en-US" sz="1600" dirty="0" err="1"/>
              <a:t>Arocho</a:t>
            </a:r>
            <a:endParaRPr lang="en-US" sz="1600" dirty="0"/>
          </a:p>
          <a:p>
            <a:pPr marL="76200" indent="0" algn="ctr">
              <a:buNone/>
            </a:pPr>
            <a:r>
              <a:rPr lang="en-US" sz="1600" dirty="0" err="1"/>
              <a:t>Coordinadora</a:t>
            </a:r>
            <a:endParaRPr lang="en-US" sz="1600" dirty="0"/>
          </a:p>
          <a:p>
            <a:pPr marL="76200" indent="0" algn="ctr">
              <a:buNone/>
            </a:pPr>
            <a:endParaRPr lang="en-US" sz="1600" dirty="0"/>
          </a:p>
          <a:p>
            <a:pPr marL="76200" indent="0" algn="ctr">
              <a:buNone/>
            </a:pPr>
            <a:r>
              <a:rPr lang="en-US" sz="1600" dirty="0" err="1"/>
              <a:t>Correo</a:t>
            </a:r>
            <a:r>
              <a:rPr lang="en-US" sz="1600" dirty="0"/>
              <a:t> </a:t>
            </a:r>
            <a:r>
              <a:rPr lang="en-US" sz="1600" dirty="0" err="1"/>
              <a:t>electrónico</a:t>
            </a:r>
            <a:r>
              <a:rPr lang="en-US" sz="1600" dirty="0"/>
              <a:t>: martinezaa@de.pr.gov</a:t>
            </a:r>
            <a:endParaRPr lang="en-PR" sz="1600" dirty="0"/>
          </a:p>
        </p:txBody>
      </p:sp>
      <p:sp>
        <p:nvSpPr>
          <p:cNvPr id="2" name="Slide Number Placeholder 1">
            <a:extLst>
              <a:ext uri="{FF2B5EF4-FFF2-40B4-BE49-F238E27FC236}">
                <a16:creationId xmlns:a16="http://schemas.microsoft.com/office/drawing/2014/main" id="{1FDD5F07-07C6-4A61-955F-01445C6D6D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5" name="Picture 4">
            <a:extLst>
              <a:ext uri="{FF2B5EF4-FFF2-40B4-BE49-F238E27FC236}">
                <a16:creationId xmlns:a16="http://schemas.microsoft.com/office/drawing/2014/main" id="{2E5ADAD4-56B2-4E61-AAFE-BE705EBA1689}"/>
              </a:ext>
            </a:extLst>
          </p:cNvPr>
          <p:cNvPicPr>
            <a:picLocks noChangeAspect="1"/>
          </p:cNvPicPr>
          <p:nvPr/>
        </p:nvPicPr>
        <p:blipFill>
          <a:blip r:embed="rId2"/>
          <a:stretch>
            <a:fillRect/>
          </a:stretch>
        </p:blipFill>
        <p:spPr>
          <a:xfrm>
            <a:off x="2442038" y="2148786"/>
            <a:ext cx="1974824" cy="1974824"/>
          </a:xfrm>
          <a:prstGeom prst="rect">
            <a:avLst/>
          </a:prstGeom>
        </p:spPr>
      </p:pic>
    </p:spTree>
    <p:extLst>
      <p:ext uri="{BB962C8B-B14F-4D97-AF65-F5344CB8AC3E}">
        <p14:creationId xmlns:p14="http://schemas.microsoft.com/office/powerpoint/2010/main" val="345949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1F5B-2882-4EA2-87CD-B3BABFDE4511}"/>
              </a:ext>
            </a:extLst>
          </p:cNvPr>
          <p:cNvSpPr>
            <a:spLocks noGrp="1"/>
          </p:cNvSpPr>
          <p:nvPr>
            <p:ph type="title"/>
          </p:nvPr>
        </p:nvSpPr>
        <p:spPr>
          <a:xfrm>
            <a:off x="2935875" y="190542"/>
            <a:ext cx="5275500" cy="641100"/>
          </a:xfrm>
        </p:spPr>
        <p:txBody>
          <a:bodyPr/>
          <a:lstStyle/>
          <a:p>
            <a:pPr algn="ctr"/>
            <a:r>
              <a:rPr lang="en-US" sz="2400" b="1" dirty="0">
                <a:effectLst>
                  <a:outerShdw blurRad="38100" dist="38100" dir="2700000" algn="tl">
                    <a:srgbClr val="000000">
                      <a:alpha val="43137"/>
                    </a:srgbClr>
                  </a:outerShdw>
                </a:effectLst>
              </a:rPr>
              <a:t>ALIANZAS</a:t>
            </a:r>
            <a:endParaRPr lang="en-PR" sz="2400"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C10CD9D4-4D08-4431-813E-560398777F59}"/>
              </a:ext>
            </a:extLst>
          </p:cNvPr>
          <p:cNvSpPr>
            <a:spLocks noGrp="1"/>
          </p:cNvSpPr>
          <p:nvPr>
            <p:ph type="body" idx="1"/>
          </p:nvPr>
        </p:nvSpPr>
        <p:spPr>
          <a:xfrm>
            <a:off x="2691235" y="1082411"/>
            <a:ext cx="5764780" cy="3275833"/>
          </a:xfrm>
        </p:spPr>
        <p:txBody>
          <a:bodyPr/>
          <a:lstStyle/>
          <a:p>
            <a:r>
              <a:rPr lang="en-US" sz="1800" dirty="0" err="1"/>
              <a:t>Asociación</a:t>
            </a:r>
            <a:r>
              <a:rPr lang="en-US" sz="1800" dirty="0"/>
              <a:t> </a:t>
            </a:r>
            <a:r>
              <a:rPr lang="en-US" sz="1800" dirty="0" err="1"/>
              <a:t>Puertorriqueña</a:t>
            </a:r>
            <a:r>
              <a:rPr lang="en-US" sz="1800" dirty="0"/>
              <a:t> de </a:t>
            </a:r>
            <a:r>
              <a:rPr lang="en-US" sz="1800" dirty="0" err="1"/>
              <a:t>Historiadores</a:t>
            </a:r>
            <a:endParaRPr lang="en-US" sz="1800" dirty="0"/>
          </a:p>
          <a:p>
            <a:r>
              <a:rPr lang="en-US" sz="1800" dirty="0" err="1"/>
              <a:t>Departamento</a:t>
            </a:r>
            <a:r>
              <a:rPr lang="en-US" sz="1800" dirty="0"/>
              <a:t> del </a:t>
            </a:r>
            <a:r>
              <a:rPr lang="en-US" sz="1800" dirty="0" err="1"/>
              <a:t>Trabajo</a:t>
            </a:r>
            <a:r>
              <a:rPr lang="en-US" sz="1800" dirty="0"/>
              <a:t> y </a:t>
            </a:r>
            <a:r>
              <a:rPr lang="en-US" sz="1800" dirty="0" err="1"/>
              <a:t>Recursos</a:t>
            </a:r>
            <a:r>
              <a:rPr lang="en-US" sz="1800" dirty="0"/>
              <a:t> Humanos</a:t>
            </a:r>
          </a:p>
          <a:p>
            <a:r>
              <a:rPr lang="en-US" sz="1800" dirty="0"/>
              <a:t>Liga de </a:t>
            </a:r>
            <a:r>
              <a:rPr lang="en-US" sz="1800" dirty="0" err="1"/>
              <a:t>Cooperativas</a:t>
            </a:r>
            <a:endParaRPr lang="en-US" sz="1800" dirty="0"/>
          </a:p>
          <a:p>
            <a:r>
              <a:rPr lang="en-US" sz="1800" dirty="0" err="1"/>
              <a:t>Administración</a:t>
            </a:r>
            <a:r>
              <a:rPr lang="en-US" sz="1800" dirty="0"/>
              <a:t> de </a:t>
            </a:r>
            <a:r>
              <a:rPr lang="en-US" sz="1800" dirty="0" err="1"/>
              <a:t>Tribunales</a:t>
            </a:r>
            <a:endParaRPr lang="en-US" sz="1800" dirty="0"/>
          </a:p>
          <a:p>
            <a:r>
              <a:rPr lang="en-US" sz="1800" dirty="0"/>
              <a:t> </a:t>
            </a:r>
            <a:r>
              <a:rPr lang="en-US" sz="1800" dirty="0" err="1"/>
              <a:t>Comisión</a:t>
            </a:r>
            <a:r>
              <a:rPr lang="en-US" sz="1800" dirty="0"/>
              <a:t> de Desarrollo </a:t>
            </a:r>
            <a:r>
              <a:rPr lang="en-US" sz="1800" dirty="0" err="1"/>
              <a:t>Cooperativo</a:t>
            </a:r>
            <a:endParaRPr lang="es-ES" sz="1800" dirty="0"/>
          </a:p>
          <a:p>
            <a:r>
              <a:rPr lang="es-ES" sz="1800" dirty="0"/>
              <a:t>Oficina de Servicios Legislativos de la Cámara de Representantes</a:t>
            </a:r>
          </a:p>
          <a:p>
            <a:endParaRPr lang="en-PR" dirty="0"/>
          </a:p>
        </p:txBody>
      </p:sp>
      <p:sp>
        <p:nvSpPr>
          <p:cNvPr id="4" name="Slide Number Placeholder 3">
            <a:extLst>
              <a:ext uri="{FF2B5EF4-FFF2-40B4-BE49-F238E27FC236}">
                <a16:creationId xmlns:a16="http://schemas.microsoft.com/office/drawing/2014/main" id="{22746913-BA48-452E-AFF7-A216185B98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5" name="Picture 4">
            <a:extLst>
              <a:ext uri="{FF2B5EF4-FFF2-40B4-BE49-F238E27FC236}">
                <a16:creationId xmlns:a16="http://schemas.microsoft.com/office/drawing/2014/main" id="{A4FD60B4-5EAE-4FAD-82B3-9FD4EBA89247}"/>
              </a:ext>
            </a:extLst>
          </p:cNvPr>
          <p:cNvPicPr>
            <a:picLocks noChangeAspect="1"/>
          </p:cNvPicPr>
          <p:nvPr/>
        </p:nvPicPr>
        <p:blipFill>
          <a:blip r:embed="rId2"/>
          <a:stretch>
            <a:fillRect/>
          </a:stretch>
        </p:blipFill>
        <p:spPr>
          <a:xfrm>
            <a:off x="6308727" y="3754383"/>
            <a:ext cx="2326898" cy="997242"/>
          </a:xfrm>
          <a:prstGeom prst="rect">
            <a:avLst/>
          </a:prstGeom>
        </p:spPr>
      </p:pic>
    </p:spTree>
    <p:extLst>
      <p:ext uri="{BB962C8B-B14F-4D97-AF65-F5344CB8AC3E}">
        <p14:creationId xmlns:p14="http://schemas.microsoft.com/office/powerpoint/2010/main" val="300499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68E9E2-C59C-4DB3-99DA-54E3ADB936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Rectangle 4">
            <a:extLst>
              <a:ext uri="{FF2B5EF4-FFF2-40B4-BE49-F238E27FC236}">
                <a16:creationId xmlns:a16="http://schemas.microsoft.com/office/drawing/2014/main" id="{506227B0-9902-481A-807F-8A08567D791A}"/>
              </a:ext>
            </a:extLst>
          </p:cNvPr>
          <p:cNvSpPr/>
          <p:nvPr/>
        </p:nvSpPr>
        <p:spPr>
          <a:xfrm>
            <a:off x="1179095" y="1161723"/>
            <a:ext cx="6990928" cy="2554545"/>
          </a:xfrm>
          <a:prstGeom prst="rect">
            <a:avLst/>
          </a:prstGeom>
        </p:spPr>
        <p:txBody>
          <a:bodyPr wrap="square">
            <a:spAutoFit/>
          </a:bodyPr>
          <a:lstStyle/>
          <a:p>
            <a:pPr algn="just"/>
            <a:r>
              <a:rPr lang="es-ES" sz="1600" dirty="0">
                <a:solidFill>
                  <a:schemeClr val="bg2"/>
                </a:solidFill>
                <a:latin typeface="Varela Round" panose="020B0604020202020204" charset="-79"/>
                <a:cs typeface="Varela Round" panose="020B0604020202020204" charset="-79"/>
              </a:rPr>
              <a:t>Fomenta la publicación de artículos trabajados por maestros y por especialistas que se desempeñan en otros escenarios académicos que hacen contribuciones valiosas para los Estudios Sociales.</a:t>
            </a:r>
          </a:p>
          <a:p>
            <a:pPr algn="just"/>
            <a:endParaRPr lang="es-ES" sz="1600" dirty="0">
              <a:solidFill>
                <a:schemeClr val="bg2"/>
              </a:solidFill>
              <a:latin typeface="Varela Round" panose="020B0604020202020204" charset="-79"/>
              <a:cs typeface="Varela Round" panose="020B0604020202020204" charset="-79"/>
            </a:endParaRPr>
          </a:p>
          <a:p>
            <a:pPr algn="just"/>
            <a:r>
              <a:rPr lang="es-ES" sz="1600" dirty="0">
                <a:solidFill>
                  <a:schemeClr val="bg2"/>
                </a:solidFill>
                <a:latin typeface="Varela Round" panose="020B0604020202020204" charset="-79"/>
                <a:cs typeface="Varela Round" panose="020B0604020202020204" charset="-79"/>
              </a:rPr>
              <a:t>La revista, reconoce el trabajo de investigación que realizan maestros y profesores universitarios en el ámbito de las disciplinas de las ciencias sociales y las humanidades.</a:t>
            </a:r>
          </a:p>
          <a:p>
            <a:pPr algn="just"/>
            <a:endParaRPr lang="es-ES" sz="1600" dirty="0">
              <a:solidFill>
                <a:schemeClr val="bg2"/>
              </a:solidFill>
              <a:latin typeface="Varela Round" panose="020B0604020202020204" charset="-79"/>
              <a:cs typeface="Varela Round" panose="020B0604020202020204" charset="-79"/>
            </a:endParaRPr>
          </a:p>
          <a:p>
            <a:pPr algn="just"/>
            <a:r>
              <a:rPr lang="es-ES" sz="1600" dirty="0">
                <a:solidFill>
                  <a:schemeClr val="bg2"/>
                </a:solidFill>
                <a:latin typeface="Varela Round" panose="020B0604020202020204" charset="-79"/>
                <a:cs typeface="Varela Round" panose="020B0604020202020204" charset="-79"/>
              </a:rPr>
              <a:t>Es un espacio que se les provee a los maestros para reconocer su aportación a la educación de Puerto Rico.</a:t>
            </a:r>
          </a:p>
        </p:txBody>
      </p:sp>
      <p:sp>
        <p:nvSpPr>
          <p:cNvPr id="7" name="Rectangle 6">
            <a:extLst>
              <a:ext uri="{FF2B5EF4-FFF2-40B4-BE49-F238E27FC236}">
                <a16:creationId xmlns:a16="http://schemas.microsoft.com/office/drawing/2014/main" id="{38C877C5-FD56-4782-880C-09BCE4F61CBF}"/>
              </a:ext>
            </a:extLst>
          </p:cNvPr>
          <p:cNvSpPr/>
          <p:nvPr/>
        </p:nvSpPr>
        <p:spPr>
          <a:xfrm>
            <a:off x="2738090" y="339680"/>
            <a:ext cx="4572000" cy="461665"/>
          </a:xfrm>
          <a:prstGeom prst="rect">
            <a:avLst/>
          </a:prstGeom>
        </p:spPr>
        <p:txBody>
          <a:bodyPr wrap="square">
            <a:spAutoFit/>
          </a:bodyPr>
          <a:lstStyle/>
          <a:p>
            <a:r>
              <a:rPr lang="es-PR" sz="24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rPr>
              <a:t>Revista Aula y Sociedad </a:t>
            </a:r>
            <a:endParaRPr lang="en-PR" sz="24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106789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06AB06C0-D17D-43DB-AD40-7EE99FFCF176}"/>
              </a:ext>
            </a:extLst>
          </p:cNvPr>
          <p:cNvSpPr>
            <a:spLocks noGrp="1"/>
          </p:cNvSpPr>
          <p:nvPr>
            <p:ph type="title"/>
          </p:nvPr>
        </p:nvSpPr>
        <p:spPr>
          <a:xfrm>
            <a:off x="2935875" y="1005303"/>
            <a:ext cx="5891866" cy="641100"/>
          </a:xfrm>
        </p:spPr>
        <p:txBody>
          <a:bodyPr/>
          <a:lstStyle/>
          <a:p>
            <a:r>
              <a:rPr lang="es-PR" sz="2800" b="1" dirty="0">
                <a:solidFill>
                  <a:schemeClr val="accent6"/>
                </a:solidFill>
                <a:effectLst>
                  <a:outerShdw blurRad="38100" dist="38100" dir="2700000" algn="tl">
                    <a:srgbClr val="000000">
                      <a:alpha val="43137"/>
                    </a:srgbClr>
                  </a:outerShdw>
                </a:effectLst>
              </a:rPr>
              <a:t>Notificación de Política Pública </a:t>
            </a:r>
          </a:p>
        </p:txBody>
      </p:sp>
      <p:sp>
        <p:nvSpPr>
          <p:cNvPr id="417" name="Google Shape;417;p19"/>
          <p:cNvSpPr txBox="1">
            <a:spLocks noGrp="1"/>
          </p:cNvSpPr>
          <p:nvPr>
            <p:ph type="body" idx="1"/>
          </p:nvPr>
        </p:nvSpPr>
        <p:spPr>
          <a:xfrm>
            <a:off x="3128211" y="1759269"/>
            <a:ext cx="5390147" cy="2888358"/>
          </a:xfrm>
          <a:prstGeom prst="rect">
            <a:avLst/>
          </a:prstGeom>
        </p:spPr>
        <p:txBody>
          <a:bodyPr spcFirstLastPara="1" wrap="square" lIns="91425" tIns="91425" rIns="91425" bIns="91425" anchor="t" anchorCtr="0">
            <a:noAutofit/>
          </a:bodyPr>
          <a:lstStyle/>
          <a:p>
            <a:pPr marL="0" lvl="0" indent="0" algn="just" rtl="0">
              <a:spcBef>
                <a:spcPts val="600"/>
              </a:spcBef>
              <a:spcAft>
                <a:spcPts val="1000"/>
              </a:spcAft>
              <a:buNone/>
            </a:pPr>
            <a:r>
              <a:rPr lang="es-ES" sz="1900" dirty="0"/>
              <a:t>El Departamento de Educación de Puerto Rico no discrimina de ninguna manera por razón de edad, raza, color, sexo, nacimiento, condición de veterano, ideología política o religiosa, origen o condición social, orientación sexual o identidad de género, discapacidad o impedimento físico o mental; ni por ser víctima de violencia doméstica, agresión sexual o acecho.</a:t>
            </a:r>
          </a:p>
        </p:txBody>
      </p:sp>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4" name="Picture 3" descr="A picture containing text&#10;&#10;Description automatically generated">
            <a:extLst>
              <a:ext uri="{FF2B5EF4-FFF2-40B4-BE49-F238E27FC236}">
                <a16:creationId xmlns:a16="http://schemas.microsoft.com/office/drawing/2014/main" id="{02404982-BD05-4CF3-AE0B-E8CC5942410B}"/>
              </a:ext>
            </a:extLst>
          </p:cNvPr>
          <p:cNvPicPr>
            <a:picLocks noChangeAspect="1"/>
          </p:cNvPicPr>
          <p:nvPr/>
        </p:nvPicPr>
        <p:blipFill>
          <a:blip r:embed="rId3"/>
          <a:stretch>
            <a:fillRect/>
          </a:stretch>
        </p:blipFill>
        <p:spPr>
          <a:xfrm>
            <a:off x="6102350" y="179484"/>
            <a:ext cx="2235628" cy="10501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463879" y="1701933"/>
            <a:ext cx="4552646" cy="25271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solidFill>
                  <a:schemeClr val="accent4"/>
                </a:solidFill>
                <a:effectLst>
                  <a:outerShdw blurRad="38100" dist="38100" dir="2700000" algn="tl">
                    <a:srgbClr val="000000">
                      <a:alpha val="43137"/>
                    </a:srgbClr>
                  </a:outerShdw>
                </a:effectLst>
                <a:latin typeface="Selawik Semibold" panose="020B0702040204020203" pitchFamily="34" charset="0"/>
              </a:rPr>
              <a:t>Proceso de Revisión Curricular del Programa  de Estudios Sociales</a:t>
            </a:r>
            <a:endParaRPr sz="3600" b="1" dirty="0">
              <a:solidFill>
                <a:schemeClr val="accent4"/>
              </a:solidFill>
              <a:effectLst>
                <a:outerShdw blurRad="38100" dist="38100" dir="2700000" algn="tl">
                  <a:srgbClr val="000000">
                    <a:alpha val="43137"/>
                  </a:srgbClr>
                </a:outerShdw>
              </a:effectLst>
              <a:latin typeface="Selawik Semibold" panose="020B0702040204020203" pitchFamily="34" charset="0"/>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3962400" y="0"/>
            <a:ext cx="4396760" cy="20652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793978" y="282197"/>
            <a:ext cx="6463231" cy="584775"/>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3200" b="1" kern="1200" dirty="0" err="1">
                <a:solidFill>
                  <a:schemeClr val="accent6"/>
                </a:solidFill>
                <a:effectLst>
                  <a:outerShdw blurRad="38100" dist="38100" dir="2700000" algn="tl">
                    <a:srgbClr val="000000">
                      <a:alpha val="43137"/>
                    </a:srgbClr>
                  </a:outerShdw>
                </a:effectLst>
                <a:latin typeface="Selawik Semibold" panose="020B0702040204020203" pitchFamily="34" charset="0"/>
                <a:ea typeface="+mn-ea"/>
                <a:cs typeface="+mn-cs"/>
              </a:rPr>
              <a:t>Programa</a:t>
            </a:r>
            <a:r>
              <a:rPr lang="en-US" sz="3200" b="1" kern="1200" dirty="0">
                <a:solidFill>
                  <a:schemeClr val="accent6"/>
                </a:solidFill>
                <a:effectLst>
                  <a:outerShdw blurRad="38100" dist="38100" dir="2700000" algn="tl">
                    <a:srgbClr val="000000">
                      <a:alpha val="43137"/>
                    </a:srgbClr>
                  </a:outerShdw>
                </a:effectLst>
                <a:latin typeface="Selawik Semibold" panose="020B0702040204020203" pitchFamily="34" charset="0"/>
                <a:ea typeface="+mn-ea"/>
                <a:cs typeface="+mn-cs"/>
              </a:rPr>
              <a:t> de </a:t>
            </a:r>
            <a:r>
              <a:rPr lang="en-US" sz="3200" b="1" kern="1200" dirty="0" err="1">
                <a:solidFill>
                  <a:schemeClr val="accent6"/>
                </a:solidFill>
                <a:effectLst>
                  <a:outerShdw blurRad="38100" dist="38100" dir="2700000" algn="tl">
                    <a:srgbClr val="000000">
                      <a:alpha val="43137"/>
                    </a:srgbClr>
                  </a:outerShdw>
                </a:effectLst>
                <a:latin typeface="Selawik Semibold" panose="020B0702040204020203" pitchFamily="34" charset="0"/>
                <a:ea typeface="+mn-ea"/>
                <a:cs typeface="+mn-cs"/>
              </a:rPr>
              <a:t>Estudios</a:t>
            </a:r>
            <a:r>
              <a:rPr lang="en-US" sz="3200" b="1" kern="1200" dirty="0">
                <a:solidFill>
                  <a:schemeClr val="accent6"/>
                </a:solidFill>
                <a:effectLst>
                  <a:outerShdw blurRad="38100" dist="38100" dir="2700000" algn="tl">
                    <a:srgbClr val="000000">
                      <a:alpha val="43137"/>
                    </a:srgbClr>
                  </a:outerShdw>
                </a:effectLst>
                <a:latin typeface="Selawik Semibold" panose="020B0702040204020203" pitchFamily="34" charset="0"/>
                <a:ea typeface="+mn-ea"/>
                <a:cs typeface="+mn-cs"/>
              </a:rPr>
              <a:t> </a:t>
            </a:r>
            <a:r>
              <a:rPr lang="en-US" sz="3200" b="1" kern="1200" dirty="0" err="1">
                <a:solidFill>
                  <a:schemeClr val="accent6"/>
                </a:solidFill>
                <a:effectLst>
                  <a:outerShdw blurRad="38100" dist="38100" dir="2700000" algn="tl">
                    <a:srgbClr val="000000">
                      <a:alpha val="43137"/>
                    </a:srgbClr>
                  </a:outerShdw>
                </a:effectLst>
                <a:latin typeface="Selawik Semibold" panose="020B0702040204020203" pitchFamily="34" charset="0"/>
                <a:ea typeface="+mn-ea"/>
                <a:cs typeface="+mn-cs"/>
              </a:rPr>
              <a:t>Sociales</a:t>
            </a:r>
            <a:r>
              <a:rPr lang="en-US" sz="3200" b="1" kern="1200" dirty="0">
                <a:solidFill>
                  <a:schemeClr val="accent6"/>
                </a:solidFill>
                <a:effectLst>
                  <a:outerShdw blurRad="38100" dist="38100" dir="2700000" algn="tl">
                    <a:srgbClr val="000000">
                      <a:alpha val="43137"/>
                    </a:srgbClr>
                  </a:outerShdw>
                </a:effectLst>
                <a:latin typeface="Selawik Semibold" panose="020B0702040204020203" pitchFamily="34" charset="0"/>
                <a:ea typeface="+mn-ea"/>
                <a:cs typeface="+mn-cs"/>
              </a:rPr>
              <a:t> </a:t>
            </a:r>
          </a:p>
        </p:txBody>
      </p:sp>
      <p:pic>
        <p:nvPicPr>
          <p:cNvPr id="10" name="Picture 22">
            <a:extLst>
              <a:ext uri="{FF2B5EF4-FFF2-40B4-BE49-F238E27FC236}">
                <a16:creationId xmlns:a16="http://schemas.microsoft.com/office/drawing/2014/main" id="{6596057A-7CD4-4254-B174-2FBF8815B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18" t="3155" r="23349"/>
          <a:stretch/>
        </p:blipFill>
        <p:spPr bwMode="auto">
          <a:xfrm>
            <a:off x="6662308" y="1881517"/>
            <a:ext cx="1435778" cy="13804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A8A953-1AF7-4AF5-8780-E0E472074C6D}"/>
              </a:ext>
            </a:extLst>
          </p:cNvPr>
          <p:cNvSpPr txBox="1"/>
          <p:nvPr/>
        </p:nvSpPr>
        <p:spPr>
          <a:xfrm>
            <a:off x="1953100" y="1663462"/>
            <a:ext cx="4743450" cy="2846933"/>
          </a:xfrm>
          <a:prstGeom prst="rect">
            <a:avLst/>
          </a:prstGeom>
          <a:noFill/>
        </p:spPr>
        <p:txBody>
          <a:bodyPr wrap="square">
            <a:spAutoFit/>
          </a:bodyPr>
          <a:lstStyle/>
          <a:p>
            <a:pPr lvl="3">
              <a:spcBef>
                <a:spcPts val="600"/>
              </a:spcBef>
              <a:buAutoNum type="arabicPeriod"/>
            </a:pPr>
            <a:r>
              <a:rPr lang="es-ES" sz="1800" dirty="0">
                <a:latin typeface="Varela Round" panose="00000500000000000000" pitchFamily="2" charset="-79"/>
                <a:cs typeface="Varela Round" panose="00000500000000000000" pitchFamily="2" charset="-79"/>
              </a:rPr>
              <a:t> Cambio y continuidad</a:t>
            </a:r>
          </a:p>
          <a:p>
            <a:pPr lvl="3">
              <a:spcBef>
                <a:spcPts val="600"/>
              </a:spcBef>
              <a:buAutoNum type="arabicPeriod"/>
            </a:pPr>
            <a:r>
              <a:rPr lang="es-ES" sz="1800" dirty="0">
                <a:latin typeface="Varela Round" panose="00000500000000000000" pitchFamily="2" charset="-79"/>
                <a:cs typeface="Varela Round" panose="00000500000000000000" pitchFamily="2" charset="-79"/>
              </a:rPr>
              <a:t> Personas lugares y ambiente</a:t>
            </a:r>
          </a:p>
          <a:p>
            <a:pPr lvl="3">
              <a:spcBef>
                <a:spcPts val="600"/>
              </a:spcBef>
              <a:buAutoNum type="arabicPeriod"/>
            </a:pPr>
            <a:r>
              <a:rPr lang="es-ES" sz="1800" dirty="0">
                <a:latin typeface="Varela Round" panose="00000500000000000000" pitchFamily="2" charset="-79"/>
                <a:cs typeface="Varela Round" panose="00000500000000000000" pitchFamily="2" charset="-79"/>
              </a:rPr>
              <a:t> Desarrollo personal</a:t>
            </a:r>
          </a:p>
          <a:p>
            <a:pPr lvl="3">
              <a:spcBef>
                <a:spcPts val="600"/>
              </a:spcBef>
              <a:buAutoNum type="arabicPeriod"/>
            </a:pPr>
            <a:r>
              <a:rPr lang="es-ES" sz="1800" dirty="0">
                <a:latin typeface="Varela Round" panose="00000500000000000000" pitchFamily="2" charset="-79"/>
                <a:cs typeface="Varela Round" panose="00000500000000000000" pitchFamily="2" charset="-79"/>
              </a:rPr>
              <a:t> Identidad cultural</a:t>
            </a:r>
          </a:p>
          <a:p>
            <a:pPr lvl="3">
              <a:spcBef>
                <a:spcPts val="600"/>
              </a:spcBef>
              <a:buAutoNum type="arabicPeriod"/>
            </a:pPr>
            <a:r>
              <a:rPr lang="es-ES" sz="1800" dirty="0">
                <a:latin typeface="Varela Round" panose="00000500000000000000" pitchFamily="2" charset="-79"/>
                <a:cs typeface="Varela Round" panose="00000500000000000000" pitchFamily="2" charset="-79"/>
              </a:rPr>
              <a:t> Producción, distribución y consumo</a:t>
            </a:r>
          </a:p>
          <a:p>
            <a:pPr lvl="3">
              <a:spcBef>
                <a:spcPts val="600"/>
              </a:spcBef>
              <a:buAutoNum type="arabicPeriod"/>
            </a:pPr>
            <a:r>
              <a:rPr lang="es-ES" sz="1800" dirty="0">
                <a:latin typeface="Varela Round" panose="00000500000000000000" pitchFamily="2" charset="-79"/>
                <a:cs typeface="Varela Round" panose="00000500000000000000" pitchFamily="2" charset="-79"/>
              </a:rPr>
              <a:t> Conciencia cívica y democrática</a:t>
            </a:r>
          </a:p>
          <a:p>
            <a:pPr lvl="3">
              <a:spcBef>
                <a:spcPts val="600"/>
              </a:spcBef>
              <a:buAutoNum type="arabicPeriod"/>
            </a:pPr>
            <a:r>
              <a:rPr lang="es-ES" sz="1800" dirty="0">
                <a:latin typeface="Varela Round" panose="00000500000000000000" pitchFamily="2" charset="-79"/>
                <a:cs typeface="Varela Round" panose="00000500000000000000" pitchFamily="2" charset="-79"/>
              </a:rPr>
              <a:t> Conciencia global</a:t>
            </a:r>
          </a:p>
          <a:p>
            <a:pPr lvl="3">
              <a:spcBef>
                <a:spcPts val="600"/>
              </a:spcBef>
              <a:buAutoNum type="arabicPeriod"/>
            </a:pPr>
            <a:r>
              <a:rPr lang="es-ES" sz="1800" dirty="0">
                <a:latin typeface="Varela Round" panose="00000500000000000000" pitchFamily="2" charset="-79"/>
                <a:cs typeface="Varela Round" panose="00000500000000000000" pitchFamily="2" charset="-79"/>
              </a:rPr>
              <a:t> Sociedad tecnológica y científica</a:t>
            </a:r>
          </a:p>
        </p:txBody>
      </p:sp>
      <p:sp>
        <p:nvSpPr>
          <p:cNvPr id="14" name="TextBox 13">
            <a:extLst>
              <a:ext uri="{FF2B5EF4-FFF2-40B4-BE49-F238E27FC236}">
                <a16:creationId xmlns:a16="http://schemas.microsoft.com/office/drawing/2014/main" id="{B0ACC778-030A-441F-A61A-CB6353BAF6F4}"/>
              </a:ext>
            </a:extLst>
          </p:cNvPr>
          <p:cNvSpPr txBox="1"/>
          <p:nvPr/>
        </p:nvSpPr>
        <p:spPr>
          <a:xfrm>
            <a:off x="1953100" y="1065162"/>
            <a:ext cx="6144986" cy="400110"/>
          </a:xfrm>
          <a:prstGeom prst="rect">
            <a:avLst/>
          </a:prstGeom>
          <a:noFill/>
        </p:spPr>
        <p:txBody>
          <a:bodyPr wrap="square">
            <a:spAutoFit/>
          </a:bodyPr>
          <a:lstStyle/>
          <a:p>
            <a:pPr marL="76200" lvl="0" algn="l" rtl="0">
              <a:spcBef>
                <a:spcPts val="600"/>
              </a:spcBef>
              <a:spcAft>
                <a:spcPts val="0"/>
              </a:spcAft>
              <a:buSzPts val="2400"/>
            </a:pPr>
            <a:r>
              <a:rPr lang="es-ES" sz="2000" dirty="0">
                <a:solidFill>
                  <a:schemeClr val="accent6"/>
                </a:solidFill>
                <a:latin typeface="Varela Round" panose="00000500000000000000" pitchFamily="2" charset="-79"/>
                <a:cs typeface="Varela Round" panose="00000500000000000000" pitchFamily="2" charset="-79"/>
              </a:rPr>
              <a:t>Se mantuvieron los ocho estándares: </a:t>
            </a:r>
          </a:p>
        </p:txBody>
      </p:sp>
    </p:spTree>
    <p:extLst>
      <p:ext uri="{BB962C8B-B14F-4D97-AF65-F5344CB8AC3E}">
        <p14:creationId xmlns:p14="http://schemas.microsoft.com/office/powerpoint/2010/main" val="141032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575284" y="362272"/>
            <a:ext cx="6463231" cy="523220"/>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800" b="1" kern="1200" dirty="0" err="1">
                <a:solidFill>
                  <a:schemeClr val="accent6"/>
                </a:solidFill>
                <a:effectLst>
                  <a:outerShdw blurRad="38100" dist="38100" dir="2700000" algn="tl">
                    <a:srgbClr val="000000">
                      <a:alpha val="43137"/>
                    </a:srgbClr>
                  </a:outerShdw>
                </a:effectLst>
                <a:latin typeface="Nixie One" panose="020B0604020202020204" charset="0"/>
                <a:ea typeface="+mn-ea"/>
                <a:cs typeface="+mn-cs"/>
              </a:rPr>
              <a:t>Programa</a:t>
            </a:r>
            <a:r>
              <a:rPr lang="en-US" sz="2800" b="1" kern="1200" dirty="0">
                <a:solidFill>
                  <a:schemeClr val="accent6"/>
                </a:solidFill>
                <a:effectLst>
                  <a:outerShdw blurRad="38100" dist="38100" dir="2700000" algn="tl">
                    <a:srgbClr val="000000">
                      <a:alpha val="43137"/>
                    </a:srgbClr>
                  </a:outerShdw>
                </a:effectLst>
                <a:latin typeface="Nixie One" panose="020B0604020202020204" charset="0"/>
                <a:ea typeface="+mn-ea"/>
                <a:cs typeface="+mn-cs"/>
              </a:rPr>
              <a:t> de </a:t>
            </a:r>
            <a:r>
              <a:rPr lang="en-US" sz="2800" b="1" kern="1200" dirty="0" err="1">
                <a:solidFill>
                  <a:schemeClr val="accent6"/>
                </a:solidFill>
                <a:effectLst>
                  <a:outerShdw blurRad="38100" dist="38100" dir="2700000" algn="tl">
                    <a:srgbClr val="000000">
                      <a:alpha val="43137"/>
                    </a:srgbClr>
                  </a:outerShdw>
                </a:effectLst>
                <a:latin typeface="Nixie One" panose="020B0604020202020204" charset="0"/>
                <a:ea typeface="+mn-ea"/>
                <a:cs typeface="+mn-cs"/>
              </a:rPr>
              <a:t>Estudios</a:t>
            </a:r>
            <a:r>
              <a:rPr lang="en-US" sz="2800" b="1" kern="1200" dirty="0">
                <a:solidFill>
                  <a:schemeClr val="accent6"/>
                </a:solidFill>
                <a:effectLst>
                  <a:outerShdw blurRad="38100" dist="38100" dir="2700000" algn="tl">
                    <a:srgbClr val="000000">
                      <a:alpha val="43137"/>
                    </a:srgbClr>
                  </a:outerShdw>
                </a:effectLst>
                <a:latin typeface="Nixie One" panose="020B0604020202020204" charset="0"/>
                <a:ea typeface="+mn-ea"/>
                <a:cs typeface="+mn-cs"/>
              </a:rPr>
              <a:t> </a:t>
            </a:r>
            <a:r>
              <a:rPr lang="en-US" sz="2800" b="1" kern="1200" dirty="0" err="1">
                <a:solidFill>
                  <a:schemeClr val="accent6"/>
                </a:solidFill>
                <a:effectLst>
                  <a:outerShdw blurRad="38100" dist="38100" dir="2700000" algn="tl">
                    <a:srgbClr val="000000">
                      <a:alpha val="43137"/>
                    </a:srgbClr>
                  </a:outerShdw>
                </a:effectLst>
                <a:latin typeface="Nixie One" panose="020B0604020202020204" charset="0"/>
                <a:ea typeface="+mn-ea"/>
                <a:cs typeface="+mn-cs"/>
              </a:rPr>
              <a:t>Sociales</a:t>
            </a:r>
            <a:r>
              <a:rPr lang="en-US" sz="2800" b="1" kern="1200" dirty="0">
                <a:solidFill>
                  <a:schemeClr val="accent6"/>
                </a:solidFill>
                <a:effectLst>
                  <a:outerShdw blurRad="38100" dist="38100" dir="2700000" algn="tl">
                    <a:srgbClr val="000000">
                      <a:alpha val="43137"/>
                    </a:srgbClr>
                  </a:outerShdw>
                </a:effectLst>
                <a:latin typeface="Nixie One" panose="020B0604020202020204" charset="0"/>
                <a:ea typeface="+mn-ea"/>
                <a:cs typeface="+mn-cs"/>
              </a:rPr>
              <a:t> </a:t>
            </a:r>
          </a:p>
        </p:txBody>
      </p:sp>
      <p:sp>
        <p:nvSpPr>
          <p:cNvPr id="14" name="TextBox 13">
            <a:extLst>
              <a:ext uri="{FF2B5EF4-FFF2-40B4-BE49-F238E27FC236}">
                <a16:creationId xmlns:a16="http://schemas.microsoft.com/office/drawing/2014/main" id="{B0ACC778-030A-441F-A61A-CB6353BAF6F4}"/>
              </a:ext>
            </a:extLst>
          </p:cNvPr>
          <p:cNvSpPr txBox="1"/>
          <p:nvPr/>
        </p:nvSpPr>
        <p:spPr>
          <a:xfrm>
            <a:off x="993698" y="1305053"/>
            <a:ext cx="7423204" cy="707886"/>
          </a:xfrm>
          <a:prstGeom prst="rect">
            <a:avLst/>
          </a:prstGeom>
          <a:noFill/>
        </p:spPr>
        <p:txBody>
          <a:bodyPr wrap="square">
            <a:spAutoFit/>
          </a:bodyPr>
          <a:lstStyle/>
          <a:p>
            <a:pPr marL="76200" lvl="0" algn="l" rtl="0">
              <a:spcBef>
                <a:spcPts val="600"/>
              </a:spcBef>
              <a:spcAft>
                <a:spcPts val="0"/>
              </a:spcAft>
              <a:buSzPts val="2400"/>
            </a:pPr>
            <a:r>
              <a:rPr lang="es-ES" sz="2000" dirty="0">
                <a:solidFill>
                  <a:schemeClr val="accent6"/>
                </a:solidFill>
                <a:latin typeface="Varela Round" panose="00000500000000000000" pitchFamily="2" charset="-79"/>
                <a:cs typeface="Varela Round" panose="00000500000000000000" pitchFamily="2" charset="-79"/>
              </a:rPr>
              <a:t>Las expectativas se organizaron siguiendo los conceptos del marco curricular:</a:t>
            </a:r>
          </a:p>
        </p:txBody>
      </p:sp>
      <p:sp>
        <p:nvSpPr>
          <p:cNvPr id="12" name="Text Placeholder 2">
            <a:extLst>
              <a:ext uri="{FF2B5EF4-FFF2-40B4-BE49-F238E27FC236}">
                <a16:creationId xmlns:a16="http://schemas.microsoft.com/office/drawing/2014/main" id="{6F3BA92B-A63E-4769-9EEA-0D22F76A7704}"/>
              </a:ext>
            </a:extLst>
          </p:cNvPr>
          <p:cNvSpPr txBox="1">
            <a:spLocks/>
          </p:cNvSpPr>
          <p:nvPr/>
        </p:nvSpPr>
        <p:spPr>
          <a:xfrm>
            <a:off x="1159701" y="2207154"/>
            <a:ext cx="3849951" cy="17413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buFont typeface="Arial"/>
              <a:buAutoNum type="arabicPeriod"/>
            </a:pPr>
            <a:r>
              <a:rPr lang="es-ES" sz="1800" dirty="0">
                <a:latin typeface="Varela Round" panose="00000500000000000000" pitchFamily="2" charset="-79"/>
                <a:cs typeface="Varela Round" panose="00000500000000000000" pitchFamily="2" charset="-79"/>
              </a:rPr>
              <a:t> Organización espacial</a:t>
            </a:r>
          </a:p>
          <a:p>
            <a:pPr lvl="1">
              <a:buFont typeface="Arial"/>
              <a:buAutoNum type="arabicPeriod"/>
            </a:pPr>
            <a:r>
              <a:rPr lang="es-ES" sz="1800" dirty="0">
                <a:latin typeface="Varela Round" panose="00000500000000000000" pitchFamily="2" charset="-79"/>
                <a:cs typeface="Varela Round" panose="00000500000000000000" pitchFamily="2" charset="-79"/>
              </a:rPr>
              <a:t> Proceso histórico</a:t>
            </a:r>
          </a:p>
          <a:p>
            <a:pPr lvl="1">
              <a:buFont typeface="Arial"/>
              <a:buAutoNum type="arabicPeriod"/>
            </a:pPr>
            <a:r>
              <a:rPr lang="es-ES" sz="1800" dirty="0">
                <a:latin typeface="Varela Round" panose="00000500000000000000" pitchFamily="2" charset="-79"/>
                <a:cs typeface="Varela Round" panose="00000500000000000000" pitchFamily="2" charset="-79"/>
              </a:rPr>
              <a:t> Organización económica</a:t>
            </a:r>
          </a:p>
          <a:p>
            <a:pPr lvl="1">
              <a:buFont typeface="Arial"/>
              <a:buAutoNum type="arabicPeriod"/>
            </a:pPr>
            <a:r>
              <a:rPr lang="es-ES" sz="1800" dirty="0">
                <a:latin typeface="Varela Round" panose="00000500000000000000" pitchFamily="2" charset="-79"/>
                <a:cs typeface="Varela Round" panose="00000500000000000000" pitchFamily="2" charset="-79"/>
              </a:rPr>
              <a:t> Persona</a:t>
            </a:r>
          </a:p>
          <a:p>
            <a:pPr lvl="1">
              <a:buFont typeface="Arial"/>
              <a:buAutoNum type="arabicPeriod"/>
            </a:pPr>
            <a:r>
              <a:rPr lang="es-ES" sz="1800" dirty="0">
                <a:latin typeface="Varela Round" panose="00000500000000000000" pitchFamily="2" charset="-79"/>
                <a:cs typeface="Varela Round" panose="00000500000000000000" pitchFamily="2" charset="-79"/>
              </a:rPr>
              <a:t> Proceso político</a:t>
            </a:r>
          </a:p>
          <a:p>
            <a:pPr marL="546100" lvl="1"/>
            <a:endParaRPr lang="es-ES" sz="1800" dirty="0">
              <a:latin typeface="Varela Round" panose="00000500000000000000" pitchFamily="2" charset="-79"/>
              <a:cs typeface="Varela Round" panose="00000500000000000000" pitchFamily="2" charset="-79"/>
            </a:endParaRPr>
          </a:p>
        </p:txBody>
      </p:sp>
      <p:sp>
        <p:nvSpPr>
          <p:cNvPr id="13" name="Text Placeholder 4">
            <a:extLst>
              <a:ext uri="{FF2B5EF4-FFF2-40B4-BE49-F238E27FC236}">
                <a16:creationId xmlns:a16="http://schemas.microsoft.com/office/drawing/2014/main" id="{44082329-B099-4F00-959C-DCA7C88D843D}"/>
              </a:ext>
            </a:extLst>
          </p:cNvPr>
          <p:cNvSpPr txBox="1">
            <a:spLocks/>
          </p:cNvSpPr>
          <p:nvPr/>
        </p:nvSpPr>
        <p:spPr>
          <a:xfrm>
            <a:off x="4832884" y="2207154"/>
            <a:ext cx="3808652" cy="172984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buFont typeface="+mj-lt"/>
              <a:buAutoNum type="arabicPeriod" startAt="6"/>
            </a:pPr>
            <a:r>
              <a:rPr lang="es-ES" sz="1800" dirty="0">
                <a:latin typeface="Varela Round" panose="00000500000000000000" pitchFamily="2" charset="-79"/>
                <a:cs typeface="Varela Round" panose="00000500000000000000" pitchFamily="2" charset="-79"/>
              </a:rPr>
              <a:t> Estructura social</a:t>
            </a:r>
          </a:p>
          <a:p>
            <a:pPr lvl="1">
              <a:buFont typeface="+mj-lt"/>
              <a:buAutoNum type="arabicPeriod" startAt="6"/>
            </a:pPr>
            <a:r>
              <a:rPr lang="es-ES" sz="1800" dirty="0">
                <a:latin typeface="Varela Round" panose="00000500000000000000" pitchFamily="2" charset="-79"/>
                <a:cs typeface="Varela Round" panose="00000500000000000000" pitchFamily="2" charset="-79"/>
              </a:rPr>
              <a:t> Cultura</a:t>
            </a:r>
          </a:p>
          <a:p>
            <a:pPr lvl="1">
              <a:buFont typeface="+mj-lt"/>
              <a:buAutoNum type="arabicPeriod" startAt="6"/>
            </a:pPr>
            <a:r>
              <a:rPr lang="es-ES" sz="1800" dirty="0">
                <a:latin typeface="Varela Round" panose="00000500000000000000" pitchFamily="2" charset="-79"/>
                <a:cs typeface="Varela Round" panose="00000500000000000000" pitchFamily="2" charset="-79"/>
              </a:rPr>
              <a:t> Sociedad tecnológica</a:t>
            </a:r>
          </a:p>
          <a:p>
            <a:pPr lvl="1">
              <a:buFont typeface="+mj-lt"/>
              <a:buAutoNum type="arabicPeriod" startAt="6"/>
            </a:pPr>
            <a:r>
              <a:rPr lang="es-ES" sz="1800" dirty="0">
                <a:latin typeface="Varela Round" panose="00000500000000000000" pitchFamily="2" charset="-79"/>
                <a:cs typeface="Varela Round" panose="00000500000000000000" pitchFamily="2" charset="-79"/>
              </a:rPr>
              <a:t> Relaciones globales</a:t>
            </a:r>
          </a:p>
          <a:p>
            <a:pPr lvl="1">
              <a:buFont typeface="+mj-lt"/>
              <a:buAutoNum type="arabicPeriod" startAt="6"/>
            </a:pPr>
            <a:r>
              <a:rPr lang="es-ES" sz="1800" dirty="0">
                <a:latin typeface="Varela Round" panose="00000500000000000000" pitchFamily="2" charset="-79"/>
                <a:cs typeface="Varela Round" panose="00000500000000000000" pitchFamily="2" charset="-79"/>
              </a:rPr>
              <a:t> Quehacer ético y cívico</a:t>
            </a:r>
          </a:p>
          <a:p>
            <a:pPr>
              <a:buFont typeface="+mj-lt"/>
              <a:buAutoNum type="arabicPeriod" startAt="6"/>
            </a:pPr>
            <a:endParaRPr lang="es-ES"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834863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575284" y="138316"/>
            <a:ext cx="6463231" cy="523220"/>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800" b="1" kern="1200" dirty="0" err="1">
                <a:solidFill>
                  <a:schemeClr val="accent6"/>
                </a:solidFill>
                <a:effectLst>
                  <a:outerShdw blurRad="38100" dist="38100" dir="2700000" algn="tl">
                    <a:srgbClr val="000000">
                      <a:alpha val="43137"/>
                    </a:srgbClr>
                  </a:outerShdw>
                </a:effectLst>
                <a:latin typeface="Nixie One" panose="020B0604020202020204" charset="0"/>
                <a:ea typeface="+mn-ea"/>
                <a:cs typeface="+mn-cs"/>
              </a:rPr>
              <a:t>Programa</a:t>
            </a:r>
            <a:r>
              <a:rPr lang="en-US" sz="2800" b="1" kern="1200" dirty="0">
                <a:solidFill>
                  <a:schemeClr val="accent6"/>
                </a:solidFill>
                <a:effectLst>
                  <a:outerShdw blurRad="38100" dist="38100" dir="2700000" algn="tl">
                    <a:srgbClr val="000000">
                      <a:alpha val="43137"/>
                    </a:srgbClr>
                  </a:outerShdw>
                </a:effectLst>
                <a:latin typeface="Nixie One" panose="020B0604020202020204" charset="0"/>
                <a:ea typeface="+mn-ea"/>
                <a:cs typeface="+mn-cs"/>
              </a:rPr>
              <a:t> de </a:t>
            </a:r>
            <a:r>
              <a:rPr lang="en-US" sz="2800" b="1" kern="1200" dirty="0" err="1">
                <a:solidFill>
                  <a:schemeClr val="accent6"/>
                </a:solidFill>
                <a:effectLst>
                  <a:outerShdw blurRad="38100" dist="38100" dir="2700000" algn="tl">
                    <a:srgbClr val="000000">
                      <a:alpha val="43137"/>
                    </a:srgbClr>
                  </a:outerShdw>
                </a:effectLst>
                <a:latin typeface="Nixie One" panose="020B0604020202020204" charset="0"/>
                <a:ea typeface="+mn-ea"/>
                <a:cs typeface="+mn-cs"/>
              </a:rPr>
              <a:t>Estudios</a:t>
            </a:r>
            <a:r>
              <a:rPr lang="en-US" sz="2800" b="1" kern="1200" dirty="0">
                <a:solidFill>
                  <a:schemeClr val="accent6"/>
                </a:solidFill>
                <a:effectLst>
                  <a:outerShdw blurRad="38100" dist="38100" dir="2700000" algn="tl">
                    <a:srgbClr val="000000">
                      <a:alpha val="43137"/>
                    </a:srgbClr>
                  </a:outerShdw>
                </a:effectLst>
                <a:latin typeface="Nixie One" panose="020B0604020202020204" charset="0"/>
                <a:ea typeface="+mn-ea"/>
                <a:cs typeface="+mn-cs"/>
              </a:rPr>
              <a:t> </a:t>
            </a:r>
            <a:r>
              <a:rPr lang="en-US" sz="2800" b="1" kern="1200" dirty="0" err="1">
                <a:solidFill>
                  <a:schemeClr val="accent6"/>
                </a:solidFill>
                <a:effectLst>
                  <a:outerShdw blurRad="38100" dist="38100" dir="2700000" algn="tl">
                    <a:srgbClr val="000000">
                      <a:alpha val="43137"/>
                    </a:srgbClr>
                  </a:outerShdw>
                </a:effectLst>
                <a:latin typeface="Nixie One" panose="020B0604020202020204" charset="0"/>
                <a:ea typeface="+mn-ea"/>
                <a:cs typeface="+mn-cs"/>
              </a:rPr>
              <a:t>Sociales</a:t>
            </a:r>
            <a:r>
              <a:rPr lang="en-US" sz="2800" b="1" kern="1200" dirty="0">
                <a:solidFill>
                  <a:schemeClr val="accent6"/>
                </a:solidFill>
                <a:effectLst>
                  <a:outerShdw blurRad="38100" dist="38100" dir="2700000" algn="tl">
                    <a:srgbClr val="000000">
                      <a:alpha val="43137"/>
                    </a:srgbClr>
                  </a:outerShdw>
                </a:effectLst>
                <a:latin typeface="Nixie One" panose="020B0604020202020204" charset="0"/>
                <a:ea typeface="+mn-ea"/>
                <a:cs typeface="+mn-cs"/>
              </a:rPr>
              <a:t> </a:t>
            </a:r>
          </a:p>
        </p:txBody>
      </p:sp>
      <p:sp>
        <p:nvSpPr>
          <p:cNvPr id="15" name="TextBox 14">
            <a:extLst>
              <a:ext uri="{FF2B5EF4-FFF2-40B4-BE49-F238E27FC236}">
                <a16:creationId xmlns:a16="http://schemas.microsoft.com/office/drawing/2014/main" id="{355CDC62-F764-4F7A-B114-403A2FD07A9E}"/>
              </a:ext>
            </a:extLst>
          </p:cNvPr>
          <p:cNvSpPr txBox="1"/>
          <p:nvPr/>
        </p:nvSpPr>
        <p:spPr>
          <a:xfrm>
            <a:off x="1212850" y="894368"/>
            <a:ext cx="6718300" cy="4524315"/>
          </a:xfrm>
          <a:prstGeom prst="rect">
            <a:avLst/>
          </a:prstGeom>
          <a:noFill/>
        </p:spPr>
        <p:txBody>
          <a:bodyPr wrap="square">
            <a:spAutoFit/>
          </a:bodyPr>
          <a:lstStyle/>
          <a:p>
            <a:pPr marL="285750" indent="-285750" algn="just">
              <a:buFont typeface="Arial" panose="020B0604020202020204" pitchFamily="34" charset="0"/>
              <a:buChar char="•"/>
            </a:pPr>
            <a:r>
              <a:rPr lang="es-PR" sz="1800" dirty="0">
                <a:solidFill>
                  <a:schemeClr val="tx1"/>
                </a:solidFill>
                <a:latin typeface="Varela Round" panose="00000500000000000000" pitchFamily="2" charset="-79"/>
                <a:cs typeface="Varela Round" panose="00000500000000000000" pitchFamily="2" charset="-79"/>
              </a:rPr>
              <a:t>Cada grado ahora cuenta con diez expectativas organizadas por conceptos.  </a:t>
            </a:r>
          </a:p>
          <a:p>
            <a:pPr marL="285750" indent="-285750" algn="just">
              <a:buFont typeface="Arial" panose="020B0604020202020204" pitchFamily="34" charset="0"/>
              <a:buChar char="•"/>
            </a:pPr>
            <a:endParaRPr lang="es-PR" sz="1800" dirty="0">
              <a:solidFill>
                <a:schemeClr val="tx1"/>
              </a:solidFill>
              <a:latin typeface="Varela Round" panose="00000500000000000000" pitchFamily="2" charset="-79"/>
              <a:cs typeface="Varela Round" panose="00000500000000000000" pitchFamily="2" charset="-79"/>
            </a:endParaRPr>
          </a:p>
          <a:p>
            <a:pPr marL="285750" indent="-285750" algn="just">
              <a:buFont typeface="Arial" panose="020B0604020202020204" pitchFamily="34" charset="0"/>
              <a:buChar char="•"/>
            </a:pPr>
            <a:r>
              <a:rPr lang="es-PR" sz="1800" dirty="0">
                <a:solidFill>
                  <a:schemeClr val="tx1"/>
                </a:solidFill>
                <a:latin typeface="Varela Round" panose="00000500000000000000" pitchFamily="2" charset="-79"/>
                <a:cs typeface="Varela Round" panose="00000500000000000000" pitchFamily="2" charset="-79"/>
              </a:rPr>
              <a:t>Por ende, cada grado contiene 80 expectativas con un número variado de indicadores por expectativa.</a:t>
            </a:r>
          </a:p>
          <a:p>
            <a:pPr marL="285750" indent="-285750" algn="just">
              <a:buFont typeface="Arial" panose="020B0604020202020204" pitchFamily="34" charset="0"/>
              <a:buChar char="•"/>
            </a:pPr>
            <a:endParaRPr lang="es-PR" sz="1800" dirty="0">
              <a:solidFill>
                <a:schemeClr val="tx1"/>
              </a:solidFill>
              <a:latin typeface="Varela Round" panose="00000500000000000000" pitchFamily="2" charset="-79"/>
              <a:cs typeface="Varela Round" panose="00000500000000000000" pitchFamily="2" charset="-79"/>
            </a:endParaRPr>
          </a:p>
          <a:p>
            <a:pPr marL="285750" indent="-285750" algn="just">
              <a:buFont typeface="Arial" panose="020B0604020202020204" pitchFamily="34" charset="0"/>
              <a:buChar char="•"/>
            </a:pPr>
            <a:r>
              <a:rPr lang="es-ES" sz="1800" dirty="0">
                <a:solidFill>
                  <a:schemeClr val="tx1"/>
                </a:solidFill>
                <a:latin typeface="Varela Round" panose="00000500000000000000" pitchFamily="2" charset="-79"/>
                <a:cs typeface="Varela Round" panose="00000500000000000000" pitchFamily="2" charset="-79"/>
              </a:rPr>
              <a:t>Se desarrollaron nuevos indicadores para todas las expectativas en todos los grados.</a:t>
            </a:r>
          </a:p>
          <a:p>
            <a:pPr marL="285750" indent="-285750" algn="just">
              <a:buFont typeface="Arial" panose="020B0604020202020204" pitchFamily="34" charset="0"/>
              <a:buChar char="•"/>
            </a:pPr>
            <a:endParaRPr lang="es-ES" sz="1800" dirty="0">
              <a:solidFill>
                <a:schemeClr val="tx1"/>
              </a:solidFill>
              <a:latin typeface="Varela Round" panose="00000500000000000000" pitchFamily="2" charset="-79"/>
              <a:cs typeface="Varela Round" panose="00000500000000000000" pitchFamily="2" charset="-79"/>
            </a:endParaRPr>
          </a:p>
          <a:p>
            <a:pPr marL="285750" indent="-285750" algn="just">
              <a:buFont typeface="Arial" panose="020B0604020202020204" pitchFamily="34" charset="0"/>
              <a:buChar char="•"/>
            </a:pPr>
            <a:r>
              <a:rPr lang="es-ES" sz="1800" dirty="0">
                <a:solidFill>
                  <a:schemeClr val="tx1"/>
                </a:solidFill>
                <a:latin typeface="Varela Round" panose="00000500000000000000" pitchFamily="2" charset="-79"/>
                <a:cs typeface="Varela Round" panose="00000500000000000000" pitchFamily="2" charset="-79"/>
              </a:rPr>
              <a:t>En duodécimo grado los indicadores corresponden a 3 áreas específicas: Economía, Sociedad, Política.</a:t>
            </a:r>
          </a:p>
          <a:p>
            <a:pPr marL="285750" indent="-285750" algn="just">
              <a:buFont typeface="Arial" panose="020B0604020202020204" pitchFamily="34" charset="0"/>
              <a:buChar char="•"/>
            </a:pPr>
            <a:endParaRPr lang="es-ES" sz="1800" dirty="0">
              <a:solidFill>
                <a:schemeClr val="tx1"/>
              </a:solidFill>
              <a:latin typeface="Varela Round" panose="00000500000000000000" pitchFamily="2" charset="-79"/>
              <a:cs typeface="Varela Round" panose="00000500000000000000" pitchFamily="2" charset="-79"/>
            </a:endParaRPr>
          </a:p>
          <a:p>
            <a:pPr marL="285750" indent="-285750" algn="just">
              <a:buFont typeface="Arial" panose="020B0604020202020204" pitchFamily="34" charset="0"/>
              <a:buChar char="•"/>
            </a:pPr>
            <a:r>
              <a:rPr lang="es-ES" sz="1800" dirty="0">
                <a:solidFill>
                  <a:schemeClr val="tx1"/>
                </a:solidFill>
                <a:latin typeface="Varela Round" panose="00000500000000000000" pitchFamily="2" charset="-79"/>
                <a:cs typeface="Varela Round" panose="00000500000000000000" pitchFamily="2" charset="-79"/>
              </a:rPr>
              <a:t>Durante el proceso de revisión se tomaron en cuenta tanto la alineación horizontal como la vertical.</a:t>
            </a:r>
          </a:p>
          <a:p>
            <a:pPr marL="285750" indent="-285750" algn="just">
              <a:buFont typeface="Arial" panose="020B0604020202020204" pitchFamily="34" charset="0"/>
              <a:buChar char="•"/>
            </a:pPr>
            <a:endParaRPr lang="es-ES" sz="1800" dirty="0">
              <a:solidFill>
                <a:schemeClr val="tx1"/>
              </a:solidFill>
              <a:latin typeface="Varela Round" panose="00000500000000000000" pitchFamily="2" charset="-79"/>
              <a:cs typeface="Varela Round" panose="00000500000000000000" pitchFamily="2" charset="-79"/>
            </a:endParaRPr>
          </a:p>
          <a:p>
            <a:pPr marL="285750" indent="-285750" algn="just">
              <a:buFont typeface="Arial" panose="020B0604020202020204" pitchFamily="34" charset="0"/>
              <a:buChar char="•"/>
            </a:pPr>
            <a:endParaRPr lang="en-US" sz="1800" dirty="0">
              <a:solidFill>
                <a:schemeClr val="tx1"/>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632422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184852" y="225808"/>
            <a:ext cx="6534300" cy="6285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Enfoque del Programa </a:t>
            </a:r>
            <a:endParaRPr sz="3600" dirty="0"/>
          </a:p>
        </p:txBody>
      </p:sp>
      <p:sp>
        <p:nvSpPr>
          <p:cNvPr id="240" name="Google Shape;240;p19"/>
          <p:cNvSpPr txBox="1">
            <a:spLocks noGrp="1"/>
          </p:cNvSpPr>
          <p:nvPr>
            <p:ph type="subTitle" idx="4294967295"/>
          </p:nvPr>
        </p:nvSpPr>
        <p:spPr>
          <a:xfrm>
            <a:off x="1424848" y="609318"/>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dirty="0" err="1">
                <a:solidFill>
                  <a:srgbClr val="A1BECC"/>
                </a:solidFill>
                <a:latin typeface="Selawik Semibold" panose="020B0702040204020203" pitchFamily="34" charset="0"/>
              </a:rPr>
              <a:t>durante</a:t>
            </a:r>
            <a:r>
              <a:rPr lang="en-US" sz="1800" dirty="0">
                <a:solidFill>
                  <a:srgbClr val="A1BECC"/>
                </a:solidFill>
                <a:latin typeface="Selawik Semibold" panose="020B0702040204020203" pitchFamily="34" charset="0"/>
              </a:rPr>
              <a:t> el </a:t>
            </a:r>
            <a:r>
              <a:rPr lang="en-US" sz="1800" dirty="0" err="1">
                <a:solidFill>
                  <a:srgbClr val="A1BECC"/>
                </a:solidFill>
                <a:latin typeface="Selawik Semibold" panose="020B0702040204020203" pitchFamily="34" charset="0"/>
              </a:rPr>
              <a:t>proceso</a:t>
            </a:r>
            <a:r>
              <a:rPr lang="en-US" sz="1800" dirty="0">
                <a:solidFill>
                  <a:srgbClr val="A1BECC"/>
                </a:solidFill>
                <a:latin typeface="Selawik Semibold" panose="020B0702040204020203" pitchFamily="34" charset="0"/>
              </a:rPr>
              <a:t> de </a:t>
            </a:r>
            <a:r>
              <a:rPr lang="en-US" sz="1800" dirty="0" err="1">
                <a:solidFill>
                  <a:srgbClr val="A1BECC"/>
                </a:solidFill>
                <a:latin typeface="Selawik Semibold" panose="020B0702040204020203" pitchFamily="34" charset="0"/>
              </a:rPr>
              <a:t>Revisión</a:t>
            </a:r>
            <a:r>
              <a:rPr lang="en-US" sz="1800" dirty="0">
                <a:solidFill>
                  <a:srgbClr val="A1BECC"/>
                </a:solidFill>
                <a:latin typeface="Selawik Semibold" panose="020B0702040204020203" pitchFamily="34" charset="0"/>
              </a:rPr>
              <a:t> Curricular …</a:t>
            </a:r>
            <a:endParaRPr sz="1800"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304932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101A7-7468-4074-A4CF-69285DD0358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
        <p:nvSpPr>
          <p:cNvPr id="3" name="TextBox 2">
            <a:extLst>
              <a:ext uri="{FF2B5EF4-FFF2-40B4-BE49-F238E27FC236}">
                <a16:creationId xmlns:a16="http://schemas.microsoft.com/office/drawing/2014/main" id="{63E97655-2C4E-4C10-BD2F-3A4E98F646F0}"/>
              </a:ext>
            </a:extLst>
          </p:cNvPr>
          <p:cNvSpPr txBox="1"/>
          <p:nvPr/>
        </p:nvSpPr>
        <p:spPr>
          <a:xfrm>
            <a:off x="2110509" y="111001"/>
            <a:ext cx="4922982" cy="523220"/>
          </a:xfrm>
          <a:prstGeom prst="rect">
            <a:avLst/>
          </a:prstGeom>
          <a:noFill/>
        </p:spPr>
        <p:txBody>
          <a:bodyPr wrap="square" rtlCol="0">
            <a:spAutoFit/>
          </a:bodyPr>
          <a:lstStyle/>
          <a:p>
            <a:pPr algn="ctr"/>
            <a:r>
              <a:rPr lang="en-US" sz="2800" b="1" dirty="0">
                <a:solidFill>
                  <a:schemeClr val="accent6"/>
                </a:solidFill>
                <a:latin typeface="Nixie One" panose="020B0604020202020204" charset="0"/>
                <a:cs typeface="Varela Round" panose="020B0604020202020204" charset="-79"/>
              </a:rPr>
              <a:t>EDUCACIÓN GLOBAL</a:t>
            </a:r>
            <a:endParaRPr lang="en-PR" sz="2800" b="1" dirty="0">
              <a:solidFill>
                <a:schemeClr val="accent6"/>
              </a:solidFill>
              <a:latin typeface="Nixie One" panose="020B0604020202020204" charset="0"/>
              <a:cs typeface="Varela Round" panose="020B0604020202020204" charset="-79"/>
            </a:endParaRPr>
          </a:p>
        </p:txBody>
      </p:sp>
      <p:sp>
        <p:nvSpPr>
          <p:cNvPr id="4" name="TextBox 3">
            <a:extLst>
              <a:ext uri="{FF2B5EF4-FFF2-40B4-BE49-F238E27FC236}">
                <a16:creationId xmlns:a16="http://schemas.microsoft.com/office/drawing/2014/main" id="{F86AB632-E9D6-40CE-AF8D-4135F912AA51}"/>
              </a:ext>
            </a:extLst>
          </p:cNvPr>
          <p:cNvSpPr txBox="1"/>
          <p:nvPr/>
        </p:nvSpPr>
        <p:spPr>
          <a:xfrm>
            <a:off x="1020618" y="781307"/>
            <a:ext cx="7102763" cy="4401205"/>
          </a:xfrm>
          <a:prstGeom prst="rect">
            <a:avLst/>
          </a:prstGeom>
          <a:noFill/>
        </p:spPr>
        <p:txBody>
          <a:bodyPr wrap="square" rtlCol="0">
            <a:spAutoFit/>
          </a:bodyPr>
          <a:lstStyle/>
          <a:p>
            <a:pPr algn="just"/>
            <a:r>
              <a:rPr lang="en-US" dirty="0">
                <a:solidFill>
                  <a:schemeClr val="tx1">
                    <a:lumMod val="50000"/>
                    <a:lumOff val="50000"/>
                  </a:schemeClr>
                </a:solidFill>
                <a:latin typeface="Varela Round" panose="020B0604020202020204" charset="-79"/>
                <a:cs typeface="Varela Round" panose="020B0604020202020204" charset="-79"/>
              </a:rPr>
              <a:t>La </a:t>
            </a:r>
            <a:r>
              <a:rPr lang="en-US" dirty="0" err="1">
                <a:solidFill>
                  <a:schemeClr val="tx1">
                    <a:lumMod val="50000"/>
                    <a:lumOff val="50000"/>
                  </a:schemeClr>
                </a:solidFill>
                <a:latin typeface="Varela Round" panose="020B0604020202020204" charset="-79"/>
                <a:cs typeface="Varela Round" panose="020B0604020202020204" charset="-79"/>
              </a:rPr>
              <a:t>educación</a:t>
            </a:r>
            <a:r>
              <a:rPr lang="en-US" dirty="0">
                <a:solidFill>
                  <a:schemeClr val="tx1">
                    <a:lumMod val="50000"/>
                    <a:lumOff val="50000"/>
                  </a:schemeClr>
                </a:solidFill>
                <a:latin typeface="Varela Round" panose="020B0604020202020204" charset="-79"/>
                <a:cs typeface="Varela Round" panose="020B0604020202020204" charset="-79"/>
              </a:rPr>
              <a:t> global se </a:t>
            </a:r>
            <a:r>
              <a:rPr lang="en-US" dirty="0" err="1">
                <a:solidFill>
                  <a:schemeClr val="tx1">
                    <a:lumMod val="50000"/>
                    <a:lumOff val="50000"/>
                  </a:schemeClr>
                </a:solidFill>
                <a:latin typeface="Varela Round" panose="020B0604020202020204" charset="-79"/>
                <a:cs typeface="Varela Round" panose="020B0604020202020204" charset="-79"/>
              </a:rPr>
              <a:t>refiere</a:t>
            </a:r>
            <a:r>
              <a:rPr lang="en-US" dirty="0">
                <a:solidFill>
                  <a:schemeClr val="tx1">
                    <a:lumMod val="50000"/>
                    <a:lumOff val="50000"/>
                  </a:schemeClr>
                </a:solidFill>
                <a:latin typeface="Varela Round" panose="020B0604020202020204" charset="-79"/>
                <a:cs typeface="Varela Round" panose="020B0604020202020204" charset="-79"/>
              </a:rPr>
              <a:t> a las </a:t>
            </a:r>
            <a:r>
              <a:rPr lang="en-US" dirty="0" err="1">
                <a:solidFill>
                  <a:schemeClr val="tx1">
                    <a:lumMod val="50000"/>
                    <a:lumOff val="50000"/>
                  </a:schemeClr>
                </a:solidFill>
                <a:latin typeface="Varela Round" panose="020B0604020202020204" charset="-79"/>
                <a:cs typeface="Varela Round" panose="020B0604020202020204" charset="-79"/>
              </a:rPr>
              <a:t>practicas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orientadas</a:t>
            </a:r>
            <a:r>
              <a:rPr lang="en-US" dirty="0">
                <a:solidFill>
                  <a:schemeClr val="tx1">
                    <a:lumMod val="50000"/>
                    <a:lumOff val="50000"/>
                  </a:schemeClr>
                </a:solidFill>
                <a:latin typeface="Varela Round" panose="020B0604020202020204" charset="-79"/>
                <a:cs typeface="Varela Round" panose="020B0604020202020204" charset="-79"/>
              </a:rPr>
              <a:t> a que los </a:t>
            </a:r>
            <a:r>
              <a:rPr lang="en-US" dirty="0" err="1">
                <a:solidFill>
                  <a:schemeClr val="tx1">
                    <a:lumMod val="50000"/>
                    <a:lumOff val="50000"/>
                  </a:schemeClr>
                </a:solidFill>
                <a:latin typeface="Varela Round" panose="020B0604020202020204" charset="-79"/>
                <a:cs typeface="Varela Round" panose="020B0604020202020204" charset="-79"/>
              </a:rPr>
              <a:t>estudiantes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adquieran</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competencias</a:t>
            </a:r>
            <a:r>
              <a:rPr lang="en-US" dirty="0">
                <a:solidFill>
                  <a:schemeClr val="tx1">
                    <a:lumMod val="50000"/>
                    <a:lumOff val="50000"/>
                  </a:schemeClr>
                </a:solidFill>
                <a:latin typeface="Varela Round" panose="020B0604020202020204" charset="-79"/>
                <a:cs typeface="Varela Round" panose="020B0604020202020204" charset="-79"/>
              </a:rPr>
              <a:t> , </a:t>
            </a:r>
            <a:r>
              <a:rPr lang="en-US" dirty="0" err="1">
                <a:solidFill>
                  <a:schemeClr val="tx1">
                    <a:lumMod val="50000"/>
                    <a:lumOff val="50000"/>
                  </a:schemeClr>
                </a:solidFill>
                <a:latin typeface="Varela Round" panose="020B0604020202020204" charset="-79"/>
                <a:cs typeface="Varela Round" panose="020B0604020202020204" charset="-79"/>
              </a:rPr>
              <a:t>conocimientos</a:t>
            </a:r>
            <a:r>
              <a:rPr lang="en-US" dirty="0">
                <a:solidFill>
                  <a:schemeClr val="tx1">
                    <a:lumMod val="50000"/>
                    <a:lumOff val="50000"/>
                  </a:schemeClr>
                </a:solidFill>
                <a:latin typeface="Varela Round" panose="020B0604020202020204" charset="-79"/>
                <a:cs typeface="Varela Round" panose="020B0604020202020204" charset="-79"/>
              </a:rPr>
              <a:t>, aptitudes y </a:t>
            </a:r>
            <a:r>
              <a:rPr lang="en-US" dirty="0" err="1">
                <a:solidFill>
                  <a:schemeClr val="tx1">
                    <a:lumMod val="50000"/>
                    <a:lumOff val="50000"/>
                  </a:schemeClr>
                </a:solidFill>
                <a:latin typeface="Varela Round" panose="020B0604020202020204" charset="-79"/>
                <a:cs typeface="Varela Round" panose="020B0604020202020204" charset="-79"/>
              </a:rPr>
              <a:t>disposiciones</a:t>
            </a:r>
            <a:r>
              <a:rPr lang="en-US" dirty="0">
                <a:solidFill>
                  <a:schemeClr val="tx1">
                    <a:lumMod val="50000"/>
                    <a:lumOff val="50000"/>
                  </a:schemeClr>
                </a:solidFill>
                <a:latin typeface="Varela Round" panose="020B0604020202020204" charset="-79"/>
                <a:cs typeface="Varela Round" panose="020B0604020202020204" charset="-79"/>
              </a:rPr>
              <a:t> que les </a:t>
            </a:r>
            <a:r>
              <a:rPr lang="en-US" dirty="0" err="1">
                <a:solidFill>
                  <a:schemeClr val="tx1">
                    <a:lumMod val="50000"/>
                    <a:lumOff val="50000"/>
                  </a:schemeClr>
                </a:solidFill>
                <a:latin typeface="Varela Round" panose="020B0604020202020204" charset="-79"/>
                <a:cs typeface="Varela Round" panose="020B0604020202020204" charset="-79"/>
              </a:rPr>
              <a:t>permitan</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desarrollarse</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comprender</a:t>
            </a:r>
            <a:r>
              <a:rPr lang="en-US" dirty="0">
                <a:solidFill>
                  <a:schemeClr val="tx1">
                    <a:lumMod val="50000"/>
                    <a:lumOff val="50000"/>
                  </a:schemeClr>
                </a:solidFill>
                <a:latin typeface="Varela Round" panose="020B0604020202020204" charset="-79"/>
                <a:cs typeface="Varela Round" panose="020B0604020202020204" charset="-79"/>
              </a:rPr>
              <a:t>  y </a:t>
            </a:r>
            <a:r>
              <a:rPr lang="en-US" dirty="0" err="1">
                <a:solidFill>
                  <a:schemeClr val="tx1">
                    <a:lumMod val="50000"/>
                    <a:lumOff val="50000"/>
                  </a:schemeClr>
                </a:solidFill>
                <a:latin typeface="Varela Round" panose="020B0604020202020204" charset="-79"/>
                <a:cs typeface="Varela Round" panose="020B0604020202020204" charset="-79"/>
              </a:rPr>
              <a:t>funcionar</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sus </a:t>
            </a:r>
            <a:r>
              <a:rPr lang="en-US" dirty="0" err="1">
                <a:solidFill>
                  <a:schemeClr val="tx1">
                    <a:lumMod val="50000"/>
                    <a:lumOff val="50000"/>
                  </a:schemeClr>
                </a:solidFill>
                <a:latin typeface="Varela Round" panose="020B0604020202020204" charset="-79"/>
                <a:cs typeface="Varela Round" panose="020B0604020202020204" charset="-79"/>
              </a:rPr>
              <a:t>comunidades</a:t>
            </a:r>
            <a:r>
              <a:rPr lang="en-US" dirty="0">
                <a:solidFill>
                  <a:schemeClr val="tx1">
                    <a:lumMod val="50000"/>
                    <a:lumOff val="50000"/>
                  </a:schemeClr>
                </a:solidFill>
                <a:latin typeface="Varela Round" panose="020B0604020202020204" charset="-79"/>
                <a:cs typeface="Varela Round" panose="020B0604020202020204" charset="-79"/>
              </a:rPr>
              <a:t> de forma </a:t>
            </a:r>
            <a:r>
              <a:rPr lang="en-US" dirty="0" err="1">
                <a:solidFill>
                  <a:schemeClr val="tx1">
                    <a:lumMod val="50000"/>
                    <a:lumOff val="50000"/>
                  </a:schemeClr>
                </a:solidFill>
                <a:latin typeface="Varela Round" panose="020B0604020202020204" charset="-79"/>
                <a:cs typeface="Varela Round" panose="020B0604020202020204" charset="-79"/>
              </a:rPr>
              <a:t>activa</a:t>
            </a:r>
            <a:r>
              <a:rPr lang="en-US" dirty="0">
                <a:solidFill>
                  <a:schemeClr val="tx1">
                    <a:lumMod val="50000"/>
                    <a:lumOff val="50000"/>
                  </a:schemeClr>
                </a:solidFill>
                <a:latin typeface="Varela Round" panose="020B0604020202020204" charset="-79"/>
                <a:cs typeface="Varela Round" panose="020B0604020202020204" charset="-79"/>
              </a:rPr>
              <a:t>. </a:t>
            </a:r>
          </a:p>
          <a:p>
            <a:pPr algn="just"/>
            <a:endParaRPr lang="en-US" dirty="0">
              <a:solidFill>
                <a:schemeClr val="tx1">
                  <a:lumMod val="50000"/>
                  <a:lumOff val="50000"/>
                </a:schemeClr>
              </a:solidFill>
              <a:latin typeface="Varela Round" panose="020B0604020202020204" charset="-79"/>
              <a:cs typeface="Varela Round" panose="020B0604020202020204" charset="-79"/>
            </a:endParaRPr>
          </a:p>
          <a:p>
            <a:pPr algn="just"/>
            <a:r>
              <a:rPr lang="en-US" dirty="0" err="1">
                <a:solidFill>
                  <a:schemeClr val="tx1">
                    <a:lumMod val="50000"/>
                    <a:lumOff val="50000"/>
                  </a:schemeClr>
                </a:solidFill>
                <a:latin typeface="Varela Round" panose="020B0604020202020204" charset="-79"/>
                <a:cs typeface="Varela Round" panose="020B0604020202020204" charset="-79"/>
              </a:rPr>
              <a:t>Aporta</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nuevas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perspectivas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pedagógicas</a:t>
            </a:r>
            <a:r>
              <a:rPr lang="en-US" dirty="0">
                <a:solidFill>
                  <a:schemeClr val="tx1">
                    <a:lumMod val="50000"/>
                    <a:lumOff val="50000"/>
                  </a:schemeClr>
                </a:solidFill>
                <a:latin typeface="Varela Round" panose="020B0604020202020204" charset="-79"/>
                <a:cs typeface="Varela Round" panose="020B0604020202020204" charset="-79"/>
              </a:rPr>
              <a:t> para que maestros y </a:t>
            </a:r>
            <a:r>
              <a:rPr lang="en-US" dirty="0" err="1">
                <a:solidFill>
                  <a:schemeClr val="tx1">
                    <a:lumMod val="50000"/>
                    <a:lumOff val="50000"/>
                  </a:schemeClr>
                </a:solidFill>
                <a:latin typeface="Varela Round" panose="020B0604020202020204" charset="-79"/>
                <a:cs typeface="Varela Round" panose="020B0604020202020204" charset="-79"/>
              </a:rPr>
              <a:t>estudiantes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comprendan</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relación</a:t>
            </a:r>
            <a:r>
              <a:rPr lang="en-US" dirty="0">
                <a:solidFill>
                  <a:schemeClr val="tx1">
                    <a:lumMod val="50000"/>
                    <a:lumOff val="50000"/>
                  </a:schemeClr>
                </a:solidFill>
                <a:latin typeface="Varela Round" panose="020B0604020202020204" charset="-79"/>
                <a:cs typeface="Varela Round" panose="020B0604020202020204" charset="-79"/>
              </a:rPr>
              <a:t> que </a:t>
            </a:r>
            <a:r>
              <a:rPr lang="en-US" dirty="0" err="1">
                <a:solidFill>
                  <a:schemeClr val="tx1">
                    <a:lumMod val="50000"/>
                    <a:lumOff val="50000"/>
                  </a:schemeClr>
                </a:solidFill>
                <a:latin typeface="Varela Round" panose="020B0604020202020204" charset="-79"/>
                <a:cs typeface="Varela Round" panose="020B0604020202020204" charset="-79"/>
              </a:rPr>
              <a:t>existe</a:t>
            </a:r>
            <a:r>
              <a:rPr lang="en-US" dirty="0">
                <a:solidFill>
                  <a:schemeClr val="tx1">
                    <a:lumMod val="50000"/>
                    <a:lumOff val="50000"/>
                  </a:schemeClr>
                </a:solidFill>
                <a:latin typeface="Varela Round" panose="020B0604020202020204" charset="-79"/>
                <a:cs typeface="Varela Round" panose="020B0604020202020204" charset="-79"/>
              </a:rPr>
              <a:t> entre lo que se </a:t>
            </a:r>
            <a:r>
              <a:rPr lang="en-US" dirty="0" err="1">
                <a:solidFill>
                  <a:schemeClr val="tx1">
                    <a:lumMod val="50000"/>
                    <a:lumOff val="50000"/>
                  </a:schemeClr>
                </a:solidFill>
                <a:latin typeface="Varela Round" panose="020B0604020202020204" charset="-79"/>
                <a:cs typeface="Varela Round" panose="020B0604020202020204" charset="-79"/>
              </a:rPr>
              <a:t>aprende</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escuela</a:t>
            </a:r>
            <a:r>
              <a:rPr lang="en-US" dirty="0">
                <a:solidFill>
                  <a:schemeClr val="tx1">
                    <a:lumMod val="50000"/>
                    <a:lumOff val="50000"/>
                  </a:schemeClr>
                </a:solidFill>
                <a:latin typeface="Varela Round" panose="020B0604020202020204" charset="-79"/>
                <a:cs typeface="Varela Round" panose="020B0604020202020204" charset="-79"/>
              </a:rPr>
              <a:t> y el </a:t>
            </a:r>
            <a:r>
              <a:rPr lang="en-US" dirty="0" err="1">
                <a:solidFill>
                  <a:schemeClr val="tx1">
                    <a:lumMod val="50000"/>
                    <a:lumOff val="50000"/>
                  </a:schemeClr>
                </a:solidFill>
                <a:latin typeface="Varela Round" panose="020B0604020202020204" charset="-79"/>
                <a:cs typeface="Varela Round" panose="020B0604020202020204" charset="-79"/>
              </a:rPr>
              <a:t>mundo</a:t>
            </a:r>
            <a:r>
              <a:rPr lang="en-US" dirty="0">
                <a:solidFill>
                  <a:schemeClr val="tx1">
                    <a:lumMod val="50000"/>
                    <a:lumOff val="50000"/>
                  </a:schemeClr>
                </a:solidFill>
                <a:latin typeface="Varela Round" panose="020B0604020202020204" charset="-79"/>
                <a:cs typeface="Varela Round" panose="020B0604020202020204" charset="-79"/>
              </a:rPr>
              <a:t> que </a:t>
            </a:r>
            <a:r>
              <a:rPr lang="en-US" dirty="0" err="1">
                <a:solidFill>
                  <a:schemeClr val="tx1">
                    <a:lumMod val="50000"/>
                    <a:lumOff val="50000"/>
                  </a:schemeClr>
                </a:solidFill>
                <a:latin typeface="Varela Round" panose="020B0604020202020204" charset="-79"/>
                <a:cs typeface="Varela Round" panose="020B0604020202020204" charset="-79"/>
              </a:rPr>
              <a:t>existe</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fuera</a:t>
            </a:r>
            <a:r>
              <a:rPr lang="en-US" dirty="0">
                <a:solidFill>
                  <a:schemeClr val="tx1">
                    <a:lumMod val="50000"/>
                    <a:lumOff val="50000"/>
                  </a:schemeClr>
                </a:solidFill>
                <a:latin typeface="Varela Round" panose="020B0604020202020204" charset="-79"/>
                <a:cs typeface="Varela Round" panose="020B0604020202020204" charset="-79"/>
              </a:rPr>
              <a:t> de </a:t>
            </a:r>
            <a:r>
              <a:rPr lang="en-US" dirty="0" err="1">
                <a:solidFill>
                  <a:schemeClr val="tx1">
                    <a:lumMod val="50000"/>
                    <a:lumOff val="50000"/>
                  </a:schemeClr>
                </a:solidFill>
                <a:latin typeface="Varela Round" panose="020B0604020202020204" charset="-79"/>
                <a:cs typeface="Varela Round" panose="020B0604020202020204" charset="-79"/>
              </a:rPr>
              <a:t>ella</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Esto</a:t>
            </a:r>
            <a:r>
              <a:rPr lang="en-US" dirty="0">
                <a:solidFill>
                  <a:schemeClr val="tx1">
                    <a:lumMod val="50000"/>
                    <a:lumOff val="50000"/>
                  </a:schemeClr>
                </a:solidFill>
                <a:latin typeface="Varela Round" panose="020B0604020202020204" charset="-79"/>
                <a:cs typeface="Varela Round" panose="020B0604020202020204" charset="-79"/>
              </a:rPr>
              <a:t> se propone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un </a:t>
            </a:r>
            <a:r>
              <a:rPr lang="en-US" dirty="0" err="1">
                <a:solidFill>
                  <a:schemeClr val="tx1">
                    <a:lumMod val="50000"/>
                    <a:lumOff val="50000"/>
                  </a:schemeClr>
                </a:solidFill>
                <a:latin typeface="Varela Round" panose="020B0604020202020204" charset="-79"/>
                <a:cs typeface="Varela Round" panose="020B0604020202020204" charset="-79"/>
              </a:rPr>
              <a:t>marco</a:t>
            </a:r>
            <a:r>
              <a:rPr lang="en-US" dirty="0">
                <a:solidFill>
                  <a:schemeClr val="tx1">
                    <a:lumMod val="50000"/>
                    <a:lumOff val="50000"/>
                  </a:schemeClr>
                </a:solidFill>
                <a:latin typeface="Varela Round" panose="020B0604020202020204" charset="-79"/>
                <a:cs typeface="Varela Round" panose="020B0604020202020204" charset="-79"/>
              </a:rPr>
              <a:t> de inclusion, justiciar social, </a:t>
            </a:r>
            <a:r>
              <a:rPr lang="en-US" dirty="0" err="1">
                <a:solidFill>
                  <a:schemeClr val="tx1">
                    <a:lumMod val="50000"/>
                    <a:lumOff val="50000"/>
                  </a:schemeClr>
                </a:solidFill>
                <a:latin typeface="Varela Round" panose="020B0604020202020204" charset="-79"/>
                <a:cs typeface="Varela Round" panose="020B0604020202020204" charset="-79"/>
              </a:rPr>
              <a:t>paz</a:t>
            </a:r>
            <a:r>
              <a:rPr lang="en-US" dirty="0">
                <a:solidFill>
                  <a:schemeClr val="tx1">
                    <a:lumMod val="50000"/>
                    <a:lumOff val="50000"/>
                  </a:schemeClr>
                </a:solidFill>
                <a:latin typeface="Varela Round" panose="020B0604020202020204" charset="-79"/>
                <a:cs typeface="Varela Round" panose="020B0604020202020204" charset="-79"/>
              </a:rPr>
              <a:t> y </a:t>
            </a:r>
            <a:r>
              <a:rPr lang="en-US" dirty="0" err="1">
                <a:solidFill>
                  <a:schemeClr val="tx1">
                    <a:lumMod val="50000"/>
                    <a:lumOff val="50000"/>
                  </a:schemeClr>
                </a:solidFill>
                <a:latin typeface="Varela Round" panose="020B0604020202020204" charset="-79"/>
                <a:cs typeface="Varela Round" panose="020B0604020202020204" charset="-79"/>
              </a:rPr>
              <a:t>sostenibilidad</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ambiental</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educaión</a:t>
            </a:r>
            <a:r>
              <a:rPr lang="en-US" dirty="0">
                <a:solidFill>
                  <a:schemeClr val="tx1">
                    <a:lumMod val="50000"/>
                    <a:lumOff val="50000"/>
                  </a:schemeClr>
                </a:solidFill>
                <a:latin typeface="Varela Round" panose="020B0604020202020204" charset="-79"/>
                <a:cs typeface="Varela Round" panose="020B0604020202020204" charset="-79"/>
              </a:rPr>
              <a:t> global es un conjunto de </a:t>
            </a:r>
            <a:r>
              <a:rPr lang="en-US" dirty="0" err="1">
                <a:solidFill>
                  <a:schemeClr val="tx1">
                    <a:lumMod val="50000"/>
                    <a:lumOff val="50000"/>
                  </a:schemeClr>
                </a:solidFill>
                <a:latin typeface="Varela Round" panose="020B0604020202020204" charset="-79"/>
                <a:cs typeface="Varela Round" panose="020B0604020202020204" charset="-79"/>
              </a:rPr>
              <a:t>propósitos</a:t>
            </a:r>
            <a:r>
              <a:rPr lang="en-US" dirty="0">
                <a:solidFill>
                  <a:schemeClr val="tx1">
                    <a:lumMod val="50000"/>
                    <a:lumOff val="50000"/>
                  </a:schemeClr>
                </a:solidFill>
                <a:latin typeface="Varela Round" panose="020B0604020202020204" charset="-79"/>
                <a:cs typeface="Varela Round" panose="020B0604020202020204" charset="-79"/>
              </a:rPr>
              <a:t> claros que se </a:t>
            </a:r>
            <a:r>
              <a:rPr lang="en-US" dirty="0" err="1">
                <a:solidFill>
                  <a:schemeClr val="tx1">
                    <a:lumMod val="50000"/>
                    <a:lumOff val="50000"/>
                  </a:schemeClr>
                </a:solidFill>
                <a:latin typeface="Varela Round" panose="020B0604020202020204" charset="-79"/>
                <a:cs typeface="Varela Round" panose="020B0604020202020204" charset="-79"/>
              </a:rPr>
              <a:t>integran</a:t>
            </a:r>
            <a:r>
              <a:rPr lang="en-US" dirty="0">
                <a:solidFill>
                  <a:schemeClr val="tx1">
                    <a:lumMod val="50000"/>
                    <a:lumOff val="50000"/>
                  </a:schemeClr>
                </a:solidFill>
                <a:latin typeface="Varela Round" panose="020B0604020202020204" charset="-79"/>
                <a:cs typeface="Varela Round" panose="020B0604020202020204" charset="-79"/>
              </a:rPr>
              <a:t> al </a:t>
            </a:r>
            <a:r>
              <a:rPr lang="en-US" dirty="0" err="1">
                <a:solidFill>
                  <a:schemeClr val="tx1">
                    <a:lumMod val="50000"/>
                    <a:lumOff val="50000"/>
                  </a:schemeClr>
                </a:solidFill>
                <a:latin typeface="Varela Round" panose="020B0604020202020204" charset="-79"/>
                <a:cs typeface="Varela Round" panose="020B0604020202020204" charset="-79"/>
              </a:rPr>
              <a:t>currículo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reconociendo</a:t>
            </a:r>
            <a:r>
              <a:rPr lang="en-US" dirty="0">
                <a:solidFill>
                  <a:schemeClr val="tx1">
                    <a:lumMod val="50000"/>
                    <a:lumOff val="50000"/>
                  </a:schemeClr>
                </a:solidFill>
                <a:latin typeface="Varela Round" panose="020B0604020202020204" charset="-79"/>
                <a:cs typeface="Varela Round" panose="020B0604020202020204" charset="-79"/>
              </a:rPr>
              <a:t> que </a:t>
            </a:r>
            <a:r>
              <a:rPr lang="en-US" dirty="0" err="1">
                <a:solidFill>
                  <a:schemeClr val="tx1">
                    <a:lumMod val="50000"/>
                    <a:lumOff val="50000"/>
                  </a:schemeClr>
                </a:solidFill>
                <a:latin typeface="Varela Round" panose="020B0604020202020204" charset="-79"/>
                <a:cs typeface="Varela Round" panose="020B0604020202020204" charset="-79"/>
              </a:rPr>
              <a:t>vivimos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un </a:t>
            </a:r>
            <a:r>
              <a:rPr lang="en-US" dirty="0" err="1">
                <a:solidFill>
                  <a:schemeClr val="tx1">
                    <a:lumMod val="50000"/>
                    <a:lumOff val="50000"/>
                  </a:schemeClr>
                </a:solidFill>
                <a:latin typeface="Varela Round" panose="020B0604020202020204" charset="-79"/>
                <a:cs typeface="Varela Round" panose="020B0604020202020204" charset="-79"/>
              </a:rPr>
              <a:t>mundo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cambiante</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Algunos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temas</a:t>
            </a:r>
            <a:r>
              <a:rPr lang="en-US" dirty="0">
                <a:solidFill>
                  <a:schemeClr val="tx1">
                    <a:lumMod val="50000"/>
                    <a:lumOff val="50000"/>
                  </a:schemeClr>
                </a:solidFill>
                <a:latin typeface="Varela Round" panose="020B0604020202020204" charset="-79"/>
                <a:cs typeface="Varela Round" panose="020B0604020202020204" charset="-79"/>
              </a:rPr>
              <a:t>  que </a:t>
            </a:r>
            <a:r>
              <a:rPr lang="en-US" dirty="0" err="1">
                <a:solidFill>
                  <a:schemeClr val="tx1">
                    <a:lumMod val="50000"/>
                    <a:lumOff val="50000"/>
                  </a:schemeClr>
                </a:solidFill>
                <a:latin typeface="Varela Round" panose="020B0604020202020204" charset="-79"/>
                <a:cs typeface="Varela Round" panose="020B0604020202020204" charset="-79"/>
              </a:rPr>
              <a:t>aplican</a:t>
            </a:r>
            <a:r>
              <a:rPr lang="en-US" dirty="0">
                <a:solidFill>
                  <a:schemeClr val="tx1">
                    <a:lumMod val="50000"/>
                    <a:lumOff val="50000"/>
                  </a:schemeClr>
                </a:solidFill>
                <a:latin typeface="Varela Round" panose="020B0604020202020204" charset="-79"/>
                <a:cs typeface="Varela Round" panose="020B0604020202020204" charset="-79"/>
              </a:rPr>
              <a:t> son:</a:t>
            </a:r>
          </a:p>
          <a:p>
            <a:pPr algn="just"/>
            <a:endParaRPr lang="en-US" dirty="0">
              <a:solidFill>
                <a:schemeClr val="tx1">
                  <a:lumMod val="50000"/>
                  <a:lumOff val="50000"/>
                </a:schemeClr>
              </a:solidFill>
              <a:latin typeface="Varela Round" panose="020B0604020202020204" charset="-79"/>
              <a:cs typeface="Varela Round" panose="020B0604020202020204" charset="-79"/>
            </a:endParaRPr>
          </a:p>
          <a:p>
            <a:pPr marL="285750" indent="-285750" algn="just">
              <a:buClr>
                <a:schemeClr val="accent6"/>
              </a:buClr>
              <a:buFont typeface="Courier New" panose="02070309020205020404" pitchFamily="49" charset="0"/>
              <a:buChar char="o"/>
            </a:pPr>
            <a:r>
              <a:rPr lang="en-US" dirty="0">
                <a:solidFill>
                  <a:schemeClr val="tx1">
                    <a:lumMod val="50000"/>
                    <a:lumOff val="50000"/>
                  </a:schemeClr>
                </a:solidFill>
                <a:latin typeface="Varela Round" panose="020B0604020202020204" charset="-79"/>
                <a:cs typeface="Varela Round" panose="020B0604020202020204" charset="-79"/>
              </a:rPr>
              <a:t>Cambio </a:t>
            </a:r>
            <a:r>
              <a:rPr lang="en-US" dirty="0" err="1">
                <a:solidFill>
                  <a:schemeClr val="tx1">
                    <a:lumMod val="50000"/>
                    <a:lumOff val="50000"/>
                  </a:schemeClr>
                </a:solidFill>
                <a:latin typeface="Varela Round" panose="020B0604020202020204" charset="-79"/>
                <a:cs typeface="Varela Round" panose="020B0604020202020204" charset="-79"/>
              </a:rPr>
              <a:t>climático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Cooperación</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científica</a:t>
            </a:r>
            <a:endParaRPr lang="en-US" dirty="0">
              <a:solidFill>
                <a:schemeClr val="tx1">
                  <a:lumMod val="50000"/>
                  <a:lumOff val="50000"/>
                </a:schemeClr>
              </a:solidFill>
              <a:latin typeface="Varela Round" panose="020B0604020202020204" charset="-79"/>
              <a:cs typeface="Varela Round" panose="020B0604020202020204" charset="-79"/>
            </a:endParaRPr>
          </a:p>
          <a:p>
            <a:pPr marL="285750" indent="-285750" algn="just">
              <a:buClr>
                <a:schemeClr val="accent6"/>
              </a:buClr>
              <a:buFont typeface="Courier New" panose="02070309020205020404" pitchFamily="49" charset="0"/>
              <a:buChar char="o"/>
            </a:pPr>
            <a:r>
              <a:rPr lang="en-US" dirty="0">
                <a:solidFill>
                  <a:schemeClr val="tx1">
                    <a:lumMod val="50000"/>
                    <a:lumOff val="50000"/>
                  </a:schemeClr>
                </a:solidFill>
                <a:latin typeface="Varela Round" panose="020B0604020202020204" charset="-79"/>
                <a:cs typeface="Varela Round" panose="020B0604020202020204" charset="-79"/>
              </a:rPr>
              <a:t>Comercio </a:t>
            </a:r>
            <a:r>
              <a:rPr lang="en-US" dirty="0" err="1">
                <a:solidFill>
                  <a:schemeClr val="tx1">
                    <a:lumMod val="50000"/>
                    <a:lumOff val="50000"/>
                  </a:schemeClr>
                </a:solidFill>
                <a:latin typeface="Varela Round" panose="020B0604020202020204" charset="-79"/>
                <a:cs typeface="Varela Round" panose="020B0604020202020204" charset="-79"/>
              </a:rPr>
              <a:t>internacional</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Energía</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renovable</a:t>
            </a:r>
            <a:endParaRPr lang="en-US" dirty="0">
              <a:solidFill>
                <a:schemeClr val="tx1">
                  <a:lumMod val="50000"/>
                  <a:lumOff val="50000"/>
                </a:schemeClr>
              </a:solidFill>
              <a:latin typeface="Varela Round" panose="020B0604020202020204" charset="-79"/>
              <a:cs typeface="Varela Round" panose="020B0604020202020204" charset="-79"/>
            </a:endParaRPr>
          </a:p>
          <a:p>
            <a:pPr marL="285750" indent="-285750" algn="just">
              <a:buClr>
                <a:schemeClr val="accent6"/>
              </a:buClr>
              <a:buFont typeface="Courier New" panose="02070309020205020404" pitchFamily="49" charset="0"/>
              <a:buChar char="o"/>
            </a:pPr>
            <a:r>
              <a:rPr lang="en-US" dirty="0" err="1">
                <a:solidFill>
                  <a:schemeClr val="tx1">
                    <a:lumMod val="50000"/>
                    <a:lumOff val="50000"/>
                  </a:schemeClr>
                </a:solidFill>
                <a:latin typeface="Varela Round" panose="020B0604020202020204" charset="-79"/>
                <a:cs typeface="Varela Round" panose="020B0604020202020204" charset="-79"/>
              </a:rPr>
              <a:t>Salud</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pública</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Lucha</a:t>
            </a:r>
            <a:r>
              <a:rPr lang="en-US" dirty="0">
                <a:solidFill>
                  <a:schemeClr val="tx1">
                    <a:lumMod val="50000"/>
                    <a:lumOff val="50000"/>
                  </a:schemeClr>
                </a:solidFill>
                <a:latin typeface="Varela Round" panose="020B0604020202020204" charset="-79"/>
                <a:cs typeface="Varela Round" panose="020B0604020202020204" charset="-79"/>
              </a:rPr>
              <a:t> contra la </a:t>
            </a:r>
            <a:r>
              <a:rPr lang="en-US" dirty="0" err="1">
                <a:solidFill>
                  <a:schemeClr val="tx1">
                    <a:lumMod val="50000"/>
                    <a:lumOff val="50000"/>
                  </a:schemeClr>
                </a:solidFill>
                <a:latin typeface="Varela Round" panose="020B0604020202020204" charset="-79"/>
                <a:cs typeface="Varela Round" panose="020B0604020202020204" charset="-79"/>
              </a:rPr>
              <a:t>pobreza</a:t>
            </a:r>
            <a:endParaRPr lang="en-US" dirty="0">
              <a:solidFill>
                <a:schemeClr val="tx1">
                  <a:lumMod val="50000"/>
                  <a:lumOff val="50000"/>
                </a:schemeClr>
              </a:solidFill>
              <a:latin typeface="Varela Round" panose="020B0604020202020204" charset="-79"/>
              <a:cs typeface="Varela Round" panose="020B0604020202020204" charset="-79"/>
            </a:endParaRPr>
          </a:p>
          <a:p>
            <a:pPr marL="285750" indent="-285750" algn="just">
              <a:buClr>
                <a:schemeClr val="accent6"/>
              </a:buClr>
              <a:buFont typeface="Courier New" panose="02070309020205020404" pitchFamily="49" charset="0"/>
              <a:buChar char="o"/>
            </a:pPr>
            <a:r>
              <a:rPr lang="en-US" dirty="0">
                <a:solidFill>
                  <a:schemeClr val="tx1">
                    <a:lumMod val="50000"/>
                    <a:lumOff val="50000"/>
                  </a:schemeClr>
                </a:solidFill>
                <a:latin typeface="Varela Round" panose="020B0604020202020204" charset="-79"/>
                <a:cs typeface="Varela Round" panose="020B0604020202020204" charset="-79"/>
              </a:rPr>
              <a:t>Desarrollo </a:t>
            </a:r>
            <a:r>
              <a:rPr lang="en-US" dirty="0" err="1">
                <a:solidFill>
                  <a:schemeClr val="tx1">
                    <a:lumMod val="50000"/>
                    <a:lumOff val="50000"/>
                  </a:schemeClr>
                </a:solidFill>
                <a:latin typeface="Varela Round" panose="020B0604020202020204" charset="-79"/>
                <a:cs typeface="Varela Round" panose="020B0604020202020204" charset="-79"/>
              </a:rPr>
              <a:t>sostenible</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Alimentación</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saludable</a:t>
            </a:r>
            <a:endParaRPr lang="en-US" dirty="0">
              <a:solidFill>
                <a:schemeClr val="tx1">
                  <a:lumMod val="50000"/>
                  <a:lumOff val="50000"/>
                </a:schemeClr>
              </a:solidFill>
              <a:latin typeface="Varela Round" panose="020B0604020202020204" charset="-79"/>
              <a:cs typeface="Varela Round" panose="020B0604020202020204" charset="-79"/>
            </a:endParaRPr>
          </a:p>
          <a:p>
            <a:pPr marL="285750" indent="-285750" algn="just">
              <a:buClr>
                <a:schemeClr val="accent6"/>
              </a:buClr>
              <a:buFont typeface="Courier New" panose="02070309020205020404" pitchFamily="49" charset="0"/>
              <a:buChar char="o"/>
            </a:pPr>
            <a:endParaRPr lang="en-US" dirty="0">
              <a:solidFill>
                <a:schemeClr val="tx1">
                  <a:lumMod val="50000"/>
                  <a:lumOff val="50000"/>
                </a:schemeClr>
              </a:solidFill>
              <a:latin typeface="Varela Round" panose="020B0604020202020204" charset="-79"/>
              <a:cs typeface="Varela Round" panose="020B0604020202020204" charset="-79"/>
            </a:endParaRPr>
          </a:p>
          <a:p>
            <a:pPr algn="r">
              <a:buClr>
                <a:schemeClr val="accent6"/>
              </a:buClr>
            </a:pPr>
            <a:r>
              <a:rPr lang="en-US" dirty="0">
                <a:solidFill>
                  <a:schemeClr val="tx1">
                    <a:lumMod val="50000"/>
                    <a:lumOff val="50000"/>
                  </a:schemeClr>
                </a:solidFill>
                <a:latin typeface="Varela Round" panose="020B0604020202020204" charset="-79"/>
                <a:cs typeface="Varela Round" panose="020B0604020202020204" charset="-79"/>
              </a:rPr>
              <a:t>(Reimers, </a:t>
            </a:r>
            <a:r>
              <a:rPr lang="en-US" dirty="0" err="1">
                <a:solidFill>
                  <a:schemeClr val="tx1">
                    <a:lumMod val="50000"/>
                    <a:lumOff val="50000"/>
                  </a:schemeClr>
                </a:solidFill>
                <a:latin typeface="Varela Round" panose="020B0604020202020204" charset="-79"/>
                <a:cs typeface="Varela Round" panose="020B0604020202020204" charset="-79"/>
              </a:rPr>
              <a:t>Educación</a:t>
            </a:r>
            <a:r>
              <a:rPr lang="en-US" dirty="0">
                <a:solidFill>
                  <a:schemeClr val="tx1">
                    <a:lumMod val="50000"/>
                    <a:lumOff val="50000"/>
                  </a:schemeClr>
                </a:solidFill>
                <a:latin typeface="Varela Round" panose="020B0604020202020204" charset="-79"/>
                <a:cs typeface="Varela Round" panose="020B0604020202020204" charset="-79"/>
              </a:rPr>
              <a:t> global para </a:t>
            </a:r>
            <a:r>
              <a:rPr lang="en-US" dirty="0" err="1">
                <a:solidFill>
                  <a:schemeClr val="tx1">
                    <a:lumMod val="50000"/>
                    <a:lumOff val="50000"/>
                  </a:schemeClr>
                </a:solidFill>
                <a:latin typeface="Varela Round" panose="020B0604020202020204" charset="-79"/>
                <a:cs typeface="Varela Round" panose="020B0604020202020204" charset="-79"/>
              </a:rPr>
              <a:t>mejorar</a:t>
            </a:r>
            <a:r>
              <a:rPr lang="en-US" dirty="0">
                <a:solidFill>
                  <a:schemeClr val="tx1">
                    <a:lumMod val="50000"/>
                    <a:lumOff val="50000"/>
                  </a:schemeClr>
                </a:solidFill>
                <a:latin typeface="Varela Round" panose="020B0604020202020204" charset="-79"/>
                <a:cs typeface="Varela Round" panose="020B0604020202020204" charset="-79"/>
              </a:rPr>
              <a:t> el </a:t>
            </a:r>
            <a:r>
              <a:rPr lang="en-US" dirty="0" err="1">
                <a:solidFill>
                  <a:schemeClr val="tx1">
                    <a:lumMod val="50000"/>
                    <a:lumOff val="50000"/>
                  </a:schemeClr>
                </a:solidFill>
                <a:latin typeface="Varela Round" panose="020B0604020202020204" charset="-79"/>
                <a:cs typeface="Varela Round" panose="020B0604020202020204" charset="-79"/>
              </a:rPr>
              <a:t>mundo</a:t>
            </a:r>
            <a:r>
              <a:rPr lang="en-US" dirty="0">
                <a:solidFill>
                  <a:schemeClr val="tx1">
                    <a:lumMod val="50000"/>
                    <a:lumOff val="50000"/>
                  </a:schemeClr>
                </a:solidFill>
                <a:latin typeface="Varela Round" panose="020B0604020202020204" charset="-79"/>
                <a:cs typeface="Varela Round" panose="020B0604020202020204" charset="-79"/>
              </a:rPr>
              <a:t>, 2020)</a:t>
            </a:r>
          </a:p>
          <a:p>
            <a:pPr algn="just">
              <a:buClr>
                <a:schemeClr val="accent6"/>
              </a:buClr>
            </a:pPr>
            <a:endParaRPr lang="en-US" dirty="0">
              <a:solidFill>
                <a:schemeClr val="tx1">
                  <a:lumMod val="50000"/>
                  <a:lumOff val="50000"/>
                </a:schemeClr>
              </a:solidFill>
              <a:latin typeface="Varela Round" panose="020B0604020202020204" charset="-79"/>
              <a:cs typeface="Varela Round" panose="020B0604020202020204" charset="-79"/>
            </a:endParaRPr>
          </a:p>
          <a:p>
            <a:pPr algn="just">
              <a:buClr>
                <a:schemeClr val="accent6"/>
              </a:buClr>
            </a:pPr>
            <a:r>
              <a:rPr lang="en-US" dirty="0">
                <a:solidFill>
                  <a:schemeClr val="tx1">
                    <a:lumMod val="50000"/>
                    <a:lumOff val="50000"/>
                  </a:schemeClr>
                </a:solidFill>
                <a:latin typeface="Varela Round" panose="020B0604020202020204" charset="-79"/>
                <a:cs typeface="Varela Round" panose="020B0604020202020204" charset="-79"/>
              </a:rPr>
              <a:t>		</a:t>
            </a:r>
          </a:p>
        </p:txBody>
      </p:sp>
    </p:spTree>
    <p:extLst>
      <p:ext uri="{BB962C8B-B14F-4D97-AF65-F5344CB8AC3E}">
        <p14:creationId xmlns:p14="http://schemas.microsoft.com/office/powerpoint/2010/main" val="227960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FA7922-BF5E-47AF-9F37-F5284D7D100A}"/>
              </a:ext>
            </a:extLst>
          </p:cNvPr>
          <p:cNvPicPr>
            <a:picLocks noChangeAspect="1"/>
          </p:cNvPicPr>
          <p:nvPr/>
        </p:nvPicPr>
        <p:blipFill>
          <a:blip r:embed="rId3"/>
          <a:stretch>
            <a:fillRect/>
          </a:stretch>
        </p:blipFill>
        <p:spPr>
          <a:xfrm>
            <a:off x="4451926" y="3177568"/>
            <a:ext cx="3269673" cy="1769807"/>
          </a:xfrm>
          <a:prstGeom prst="rect">
            <a:avLst/>
          </a:prstGeom>
        </p:spPr>
      </p:pic>
      <p:sp>
        <p:nvSpPr>
          <p:cNvPr id="2" name="Slide Number Placeholder 1">
            <a:extLst>
              <a:ext uri="{FF2B5EF4-FFF2-40B4-BE49-F238E27FC236}">
                <a16:creationId xmlns:a16="http://schemas.microsoft.com/office/drawing/2014/main" id="{4C1EFAF1-9F0B-43C5-A847-F6BC95BB13D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3" name="TextBox 2">
            <a:extLst>
              <a:ext uri="{FF2B5EF4-FFF2-40B4-BE49-F238E27FC236}">
                <a16:creationId xmlns:a16="http://schemas.microsoft.com/office/drawing/2014/main" id="{1E46391D-2CA6-4460-A311-02C5E5DB36B5}"/>
              </a:ext>
            </a:extLst>
          </p:cNvPr>
          <p:cNvSpPr txBox="1"/>
          <p:nvPr/>
        </p:nvSpPr>
        <p:spPr>
          <a:xfrm>
            <a:off x="1422399" y="787158"/>
            <a:ext cx="6299200" cy="2462213"/>
          </a:xfrm>
          <a:prstGeom prst="rect">
            <a:avLst/>
          </a:prstGeom>
          <a:noFill/>
        </p:spPr>
        <p:txBody>
          <a:bodyPr wrap="square" rtlCol="0">
            <a:spAutoFit/>
          </a:bodyPr>
          <a:lstStyle/>
          <a:p>
            <a:pPr algn="just"/>
            <a:r>
              <a:rPr lang="en-US" dirty="0">
                <a:solidFill>
                  <a:schemeClr val="tx1">
                    <a:lumMod val="50000"/>
                    <a:lumOff val="50000"/>
                  </a:schemeClr>
                </a:solidFill>
                <a:latin typeface="Varela Round" panose="020B0604020202020204" charset="-79"/>
                <a:cs typeface="Varela Round" panose="020B0604020202020204" charset="-79"/>
              </a:rPr>
              <a:t>La </a:t>
            </a:r>
            <a:r>
              <a:rPr lang="en-US" dirty="0" err="1">
                <a:solidFill>
                  <a:schemeClr val="tx1">
                    <a:lumMod val="50000"/>
                    <a:lumOff val="50000"/>
                  </a:schemeClr>
                </a:solidFill>
                <a:latin typeface="Varela Round" panose="020B0604020202020204" charset="-79"/>
                <a:cs typeface="Varela Round" panose="020B0604020202020204" charset="-79"/>
              </a:rPr>
              <a:t>educación</a:t>
            </a:r>
            <a:r>
              <a:rPr lang="en-US" dirty="0">
                <a:solidFill>
                  <a:schemeClr val="tx1">
                    <a:lumMod val="50000"/>
                    <a:lumOff val="50000"/>
                  </a:schemeClr>
                </a:solidFill>
                <a:latin typeface="Varela Round" panose="020B0604020202020204" charset="-79"/>
                <a:cs typeface="Varela Round" panose="020B0604020202020204" charset="-79"/>
              </a:rPr>
              <a:t> global se define </a:t>
            </a:r>
            <a:r>
              <a:rPr lang="en-US" dirty="0" err="1">
                <a:solidFill>
                  <a:schemeClr val="tx1">
                    <a:lumMod val="50000"/>
                    <a:lumOff val="50000"/>
                  </a:schemeClr>
                </a:solidFill>
                <a:latin typeface="Varela Round" panose="020B0604020202020204" charset="-79"/>
                <a:cs typeface="Varela Round" panose="020B0604020202020204" charset="-79"/>
              </a:rPr>
              <a:t>como</a:t>
            </a:r>
            <a:r>
              <a:rPr lang="en-US" dirty="0">
                <a:solidFill>
                  <a:schemeClr val="tx1">
                    <a:lumMod val="50000"/>
                    <a:lumOff val="50000"/>
                  </a:schemeClr>
                </a:solidFill>
                <a:latin typeface="Varela Round" panose="020B0604020202020204" charset="-79"/>
                <a:cs typeface="Varela Round" panose="020B0604020202020204" charset="-79"/>
              </a:rPr>
              <a:t> un </a:t>
            </a:r>
            <a:r>
              <a:rPr lang="en-US" dirty="0" err="1">
                <a:solidFill>
                  <a:schemeClr val="tx1">
                    <a:lumMod val="50000"/>
                    <a:lumOff val="50000"/>
                  </a:schemeClr>
                </a:solidFill>
                <a:latin typeface="Varela Round" panose="020B0604020202020204" charset="-79"/>
                <a:cs typeface="Varela Round" panose="020B0604020202020204" charset="-79"/>
              </a:rPr>
              <a:t>enfoque</a:t>
            </a:r>
            <a:r>
              <a:rPr lang="en-US" dirty="0">
                <a:solidFill>
                  <a:schemeClr val="tx1">
                    <a:lumMod val="50000"/>
                    <a:lumOff val="50000"/>
                  </a:schemeClr>
                </a:solidFill>
                <a:latin typeface="Varela Round" panose="020B0604020202020204" charset="-79"/>
                <a:cs typeface="Varela Round" panose="020B0604020202020204" charset="-79"/>
              </a:rPr>
              <a:t> de la </a:t>
            </a:r>
            <a:r>
              <a:rPr lang="en-US" dirty="0" err="1">
                <a:solidFill>
                  <a:schemeClr val="tx1">
                    <a:lumMod val="50000"/>
                    <a:lumOff val="50000"/>
                  </a:schemeClr>
                </a:solidFill>
                <a:latin typeface="Varela Round" panose="020B0604020202020204" charset="-79"/>
                <a:cs typeface="Varela Round" panose="020B0604020202020204" charset="-79"/>
              </a:rPr>
              <a:t>educación</a:t>
            </a:r>
            <a:r>
              <a:rPr lang="en-US" dirty="0">
                <a:solidFill>
                  <a:schemeClr val="tx1">
                    <a:lumMod val="50000"/>
                    <a:lumOff val="50000"/>
                  </a:schemeClr>
                </a:solidFill>
                <a:latin typeface="Varela Round" panose="020B0604020202020204" charset="-79"/>
                <a:cs typeface="Varela Round" panose="020B0604020202020204" charset="-79"/>
              </a:rPr>
              <a:t> que </a:t>
            </a:r>
            <a:r>
              <a:rPr lang="en-US" dirty="0" err="1">
                <a:solidFill>
                  <a:schemeClr val="tx1">
                    <a:lumMod val="50000"/>
                    <a:lumOff val="50000"/>
                  </a:schemeClr>
                </a:solidFill>
                <a:latin typeface="Varela Round" panose="020B0604020202020204" charset="-79"/>
                <a:cs typeface="Varela Round" panose="020B0604020202020204" charset="-79"/>
              </a:rPr>
              <a:t>procura</a:t>
            </a:r>
            <a:r>
              <a:rPr lang="en-US" dirty="0">
                <a:solidFill>
                  <a:schemeClr val="tx1">
                    <a:lumMod val="50000"/>
                    <a:lumOff val="50000"/>
                  </a:schemeClr>
                </a:solidFill>
                <a:latin typeface="Varela Round" panose="020B0604020202020204" charset="-79"/>
                <a:cs typeface="Varela Round" panose="020B0604020202020204" charset="-79"/>
              </a:rPr>
              <a:t> que los </a:t>
            </a:r>
            <a:r>
              <a:rPr lang="en-US" dirty="0" err="1">
                <a:solidFill>
                  <a:schemeClr val="tx1">
                    <a:lumMod val="50000"/>
                    <a:lumOff val="50000"/>
                  </a:schemeClr>
                </a:solidFill>
                <a:latin typeface="Varela Round" panose="020B0604020202020204" charset="-79"/>
                <a:cs typeface="Varela Round" panose="020B0604020202020204" charset="-79"/>
              </a:rPr>
              <a:t>jóvenes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participen</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configuración</a:t>
            </a:r>
            <a:r>
              <a:rPr lang="en-US" dirty="0">
                <a:solidFill>
                  <a:schemeClr val="tx1">
                    <a:lumMod val="50000"/>
                    <a:lumOff val="50000"/>
                  </a:schemeClr>
                </a:solidFill>
                <a:latin typeface="Varela Round" panose="020B0604020202020204" charset="-79"/>
                <a:cs typeface="Varela Round" panose="020B0604020202020204" charset="-79"/>
              </a:rPr>
              <a:t> de un </a:t>
            </a:r>
            <a:r>
              <a:rPr lang="en-US" dirty="0" err="1">
                <a:solidFill>
                  <a:schemeClr val="tx1">
                    <a:lumMod val="50000"/>
                    <a:lumOff val="50000"/>
                  </a:schemeClr>
                </a:solidFill>
                <a:latin typeface="Varela Round" panose="020B0604020202020204" charset="-79"/>
                <a:cs typeface="Varela Round" panose="020B0604020202020204" charset="-79"/>
              </a:rPr>
              <a:t>futuro</a:t>
            </a:r>
            <a:r>
              <a:rPr lang="en-US" dirty="0">
                <a:solidFill>
                  <a:schemeClr val="tx1">
                    <a:lumMod val="50000"/>
                    <a:lumOff val="50000"/>
                  </a:schemeClr>
                </a:solidFill>
                <a:latin typeface="Varela Round" panose="020B0604020202020204" charset="-79"/>
                <a:cs typeface="Varela Round" panose="020B0604020202020204" charset="-79"/>
              </a:rPr>
              <a:t> major </a:t>
            </a:r>
            <a:r>
              <a:rPr lang="en-US" dirty="0" err="1">
                <a:solidFill>
                  <a:schemeClr val="tx1">
                    <a:lumMod val="50000"/>
                    <a:lumOff val="50000"/>
                  </a:schemeClr>
                </a:solidFill>
                <a:latin typeface="Varela Round" panose="020B0604020202020204" charset="-79"/>
                <a:cs typeface="Varela Round" panose="020B0604020202020204" charset="-79"/>
              </a:rPr>
              <a:t>compartido</a:t>
            </a:r>
            <a:r>
              <a:rPr lang="en-US" dirty="0">
                <a:solidFill>
                  <a:schemeClr val="tx1">
                    <a:lumMod val="50000"/>
                    <a:lumOff val="50000"/>
                  </a:schemeClr>
                </a:solidFill>
                <a:latin typeface="Varela Round" panose="020B0604020202020204" charset="-79"/>
                <a:cs typeface="Varela Round" panose="020B0604020202020204" charset="-79"/>
              </a:rPr>
              <a:t> para el </a:t>
            </a:r>
            <a:r>
              <a:rPr lang="en-US" dirty="0" err="1">
                <a:solidFill>
                  <a:schemeClr val="tx1">
                    <a:lumMod val="50000"/>
                    <a:lumOff val="50000"/>
                  </a:schemeClr>
                </a:solidFill>
                <a:latin typeface="Varela Round" panose="020B0604020202020204" charset="-79"/>
                <a:cs typeface="Varela Round" panose="020B0604020202020204" charset="-79"/>
              </a:rPr>
              <a:t>mundo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haciendo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hincapié</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unidad</a:t>
            </a:r>
            <a:r>
              <a:rPr lang="en-US" dirty="0">
                <a:solidFill>
                  <a:schemeClr val="tx1">
                    <a:lumMod val="50000"/>
                    <a:lumOff val="50000"/>
                  </a:schemeClr>
                </a:solidFill>
                <a:latin typeface="Varela Round" panose="020B0604020202020204" charset="-79"/>
                <a:cs typeface="Varela Round" panose="020B0604020202020204" charset="-79"/>
              </a:rPr>
              <a:t> e </a:t>
            </a:r>
            <a:r>
              <a:rPr lang="en-US" dirty="0" err="1">
                <a:solidFill>
                  <a:schemeClr val="tx1">
                    <a:lumMod val="50000"/>
                    <a:lumOff val="50000"/>
                  </a:schemeClr>
                </a:solidFill>
                <a:latin typeface="Varela Round" panose="020B0604020202020204" charset="-79"/>
                <a:cs typeface="Varela Round" panose="020B0604020202020204" charset="-79"/>
              </a:rPr>
              <a:t>interdependencia</a:t>
            </a:r>
            <a:r>
              <a:rPr lang="en-US" dirty="0">
                <a:solidFill>
                  <a:schemeClr val="tx1">
                    <a:lumMod val="50000"/>
                    <a:lumOff val="50000"/>
                  </a:schemeClr>
                </a:solidFill>
                <a:latin typeface="Varela Round" panose="020B0604020202020204" charset="-79"/>
                <a:cs typeface="Varela Round" panose="020B0604020202020204" charset="-79"/>
              </a:rPr>
              <a:t> de la </a:t>
            </a:r>
            <a:r>
              <a:rPr lang="en-US" dirty="0" err="1">
                <a:solidFill>
                  <a:schemeClr val="tx1">
                    <a:lumMod val="50000"/>
                    <a:lumOff val="50000"/>
                  </a:schemeClr>
                </a:solidFill>
                <a:latin typeface="Varela Round" panose="020B0604020202020204" charset="-79"/>
                <a:cs typeface="Varela Round" panose="020B0604020202020204" charset="-79"/>
              </a:rPr>
              <a:t>sociedad</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humana</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fomentando</a:t>
            </a:r>
            <a:r>
              <a:rPr lang="en-US" dirty="0">
                <a:solidFill>
                  <a:schemeClr val="tx1">
                    <a:lumMod val="50000"/>
                    <a:lumOff val="50000"/>
                  </a:schemeClr>
                </a:solidFill>
                <a:latin typeface="Varela Round" panose="020B0604020202020204" charset="-79"/>
                <a:cs typeface="Varela Round" panose="020B0604020202020204" charset="-79"/>
              </a:rPr>
              <a:t> un </a:t>
            </a:r>
            <a:r>
              <a:rPr lang="en-US" dirty="0" err="1">
                <a:solidFill>
                  <a:schemeClr val="tx1">
                    <a:lumMod val="50000"/>
                    <a:lumOff val="50000"/>
                  </a:schemeClr>
                </a:solidFill>
                <a:latin typeface="Varela Round" panose="020B0604020202020204" charset="-79"/>
                <a:cs typeface="Varela Round" panose="020B0604020202020204" charset="-79"/>
              </a:rPr>
              <a:t>sentido</a:t>
            </a:r>
            <a:r>
              <a:rPr lang="en-US" dirty="0">
                <a:solidFill>
                  <a:schemeClr val="tx1">
                    <a:lumMod val="50000"/>
                    <a:lumOff val="50000"/>
                  </a:schemeClr>
                </a:solidFill>
                <a:latin typeface="Varela Round" panose="020B0604020202020204" charset="-79"/>
                <a:cs typeface="Varela Round" panose="020B0604020202020204" charset="-79"/>
              </a:rPr>
              <a:t> de </a:t>
            </a:r>
            <a:r>
              <a:rPr lang="en-US" dirty="0" err="1">
                <a:solidFill>
                  <a:schemeClr val="tx1">
                    <a:lumMod val="50000"/>
                    <a:lumOff val="50000"/>
                  </a:schemeClr>
                </a:solidFill>
                <a:latin typeface="Varela Round" panose="020B0604020202020204" charset="-79"/>
                <a:cs typeface="Varela Round" panose="020B0604020202020204" charset="-79"/>
              </a:rPr>
              <a:t>autoestima</a:t>
            </a:r>
            <a:r>
              <a:rPr lang="en-US" dirty="0">
                <a:solidFill>
                  <a:schemeClr val="tx1">
                    <a:lumMod val="50000"/>
                    <a:lumOff val="50000"/>
                  </a:schemeClr>
                </a:solidFill>
                <a:latin typeface="Varela Round" panose="020B0604020202020204" charset="-79"/>
                <a:cs typeface="Varela Round" panose="020B0604020202020204" charset="-79"/>
              </a:rPr>
              <a:t> y </a:t>
            </a:r>
            <a:r>
              <a:rPr lang="en-US" dirty="0" err="1">
                <a:solidFill>
                  <a:schemeClr val="tx1">
                    <a:lumMod val="50000"/>
                    <a:lumOff val="50000"/>
                  </a:schemeClr>
                </a:solidFill>
                <a:latin typeface="Varela Round" panose="020B0604020202020204" charset="-79"/>
                <a:cs typeface="Varela Round" panose="020B0604020202020204" charset="-79"/>
              </a:rPr>
              <a:t>apreciación</a:t>
            </a:r>
            <a:r>
              <a:rPr lang="en-US" dirty="0">
                <a:solidFill>
                  <a:schemeClr val="tx1">
                    <a:lumMod val="50000"/>
                    <a:lumOff val="50000"/>
                  </a:schemeClr>
                </a:solidFill>
                <a:latin typeface="Varela Round" panose="020B0604020202020204" charset="-79"/>
                <a:cs typeface="Varela Round" panose="020B0604020202020204" charset="-79"/>
              </a:rPr>
              <a:t> a la </a:t>
            </a:r>
            <a:r>
              <a:rPr lang="en-US" dirty="0" err="1">
                <a:solidFill>
                  <a:schemeClr val="tx1">
                    <a:lumMod val="50000"/>
                    <a:lumOff val="50000"/>
                  </a:schemeClr>
                </a:solidFill>
                <a:latin typeface="Varela Round" panose="020B0604020202020204" charset="-79"/>
                <a:cs typeface="Varela Round" panose="020B0604020202020204" charset="-79"/>
              </a:rPr>
              <a:t>diversidad</a:t>
            </a:r>
            <a:r>
              <a:rPr lang="en-US" dirty="0">
                <a:solidFill>
                  <a:schemeClr val="tx1">
                    <a:lumMod val="50000"/>
                    <a:lumOff val="50000"/>
                  </a:schemeClr>
                </a:solidFill>
                <a:latin typeface="Varela Round" panose="020B0604020202020204" charset="-79"/>
                <a:cs typeface="Varela Round" panose="020B0604020202020204" charset="-79"/>
              </a:rPr>
              <a:t> cultural, </a:t>
            </a:r>
            <a:r>
              <a:rPr lang="en-US" dirty="0" err="1">
                <a:solidFill>
                  <a:schemeClr val="tx1">
                    <a:lumMod val="50000"/>
                    <a:lumOff val="50000"/>
                  </a:schemeClr>
                </a:solidFill>
                <a:latin typeface="Varela Round" panose="020B0604020202020204" charset="-79"/>
                <a:cs typeface="Varela Round" panose="020B0604020202020204" charset="-79"/>
              </a:rPr>
              <a:t>afirmando</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justicia</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socialy</a:t>
            </a:r>
            <a:r>
              <a:rPr lang="en-US" dirty="0">
                <a:solidFill>
                  <a:schemeClr val="tx1">
                    <a:lumMod val="50000"/>
                    <a:lumOff val="50000"/>
                  </a:schemeClr>
                </a:solidFill>
                <a:latin typeface="Varela Round" panose="020B0604020202020204" charset="-79"/>
                <a:cs typeface="Varela Round" panose="020B0604020202020204" charset="-79"/>
              </a:rPr>
              <a:t> los derechos </a:t>
            </a:r>
            <a:r>
              <a:rPr lang="en-US" dirty="0" err="1">
                <a:solidFill>
                  <a:schemeClr val="tx1">
                    <a:lumMod val="50000"/>
                    <a:lumOff val="50000"/>
                  </a:schemeClr>
                </a:solidFill>
                <a:latin typeface="Varela Round" panose="020B0604020202020204" charset="-79"/>
                <a:cs typeface="Varela Round" panose="020B0604020202020204" charset="-79"/>
              </a:rPr>
              <a:t>humanos</a:t>
            </a:r>
            <a:r>
              <a:rPr lang="en-US" dirty="0">
                <a:solidFill>
                  <a:schemeClr val="tx1">
                    <a:lumMod val="50000"/>
                    <a:lumOff val="50000"/>
                  </a:schemeClr>
                </a:solidFill>
                <a:latin typeface="Varela Round" panose="020B0604020202020204" charset="-79"/>
                <a:cs typeface="Varela Round" panose="020B0604020202020204" charset="-79"/>
              </a:rPr>
              <a:t>, la </a:t>
            </a:r>
            <a:r>
              <a:rPr lang="en-US" dirty="0" err="1">
                <a:solidFill>
                  <a:schemeClr val="tx1">
                    <a:lumMod val="50000"/>
                    <a:lumOff val="50000"/>
                  </a:schemeClr>
                </a:solidFill>
                <a:latin typeface="Varela Round" panose="020B0604020202020204" charset="-79"/>
                <a:cs typeface="Varela Round" panose="020B0604020202020204" charset="-79"/>
              </a:rPr>
              <a:t>construcción</a:t>
            </a:r>
            <a:r>
              <a:rPr lang="en-US" dirty="0">
                <a:solidFill>
                  <a:schemeClr val="tx1">
                    <a:lumMod val="50000"/>
                    <a:lumOff val="50000"/>
                  </a:schemeClr>
                </a:solidFill>
                <a:latin typeface="Varela Round" panose="020B0604020202020204" charset="-79"/>
                <a:cs typeface="Varela Round" panose="020B0604020202020204" charset="-79"/>
              </a:rPr>
              <a:t> de la </a:t>
            </a:r>
            <a:r>
              <a:rPr lang="en-US" dirty="0" err="1">
                <a:solidFill>
                  <a:schemeClr val="tx1">
                    <a:lumMod val="50000"/>
                    <a:lumOff val="50000"/>
                  </a:schemeClr>
                </a:solidFill>
                <a:latin typeface="Varela Round" panose="020B0604020202020204" charset="-79"/>
                <a:cs typeface="Varela Round" panose="020B0604020202020204" charset="-79"/>
              </a:rPr>
              <a:t>paz</a:t>
            </a:r>
            <a:r>
              <a:rPr lang="en-US" dirty="0">
                <a:solidFill>
                  <a:schemeClr val="tx1">
                    <a:lumMod val="50000"/>
                    <a:lumOff val="50000"/>
                  </a:schemeClr>
                </a:solidFill>
                <a:latin typeface="Varela Round" panose="020B0604020202020204" charset="-79"/>
                <a:cs typeface="Varela Round" panose="020B0604020202020204" charset="-79"/>
              </a:rPr>
              <a:t> y las </a:t>
            </a:r>
            <a:r>
              <a:rPr lang="en-US" dirty="0" err="1">
                <a:solidFill>
                  <a:schemeClr val="tx1">
                    <a:lumMod val="50000"/>
                    <a:lumOff val="50000"/>
                  </a:schemeClr>
                </a:solidFill>
                <a:latin typeface="Varela Round" panose="020B0604020202020204" charset="-79"/>
                <a:cs typeface="Varela Round" panose="020B0604020202020204" charset="-79"/>
              </a:rPr>
              <a:t>acciones</a:t>
            </a:r>
            <a:r>
              <a:rPr lang="en-US" dirty="0">
                <a:solidFill>
                  <a:schemeClr val="tx1">
                    <a:lumMod val="50000"/>
                    <a:lumOff val="50000"/>
                  </a:schemeClr>
                </a:solidFill>
                <a:latin typeface="Varela Round" panose="020B0604020202020204" charset="-79"/>
                <a:cs typeface="Varela Round" panose="020B0604020202020204" charset="-79"/>
              </a:rPr>
              <a:t> para un </a:t>
            </a:r>
            <a:r>
              <a:rPr lang="en-US" dirty="0" err="1">
                <a:solidFill>
                  <a:schemeClr val="tx1">
                    <a:lumMod val="50000"/>
                    <a:lumOff val="50000"/>
                  </a:schemeClr>
                </a:solidFill>
                <a:latin typeface="Varela Round" panose="020B0604020202020204" charset="-79"/>
                <a:cs typeface="Varela Round" panose="020B0604020202020204" charset="-79"/>
              </a:rPr>
              <a:t>futuro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sostenible</a:t>
            </a:r>
            <a:r>
              <a:rPr lang="en-US" dirty="0">
                <a:solidFill>
                  <a:schemeClr val="tx1">
                    <a:lumMod val="50000"/>
                    <a:lumOff val="50000"/>
                  </a:schemeClr>
                </a:solidFill>
                <a:latin typeface="Varela Round" panose="020B0604020202020204" charset="-79"/>
                <a:cs typeface="Varela Round" panose="020B0604020202020204" charset="-79"/>
              </a:rPr>
              <a:t>, se </a:t>
            </a:r>
            <a:r>
              <a:rPr lang="en-US" dirty="0" err="1">
                <a:solidFill>
                  <a:schemeClr val="tx1">
                    <a:lumMod val="50000"/>
                    <a:lumOff val="50000"/>
                  </a:schemeClr>
                </a:solidFill>
                <a:latin typeface="Varela Round" panose="020B0604020202020204" charset="-79"/>
                <a:cs typeface="Varela Round" panose="020B0604020202020204" charset="-79"/>
              </a:rPr>
              <a:t>enfatiza</a:t>
            </a:r>
            <a:r>
              <a:rPr lang="en-US" dirty="0">
                <a:solidFill>
                  <a:schemeClr val="tx1">
                    <a:lumMod val="50000"/>
                    <a:lumOff val="50000"/>
                  </a:schemeClr>
                </a:solidFill>
                <a:latin typeface="Varela Round" panose="020B0604020202020204" charset="-79"/>
                <a:cs typeface="Varela Round" panose="020B0604020202020204" charset="-79"/>
              </a:rPr>
              <a:t> el </a:t>
            </a:r>
            <a:r>
              <a:rPr lang="en-US" dirty="0" err="1">
                <a:solidFill>
                  <a:schemeClr val="tx1">
                    <a:lumMod val="50000"/>
                    <a:lumOff val="50000"/>
                  </a:schemeClr>
                </a:solidFill>
                <a:latin typeface="Varela Round" panose="020B0604020202020204" charset="-79"/>
                <a:cs typeface="Varela Round" panose="020B0604020202020204" charset="-79"/>
              </a:rPr>
              <a:t>desarrollo</a:t>
            </a:r>
            <a:r>
              <a:rPr lang="en-US" dirty="0">
                <a:solidFill>
                  <a:schemeClr val="tx1">
                    <a:lumMod val="50000"/>
                    <a:lumOff val="50000"/>
                  </a:schemeClr>
                </a:solidFill>
                <a:latin typeface="Varela Round" panose="020B0604020202020204" charset="-79"/>
                <a:cs typeface="Varela Round" panose="020B0604020202020204" charset="-79"/>
              </a:rPr>
              <a:t> de </a:t>
            </a:r>
            <a:r>
              <a:rPr lang="en-US" dirty="0" err="1">
                <a:solidFill>
                  <a:schemeClr val="tx1">
                    <a:lumMod val="50000"/>
                    <a:lumOff val="50000"/>
                  </a:schemeClr>
                </a:solidFill>
                <a:latin typeface="Varela Round" panose="020B0604020202020204" charset="-79"/>
                <a:cs typeface="Varela Round" panose="020B0604020202020204" charset="-79"/>
              </a:rPr>
              <a:t>relaciones</a:t>
            </a:r>
            <a:r>
              <a:rPr lang="en-US" dirty="0">
                <a:solidFill>
                  <a:schemeClr val="tx1">
                    <a:lumMod val="50000"/>
                    <a:lumOff val="50000"/>
                  </a:schemeClr>
                </a:solidFill>
                <a:latin typeface="Varela Round" panose="020B0604020202020204" charset="-79"/>
                <a:cs typeface="Varela Round" panose="020B0604020202020204" charset="-79"/>
              </a:rPr>
              <a:t> con </a:t>
            </a:r>
            <a:r>
              <a:rPr lang="en-US" dirty="0" err="1">
                <a:solidFill>
                  <a:schemeClr val="tx1">
                    <a:lumMod val="50000"/>
                    <a:lumOff val="50000"/>
                  </a:schemeClr>
                </a:solidFill>
                <a:latin typeface="Varela Round" panose="020B0604020202020204" charset="-79"/>
                <a:cs typeface="Varela Round" panose="020B0604020202020204" charset="-79"/>
              </a:rPr>
              <a:t>nuestros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vecinos</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globales</a:t>
            </a:r>
            <a:r>
              <a:rPr lang="en-US" dirty="0">
                <a:solidFill>
                  <a:schemeClr val="tx1">
                    <a:lumMod val="50000"/>
                    <a:lumOff val="50000"/>
                  </a:schemeClr>
                </a:solidFill>
                <a:latin typeface="Varela Round" panose="020B0604020202020204" charset="-79"/>
                <a:cs typeface="Varela Round" panose="020B0604020202020204" charset="-79"/>
              </a:rPr>
              <a:t>, y se </a:t>
            </a:r>
            <a:r>
              <a:rPr lang="en-US" dirty="0" err="1">
                <a:solidFill>
                  <a:schemeClr val="tx1">
                    <a:lumMod val="50000"/>
                    <a:lumOff val="50000"/>
                  </a:schemeClr>
                </a:solidFill>
                <a:latin typeface="Varela Round" panose="020B0604020202020204" charset="-79"/>
                <a:cs typeface="Varela Round" panose="020B0604020202020204" charset="-79"/>
              </a:rPr>
              <a:t>promueve</a:t>
            </a:r>
            <a:r>
              <a:rPr lang="en-US" dirty="0">
                <a:solidFill>
                  <a:schemeClr val="tx1">
                    <a:lumMod val="50000"/>
                    <a:lumOff val="50000"/>
                  </a:schemeClr>
                </a:solidFill>
                <a:latin typeface="Varela Round" panose="020B0604020202020204" charset="-79"/>
                <a:cs typeface="Varela Round" panose="020B0604020202020204" charset="-79"/>
              </a:rPr>
              <a:t> una </a:t>
            </a:r>
            <a:r>
              <a:rPr lang="en-US" dirty="0" err="1">
                <a:solidFill>
                  <a:schemeClr val="tx1">
                    <a:lumMod val="50000"/>
                    <a:lumOff val="50000"/>
                  </a:schemeClr>
                </a:solidFill>
                <a:latin typeface="Varela Round" panose="020B0604020202020204" charset="-79"/>
                <a:cs typeface="Varela Round" panose="020B0604020202020204" charset="-79"/>
              </a:rPr>
              <a:t>mente</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abierta</a:t>
            </a:r>
            <a:r>
              <a:rPr lang="en-US" dirty="0">
                <a:solidFill>
                  <a:schemeClr val="tx1">
                    <a:lumMod val="50000"/>
                    <a:lumOff val="50000"/>
                  </a:schemeClr>
                </a:solidFill>
                <a:latin typeface="Varela Round" panose="020B0604020202020204" charset="-79"/>
                <a:cs typeface="Varela Round" panose="020B0604020202020204" charset="-79"/>
              </a:rPr>
              <a:t> y una </a:t>
            </a:r>
            <a:r>
              <a:rPr lang="en-US" dirty="0" err="1">
                <a:solidFill>
                  <a:schemeClr val="tx1">
                    <a:lumMod val="50000"/>
                    <a:lumOff val="50000"/>
                  </a:schemeClr>
                </a:solidFill>
                <a:latin typeface="Varela Round" panose="020B0604020202020204" charset="-79"/>
                <a:cs typeface="Varela Round" panose="020B0604020202020204" charset="-79"/>
              </a:rPr>
              <a:t>predisposición</a:t>
            </a:r>
            <a:r>
              <a:rPr lang="en-US" dirty="0">
                <a:solidFill>
                  <a:schemeClr val="tx1">
                    <a:lumMod val="50000"/>
                    <a:lumOff val="50000"/>
                  </a:schemeClr>
                </a:solidFill>
                <a:latin typeface="Varela Round" panose="020B0604020202020204" charset="-79"/>
                <a:cs typeface="Varela Round" panose="020B0604020202020204" charset="-79"/>
              </a:rPr>
              <a:t> a </a:t>
            </a:r>
            <a:r>
              <a:rPr lang="en-US" dirty="0" err="1">
                <a:solidFill>
                  <a:schemeClr val="tx1">
                    <a:lumMod val="50000"/>
                    <a:lumOff val="50000"/>
                  </a:schemeClr>
                </a:solidFill>
                <a:latin typeface="Varela Round" panose="020B0604020202020204" charset="-79"/>
                <a:cs typeface="Varela Round" panose="020B0604020202020204" charset="-79"/>
              </a:rPr>
              <a:t>tomar</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medidas</a:t>
            </a:r>
            <a:r>
              <a:rPr lang="en-US" dirty="0">
                <a:solidFill>
                  <a:schemeClr val="tx1">
                    <a:lumMod val="50000"/>
                    <a:lumOff val="50000"/>
                  </a:schemeClr>
                </a:solidFill>
                <a:latin typeface="Varela Round" panose="020B0604020202020204" charset="-79"/>
                <a:cs typeface="Varela Round" panose="020B0604020202020204" charset="-79"/>
              </a:rPr>
              <a:t> para el </a:t>
            </a:r>
            <a:r>
              <a:rPr lang="en-US" dirty="0" err="1">
                <a:solidFill>
                  <a:schemeClr val="tx1">
                    <a:lumMod val="50000"/>
                    <a:lumOff val="50000"/>
                  </a:schemeClr>
                </a:solidFill>
                <a:latin typeface="Varela Round" panose="020B0604020202020204" charset="-79"/>
                <a:cs typeface="Varela Round" panose="020B0604020202020204" charset="-79"/>
              </a:rPr>
              <a:t>cambio</a:t>
            </a:r>
            <a:r>
              <a:rPr lang="en-US" dirty="0">
                <a:solidFill>
                  <a:schemeClr val="tx1">
                    <a:lumMod val="50000"/>
                    <a:lumOff val="50000"/>
                  </a:schemeClr>
                </a:solidFill>
                <a:latin typeface="Varela Round" panose="020B0604020202020204" charset="-79"/>
                <a:cs typeface="Varela Round" panose="020B0604020202020204" charset="-79"/>
              </a:rPr>
              <a:t>.</a:t>
            </a:r>
          </a:p>
          <a:p>
            <a:endParaRPr lang="en-US" dirty="0">
              <a:solidFill>
                <a:schemeClr val="tx1">
                  <a:lumMod val="50000"/>
                  <a:lumOff val="50000"/>
                </a:schemeClr>
              </a:solidFill>
              <a:latin typeface="Varela Round" panose="020B0604020202020204" charset="-79"/>
              <a:cs typeface="Varela Round" panose="020B0604020202020204" charset="-79"/>
            </a:endParaRPr>
          </a:p>
          <a:p>
            <a:pPr algn="r"/>
            <a:r>
              <a:rPr lang="en-US" dirty="0">
                <a:solidFill>
                  <a:schemeClr val="tx1">
                    <a:lumMod val="50000"/>
                    <a:lumOff val="50000"/>
                  </a:schemeClr>
                </a:solidFill>
                <a:latin typeface="Varela Round" panose="020B0604020202020204" charset="-79"/>
                <a:cs typeface="Varela Round" panose="020B0604020202020204" charset="-79"/>
              </a:rPr>
              <a:t>(Curriculum Corporation, 2008, </a:t>
            </a:r>
            <a:r>
              <a:rPr lang="en-US" dirty="0" err="1">
                <a:solidFill>
                  <a:schemeClr val="tx1">
                    <a:lumMod val="50000"/>
                    <a:lumOff val="50000"/>
                  </a:schemeClr>
                </a:solidFill>
                <a:latin typeface="Varela Round" panose="020B0604020202020204" charset="-79"/>
                <a:cs typeface="Varela Round" panose="020B0604020202020204" charset="-79"/>
              </a:rPr>
              <a:t>pág</a:t>
            </a:r>
            <a:r>
              <a:rPr lang="en-US" dirty="0">
                <a:solidFill>
                  <a:schemeClr val="tx1">
                    <a:lumMod val="50000"/>
                    <a:lumOff val="50000"/>
                  </a:schemeClr>
                </a:solidFill>
                <a:latin typeface="Varela Round" panose="020B0604020202020204" charset="-79"/>
                <a:cs typeface="Varela Round" panose="020B0604020202020204" charset="-79"/>
              </a:rPr>
              <a:t>. 2 , </a:t>
            </a:r>
            <a:r>
              <a:rPr lang="en-US" dirty="0" err="1">
                <a:solidFill>
                  <a:schemeClr val="tx1">
                    <a:lumMod val="50000"/>
                    <a:lumOff val="50000"/>
                  </a:schemeClr>
                </a:solidFill>
                <a:latin typeface="Varela Round" panose="020B0604020202020204" charset="-79"/>
                <a:cs typeface="Varela Round" panose="020B0604020202020204" charset="-79"/>
              </a:rPr>
              <a:t>citado</a:t>
            </a:r>
            <a:r>
              <a:rPr lang="en-US" dirty="0">
                <a:solidFill>
                  <a:schemeClr val="tx1">
                    <a:lumMod val="50000"/>
                    <a:lumOff val="50000"/>
                  </a:schemeClr>
                </a:solidFill>
                <a:latin typeface="Varela Round" panose="020B0604020202020204" charset="-79"/>
                <a:cs typeface="Varela Round" panose="020B0604020202020204" charset="-79"/>
              </a:rPr>
              <a:t> </a:t>
            </a:r>
            <a:r>
              <a:rPr lang="en-US" dirty="0" err="1">
                <a:solidFill>
                  <a:schemeClr val="tx1">
                    <a:lumMod val="50000"/>
                    <a:lumOff val="50000"/>
                  </a:schemeClr>
                </a:solidFill>
                <a:latin typeface="Varela Round" panose="020B0604020202020204" charset="-79"/>
                <a:cs typeface="Varela Round" panose="020B0604020202020204" charset="-79"/>
              </a:rPr>
              <a:t>en</a:t>
            </a:r>
            <a:r>
              <a:rPr lang="en-US" dirty="0">
                <a:solidFill>
                  <a:schemeClr val="tx1">
                    <a:lumMod val="50000"/>
                    <a:lumOff val="50000"/>
                  </a:schemeClr>
                </a:solidFill>
                <a:latin typeface="Varela Round" panose="020B0604020202020204" charset="-79"/>
                <a:cs typeface="Varela Round" panose="020B0604020202020204" charset="-79"/>
              </a:rPr>
              <a:t> Reimers 2020)</a:t>
            </a:r>
            <a:endParaRPr lang="en-PR" dirty="0">
              <a:solidFill>
                <a:schemeClr val="tx1">
                  <a:lumMod val="50000"/>
                  <a:lumOff val="50000"/>
                </a:schemeClr>
              </a:solidFill>
              <a:latin typeface="Varela Round" panose="020B0604020202020204" charset="-79"/>
              <a:cs typeface="Varela Round" panose="020B0604020202020204" charset="-79"/>
            </a:endParaRPr>
          </a:p>
        </p:txBody>
      </p:sp>
      <p:sp>
        <p:nvSpPr>
          <p:cNvPr id="4" name="Rectangle 3">
            <a:extLst>
              <a:ext uri="{FF2B5EF4-FFF2-40B4-BE49-F238E27FC236}">
                <a16:creationId xmlns:a16="http://schemas.microsoft.com/office/drawing/2014/main" id="{095F4EB2-BF8E-43E0-8A1A-9B28EE3A0250}"/>
              </a:ext>
            </a:extLst>
          </p:cNvPr>
          <p:cNvSpPr/>
          <p:nvPr/>
        </p:nvSpPr>
        <p:spPr>
          <a:xfrm>
            <a:off x="2863038" y="234691"/>
            <a:ext cx="3417923" cy="461665"/>
          </a:xfrm>
          <a:prstGeom prst="rect">
            <a:avLst/>
          </a:prstGeom>
        </p:spPr>
        <p:txBody>
          <a:bodyPr wrap="none">
            <a:spAutoFit/>
          </a:bodyPr>
          <a:lstStyle/>
          <a:p>
            <a:r>
              <a:rPr lang="es-PR" sz="2400" b="1" dirty="0">
                <a:solidFill>
                  <a:schemeClr val="accent6"/>
                </a:solidFill>
                <a:latin typeface="Nixie One" panose="020B0604020202020204" charset="0"/>
                <a:cs typeface="Varela Round" panose="020B0604020202020204" charset="-79"/>
              </a:rPr>
              <a:t>EDUCACIÓN GLOBAL</a:t>
            </a:r>
          </a:p>
        </p:txBody>
      </p:sp>
    </p:spTree>
    <p:extLst>
      <p:ext uri="{BB962C8B-B14F-4D97-AF65-F5344CB8AC3E}">
        <p14:creationId xmlns:p14="http://schemas.microsoft.com/office/powerpoint/2010/main" val="394131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654100" y="128501"/>
            <a:ext cx="7366000" cy="1077218"/>
          </a:xfrm>
          <a:prstGeom prst="rect">
            <a:avLst/>
          </a:prstGeom>
          <a:noFill/>
          <a:ln w="9525">
            <a:noFill/>
            <a:miter lim="800000"/>
            <a:headEnd/>
            <a:tailEnd/>
          </a:ln>
        </p:spPr>
        <p:txBody>
          <a:bodyPr wrap="square">
            <a:spAutoFit/>
          </a:bodyPr>
          <a:lstStyle/>
          <a:p>
            <a:pPr algn="ctr" fontAlgn="base">
              <a:spcBef>
                <a:spcPct val="50000"/>
              </a:spcBef>
              <a:spcAft>
                <a:spcPct val="0"/>
              </a:spcAft>
              <a:buClrTx/>
            </a:pP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Enfoque</a:t>
            </a:r>
            <a:r>
              <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del </a:t>
            </a: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a:t>
            </a: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Estudios</a:t>
            </a:r>
            <a:r>
              <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Sociales</a:t>
            </a:r>
            <a:endPar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endParaRPr>
          </a:p>
        </p:txBody>
      </p:sp>
      <p:sp>
        <p:nvSpPr>
          <p:cNvPr id="9" name="TextBox 8">
            <a:extLst>
              <a:ext uri="{FF2B5EF4-FFF2-40B4-BE49-F238E27FC236}">
                <a16:creationId xmlns:a16="http://schemas.microsoft.com/office/drawing/2014/main" id="{872BC84B-AB3A-44E8-AC6B-45ACCAABF1C1}"/>
              </a:ext>
            </a:extLst>
          </p:cNvPr>
          <p:cNvSpPr txBox="1"/>
          <p:nvPr/>
        </p:nvSpPr>
        <p:spPr>
          <a:xfrm>
            <a:off x="793800" y="1219946"/>
            <a:ext cx="7226300" cy="400110"/>
          </a:xfrm>
          <a:prstGeom prst="rect">
            <a:avLst/>
          </a:prstGeom>
          <a:noFill/>
        </p:spPr>
        <p:txBody>
          <a:bodyPr wrap="square">
            <a:spAutoFit/>
          </a:bodyPr>
          <a:lstStyle/>
          <a:p>
            <a:r>
              <a:rPr lang="es-ES" sz="2000" dirty="0">
                <a:solidFill>
                  <a:srgbClr val="FF0066"/>
                </a:solidFill>
                <a:latin typeface="Selawik Semibold" panose="020B0702040204020203" pitchFamily="34" charset="0"/>
                <a:cs typeface="Varela Round" panose="00000500000000000000" pitchFamily="2" charset="-79"/>
              </a:rPr>
              <a:t>EDUCACIÓN GLOBAL</a:t>
            </a:r>
          </a:p>
        </p:txBody>
      </p:sp>
      <p:sp>
        <p:nvSpPr>
          <p:cNvPr id="4" name="TextBox 3">
            <a:extLst>
              <a:ext uri="{FF2B5EF4-FFF2-40B4-BE49-F238E27FC236}">
                <a16:creationId xmlns:a16="http://schemas.microsoft.com/office/drawing/2014/main" id="{29F8C46F-9529-4FD9-B194-90571DDF0870}"/>
              </a:ext>
            </a:extLst>
          </p:cNvPr>
          <p:cNvSpPr txBox="1"/>
          <p:nvPr/>
        </p:nvSpPr>
        <p:spPr>
          <a:xfrm>
            <a:off x="1104950" y="1753730"/>
            <a:ext cx="6604000" cy="3754874"/>
          </a:xfrm>
          <a:prstGeom prst="rect">
            <a:avLst/>
          </a:prstGeom>
          <a:noFill/>
        </p:spPr>
        <p:txBody>
          <a:bodyPr wrap="square" rtlCol="0">
            <a:spAutoFit/>
          </a:bodyPr>
          <a:lstStyle/>
          <a:p>
            <a:pPr marL="285750" indent="-285750">
              <a:buFont typeface="Arial" panose="020B0604020202020204" pitchFamily="34" charset="0"/>
              <a:buChar char="•"/>
            </a:pPr>
            <a:r>
              <a:rPr lang="es-US" dirty="0">
                <a:solidFill>
                  <a:schemeClr val="tx1">
                    <a:lumMod val="50000"/>
                    <a:lumOff val="50000"/>
                  </a:schemeClr>
                </a:solidFill>
                <a:latin typeface="Varela Round" panose="020B0604020202020204" charset="-79"/>
                <a:cs typeface="Varela Round" panose="020B0604020202020204" charset="-79"/>
              </a:rPr>
              <a:t>Esta dirigida a desarrollar competencias globales de los estudiantes que abarcan aptitudes y disposiciones que les ayudan a comprender y funcionar en sus comunidades.</a:t>
            </a:r>
          </a:p>
          <a:p>
            <a:pPr marL="285750" indent="-285750">
              <a:buFont typeface="Arial" panose="020B0604020202020204" pitchFamily="34" charset="0"/>
              <a:buChar char="•"/>
            </a:pPr>
            <a:endParaRPr lang="es-US" dirty="0">
              <a:solidFill>
                <a:schemeClr val="tx1">
                  <a:lumMod val="50000"/>
                  <a:lumOff val="50000"/>
                </a:schemeClr>
              </a:solidFill>
              <a:latin typeface="Varela Round" panose="020B0604020202020204" charset="-79"/>
              <a:cs typeface="Varela Round" panose="020B0604020202020204" charset="-79"/>
            </a:endParaRPr>
          </a:p>
          <a:p>
            <a:pPr marL="285750" indent="-285750">
              <a:buFont typeface="Arial" panose="020B0604020202020204" pitchFamily="34" charset="0"/>
              <a:buChar char="•"/>
            </a:pPr>
            <a:r>
              <a:rPr lang="es-US" dirty="0">
                <a:solidFill>
                  <a:schemeClr val="tx1">
                    <a:lumMod val="50000"/>
                    <a:lumOff val="50000"/>
                  </a:schemeClr>
                </a:solidFill>
                <a:latin typeface="Varela Round" panose="020B0604020202020204" charset="-79"/>
                <a:cs typeface="Varela Round" panose="020B0604020202020204" charset="-79"/>
              </a:rPr>
              <a:t>Las experiencias en la sala de clase les proporcionan aprendizaje permanente.</a:t>
            </a:r>
          </a:p>
          <a:p>
            <a:pPr marL="285750" indent="-285750">
              <a:buFont typeface="Arial" panose="020B0604020202020204" pitchFamily="34" charset="0"/>
              <a:buChar char="•"/>
            </a:pPr>
            <a:endParaRPr lang="es-US" dirty="0">
              <a:solidFill>
                <a:schemeClr val="tx1">
                  <a:lumMod val="50000"/>
                  <a:lumOff val="50000"/>
                </a:schemeClr>
              </a:solidFill>
              <a:latin typeface="Varela Round" panose="020B0604020202020204" charset="-79"/>
              <a:cs typeface="Varela Round" panose="020B0604020202020204" charset="-79"/>
            </a:endParaRPr>
          </a:p>
          <a:p>
            <a:pPr marL="285750" indent="-285750">
              <a:buFont typeface="Arial" panose="020B0604020202020204" pitchFamily="34" charset="0"/>
              <a:buChar char="•"/>
            </a:pPr>
            <a:r>
              <a:rPr lang="es-US" dirty="0">
                <a:solidFill>
                  <a:schemeClr val="tx1">
                    <a:lumMod val="50000"/>
                    <a:lumOff val="50000"/>
                  </a:schemeClr>
                </a:solidFill>
                <a:latin typeface="Varela Round" panose="020B0604020202020204" charset="-79"/>
                <a:cs typeface="Varela Round" panose="020B0604020202020204" charset="-79"/>
              </a:rPr>
              <a:t>El estudiante es el centro de su aprendizaje y propone soluciones a problemas de actualidad, tales como: El cambio climático, crecimiento demográfico, alimentación saludable, energía renovable.</a:t>
            </a:r>
          </a:p>
          <a:p>
            <a:pPr marL="285750" indent="-285750">
              <a:buFont typeface="Arial" panose="020B0604020202020204" pitchFamily="34" charset="0"/>
              <a:buChar char="•"/>
            </a:pPr>
            <a:endParaRPr lang="es-US" dirty="0">
              <a:solidFill>
                <a:schemeClr val="tx1">
                  <a:lumMod val="50000"/>
                  <a:lumOff val="50000"/>
                </a:schemeClr>
              </a:solidFill>
              <a:latin typeface="Varela Round" panose="020B0604020202020204" charset="-79"/>
              <a:cs typeface="Varela Round" panose="020B0604020202020204" charset="-79"/>
            </a:endParaRPr>
          </a:p>
          <a:p>
            <a:pPr marL="285750" indent="-285750">
              <a:buFont typeface="Arial" panose="020B0604020202020204" pitchFamily="34" charset="0"/>
              <a:buChar char="•"/>
            </a:pPr>
            <a:r>
              <a:rPr lang="es-US" dirty="0">
                <a:solidFill>
                  <a:schemeClr val="tx1">
                    <a:lumMod val="50000"/>
                    <a:lumOff val="50000"/>
                  </a:schemeClr>
                </a:solidFill>
                <a:latin typeface="Varela Round" panose="020B0604020202020204" charset="-79"/>
                <a:cs typeface="Varela Round" panose="020B0604020202020204" charset="-79"/>
              </a:rPr>
              <a:t>Propone formas sostenibles de relacionarse con nuestro entorno.</a:t>
            </a:r>
          </a:p>
          <a:p>
            <a:pPr marL="285750" indent="-285750">
              <a:buFont typeface="Arial" panose="020B0604020202020204" pitchFamily="34" charset="0"/>
              <a:buChar char="•"/>
            </a:pPr>
            <a:endParaRPr lang="es-US" dirty="0">
              <a:solidFill>
                <a:schemeClr val="tx1">
                  <a:lumMod val="50000"/>
                  <a:lumOff val="50000"/>
                </a:schemeClr>
              </a:solidFill>
              <a:latin typeface="Varela Round" panose="020B0604020202020204" charset="-79"/>
              <a:cs typeface="Varela Round" panose="020B0604020202020204" charset="-79"/>
            </a:endParaRPr>
          </a:p>
          <a:p>
            <a:pPr marL="285750" indent="-285750">
              <a:buFont typeface="Arial" panose="020B0604020202020204" pitchFamily="34" charset="0"/>
              <a:buChar char="•"/>
            </a:pPr>
            <a:r>
              <a:rPr lang="es-US" dirty="0">
                <a:solidFill>
                  <a:schemeClr val="tx1">
                    <a:lumMod val="50000"/>
                    <a:lumOff val="50000"/>
                  </a:schemeClr>
                </a:solidFill>
                <a:latin typeface="Varela Round" panose="020B0604020202020204" charset="-79"/>
                <a:cs typeface="Varela Round" panose="020B0604020202020204" charset="-79"/>
              </a:rPr>
              <a:t>Propicia el aprendizaje colaborativo y la participación en iniciativas de acción que contribuyan a mejorar la vida en comunidad.</a:t>
            </a:r>
          </a:p>
          <a:p>
            <a:pPr marL="285750" indent="-285750">
              <a:buFont typeface="Arial" panose="020B0604020202020204" pitchFamily="34" charset="0"/>
              <a:buChar char="•"/>
            </a:pPr>
            <a:endParaRPr lang="es-US" dirty="0">
              <a:solidFill>
                <a:schemeClr val="tx1">
                  <a:lumMod val="50000"/>
                  <a:lumOff val="50000"/>
                </a:schemeClr>
              </a:solidFill>
              <a:latin typeface="Varela Round" panose="020B0604020202020204" charset="-79"/>
              <a:cs typeface="Varela Round" panose="020B0604020202020204" charset="-79"/>
            </a:endParaRPr>
          </a:p>
          <a:p>
            <a:endParaRPr lang="en-PR" dirty="0"/>
          </a:p>
        </p:txBody>
      </p:sp>
    </p:spTree>
    <p:extLst>
      <p:ext uri="{BB962C8B-B14F-4D97-AF65-F5344CB8AC3E}">
        <p14:creationId xmlns:p14="http://schemas.microsoft.com/office/powerpoint/2010/main" val="98343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114424" y="-189199"/>
            <a:ext cx="7115175"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latin typeface="Selawik Semibold" panose="020B0702040204020203" pitchFamily="34" charset="0"/>
              </a:rPr>
              <a:t>Nuevos temas transversales </a:t>
            </a:r>
            <a:endParaRPr sz="3600" dirty="0">
              <a:latin typeface="Selawik Semibold" panose="020B0702040204020203" pitchFamily="34" charset="0"/>
            </a:endParaRPr>
          </a:p>
        </p:txBody>
      </p:sp>
      <p:sp>
        <p:nvSpPr>
          <p:cNvPr id="240" name="Google Shape;240;p19"/>
          <p:cNvSpPr txBox="1">
            <a:spLocks noGrp="1"/>
          </p:cNvSpPr>
          <p:nvPr>
            <p:ph type="subTitle" idx="4294967295"/>
          </p:nvPr>
        </p:nvSpPr>
        <p:spPr>
          <a:xfrm>
            <a:off x="1404861" y="3933578"/>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b="1" dirty="0">
                <a:solidFill>
                  <a:srgbClr val="A1BECC"/>
                </a:solidFill>
              </a:rPr>
              <a:t>el proceso de planificación de la enseñanza</a:t>
            </a:r>
            <a:endParaRPr b="1"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dirty="0"/>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358572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p:txBody>
          <a:bodyPr/>
          <a:lstStyle/>
          <a:p>
            <a:r>
              <a:rPr lang="es-PR" sz="2800" b="1" dirty="0">
                <a:solidFill>
                  <a:schemeClr val="accent2"/>
                </a:solidFill>
                <a:effectLst>
                  <a:outerShdw blurRad="38100" dist="38100" dir="2700000" algn="tl">
                    <a:srgbClr val="000000">
                      <a:alpha val="43137"/>
                    </a:srgbClr>
                  </a:outerShdw>
                </a:effectLst>
              </a:rPr>
              <a:t>Los temas transversales</a:t>
            </a:r>
            <a:endParaRPr lang="es-PR" sz="2800" dirty="0"/>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p:txBody>
          <a:bodyPr/>
          <a:lstStyle/>
          <a:p>
            <a:r>
              <a:rPr lang="es-ES" sz="1600" dirty="0"/>
              <a:t>[…] surge el concepto </a:t>
            </a:r>
            <a:r>
              <a:rPr lang="es-ES" sz="1600" i="1" dirty="0"/>
              <a:t>temas transversales</a:t>
            </a:r>
            <a:r>
              <a:rPr lang="es-ES" sz="1600" dirty="0"/>
              <a:t>, los cuales tienen que penetrar e influir toda la práctica educativa y estar presentes en diferentes áreas (</a:t>
            </a:r>
            <a:r>
              <a:rPr lang="es-ES" sz="1600" dirty="0" err="1"/>
              <a:t>Busquet</a:t>
            </a:r>
            <a:r>
              <a:rPr lang="es-ES" sz="1600" dirty="0"/>
              <a:t> 1993 y </a:t>
            </a:r>
            <a:r>
              <a:rPr lang="es-ES" sz="1600" dirty="0" err="1"/>
              <a:t>Yus</a:t>
            </a:r>
            <a:r>
              <a:rPr lang="es-ES" sz="1600" dirty="0"/>
              <a:t>, 1996). </a:t>
            </a:r>
          </a:p>
          <a:p>
            <a:r>
              <a:rPr lang="es-ES" sz="1600" dirty="0"/>
              <a:t>Se definen como un conjunto de contenidos de enseñanza que se integran a las diferentes disciplinas académicas y se abordan desde todas las áreas de conocimiento. Se denominan así porque atraviesan </a:t>
            </a:r>
            <a:r>
              <a:rPr lang="es-ES" sz="1600" b="1" i="1" dirty="0"/>
              <a:t>cada una </a:t>
            </a:r>
            <a:r>
              <a:rPr lang="es-ES" sz="1600" dirty="0"/>
              <a:t>de las áreas del currículo escolar y están presentes en </a:t>
            </a:r>
            <a:r>
              <a:rPr lang="es-ES" sz="1600" b="1" i="1" dirty="0"/>
              <a:t>todas</a:t>
            </a:r>
            <a:r>
              <a:rPr lang="es-ES" sz="1600" b="1" dirty="0"/>
              <a:t> </a:t>
            </a:r>
            <a:r>
              <a:rPr lang="es-ES" sz="1600" dirty="0"/>
              <a:t>las etapas educativas. (secuencia y profundidad). </a:t>
            </a: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115865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3561348" y="236558"/>
            <a:ext cx="3150138" cy="9013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chemeClr val="accent2"/>
                </a:solidFill>
                <a:effectLst>
                  <a:outerShdw blurRad="38100" dist="38100" dir="2700000" algn="tl">
                    <a:srgbClr val="000000">
                      <a:alpha val="43137"/>
                    </a:srgbClr>
                  </a:outerShdw>
                </a:effectLst>
              </a:rPr>
              <a:t>Objetivo</a:t>
            </a:r>
            <a:r>
              <a:rPr lang="en" sz="3200" dirty="0"/>
              <a:t> </a:t>
            </a:r>
            <a:endParaRPr sz="3200" dirty="0"/>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7" name="Picture 6" descr="A picture containing text&#10;&#10;Description automatically generated">
            <a:extLst>
              <a:ext uri="{FF2B5EF4-FFF2-40B4-BE49-F238E27FC236}">
                <a16:creationId xmlns:a16="http://schemas.microsoft.com/office/drawing/2014/main" id="{37CDB446-2C79-4EF4-A8C7-B8E2BF5D8E47}"/>
              </a:ext>
            </a:extLst>
          </p:cNvPr>
          <p:cNvPicPr>
            <a:picLocks noChangeAspect="1"/>
          </p:cNvPicPr>
          <p:nvPr/>
        </p:nvPicPr>
        <p:blipFill>
          <a:blip r:embed="rId3"/>
          <a:stretch>
            <a:fillRect/>
          </a:stretch>
        </p:blipFill>
        <p:spPr>
          <a:xfrm>
            <a:off x="681548" y="-133645"/>
            <a:ext cx="2583427" cy="1213492"/>
          </a:xfrm>
          <a:prstGeom prst="rect">
            <a:avLst/>
          </a:prstGeom>
        </p:spPr>
      </p:pic>
      <p:sp>
        <p:nvSpPr>
          <p:cNvPr id="2" name="Oval 1">
            <a:extLst>
              <a:ext uri="{FF2B5EF4-FFF2-40B4-BE49-F238E27FC236}">
                <a16:creationId xmlns:a16="http://schemas.microsoft.com/office/drawing/2014/main" id="{8D01CF7C-B97F-4D9D-AB37-31C1DBCE650F}"/>
              </a:ext>
            </a:extLst>
          </p:cNvPr>
          <p:cNvSpPr/>
          <p:nvPr/>
        </p:nvSpPr>
        <p:spPr>
          <a:xfrm>
            <a:off x="2595418" y="1395780"/>
            <a:ext cx="5098473" cy="272472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800" b="1" dirty="0">
                <a:solidFill>
                  <a:schemeClr val="bg2"/>
                </a:solidFill>
                <a:latin typeface="Varela Round" panose="020B0604020202020204" charset="-79"/>
                <a:cs typeface="Varela Round" panose="020B0604020202020204" charset="-79"/>
              </a:rPr>
              <a:t>Divulgar los cambios y las iniciativas académicas y programáticas del Programa de Estudios Sociales para el año 2022-2023.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p:txBody>
          <a:bodyPr/>
          <a:lstStyle/>
          <a:p>
            <a:r>
              <a:rPr lang="es-PR" sz="2800" b="1" dirty="0">
                <a:solidFill>
                  <a:schemeClr val="accent2"/>
                </a:solidFill>
                <a:effectLst>
                  <a:outerShdw blurRad="38100" dist="38100" dir="2700000" algn="tl">
                    <a:srgbClr val="000000">
                      <a:alpha val="43137"/>
                    </a:srgbClr>
                  </a:outerShdw>
                </a:effectLst>
              </a:rPr>
              <a:t>Los temas transversales</a:t>
            </a:r>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a:xfrm>
            <a:off x="2935875" y="1525757"/>
            <a:ext cx="5275500" cy="3074817"/>
          </a:xfrm>
        </p:spPr>
        <p:txBody>
          <a:bodyPr/>
          <a:lstStyle/>
          <a:p>
            <a:endParaRPr lang="es-ES" sz="1600" dirty="0"/>
          </a:p>
          <a:p>
            <a:r>
              <a:rPr lang="es-ES" sz="1600" dirty="0"/>
              <a:t>…interactúan en todas las áreas del currículo escolar, no necesariamente son tratados como experiencias de enseñanzas autónomas, sino como una serie de elementos del aprendizaje, integrados dentro de las diferentes áreas de conocimiento. </a:t>
            </a:r>
          </a:p>
          <a:p>
            <a:r>
              <a:rPr lang="es-ES" sz="1600" dirty="0"/>
              <a:t>Al no estar “ligados” a ninguna materia en particular, se puede considerar que son comunes a todas, de forma que, más que crear disciplinas nuevas, su contenido es transversal en el currículo (</a:t>
            </a:r>
            <a:r>
              <a:rPr lang="es-ES" sz="1600" dirty="0" err="1"/>
              <a:t>Yus</a:t>
            </a:r>
            <a:r>
              <a:rPr lang="es-ES" sz="1600" dirty="0"/>
              <a:t>, 2001).</a:t>
            </a:r>
            <a:endParaRPr lang="en-US" sz="1600" dirty="0"/>
          </a:p>
          <a:p>
            <a:endParaRPr lang="es-PR" sz="1600" dirty="0"/>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290231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a:xfrm>
            <a:off x="3202575" y="339494"/>
            <a:ext cx="5275500" cy="641100"/>
          </a:xfrm>
        </p:spPr>
        <p:txBody>
          <a:bodyPr/>
          <a:lstStyle/>
          <a:p>
            <a:r>
              <a:rPr lang="es-PR" sz="2800" b="1" dirty="0">
                <a:solidFill>
                  <a:schemeClr val="accent2"/>
                </a:solidFill>
                <a:effectLst>
                  <a:outerShdw blurRad="38100" dist="38100" dir="2700000" algn="tl">
                    <a:srgbClr val="000000">
                      <a:alpha val="43137"/>
                    </a:srgbClr>
                  </a:outerShdw>
                </a:effectLst>
              </a:rPr>
              <a:t>Temas transversales</a:t>
            </a: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graphicFrame>
        <p:nvGraphicFramePr>
          <p:cNvPr id="8" name="Table 7">
            <a:extLst>
              <a:ext uri="{FF2B5EF4-FFF2-40B4-BE49-F238E27FC236}">
                <a16:creationId xmlns:a16="http://schemas.microsoft.com/office/drawing/2014/main" id="{FFB726A0-F711-42F6-BA67-B7E5742A574B}"/>
              </a:ext>
            </a:extLst>
          </p:cNvPr>
          <p:cNvGraphicFramePr>
            <a:graphicFrameLocks noGrp="1"/>
          </p:cNvGraphicFramePr>
          <p:nvPr>
            <p:extLst>
              <p:ext uri="{D42A27DB-BD31-4B8C-83A1-F6EECF244321}">
                <p14:modId xmlns:p14="http://schemas.microsoft.com/office/powerpoint/2010/main" val="3447247364"/>
              </p:ext>
            </p:extLst>
          </p:nvPr>
        </p:nvGraphicFramePr>
        <p:xfrm>
          <a:off x="2638426" y="1208456"/>
          <a:ext cx="5695949" cy="3543169"/>
        </p:xfrm>
        <a:graphic>
          <a:graphicData uri="http://schemas.openxmlformats.org/drawingml/2006/table">
            <a:tbl>
              <a:tblPr firstRow="1" bandRow="1">
                <a:tableStyleId>{35758FB7-9AC5-4552-8A53-C91805E547FA}</a:tableStyleId>
              </a:tblPr>
              <a:tblGrid>
                <a:gridCol w="2801501">
                  <a:extLst>
                    <a:ext uri="{9D8B030D-6E8A-4147-A177-3AD203B41FA5}">
                      <a16:colId xmlns:a16="http://schemas.microsoft.com/office/drawing/2014/main" val="1042950835"/>
                    </a:ext>
                  </a:extLst>
                </a:gridCol>
                <a:gridCol w="2894448">
                  <a:extLst>
                    <a:ext uri="{9D8B030D-6E8A-4147-A177-3AD203B41FA5}">
                      <a16:colId xmlns:a16="http://schemas.microsoft.com/office/drawing/2014/main" val="2211446362"/>
                    </a:ext>
                  </a:extLst>
                </a:gridCol>
              </a:tblGrid>
              <a:tr h="518029">
                <a:tc>
                  <a:txBody>
                    <a:bodyPr/>
                    <a:lstStyle/>
                    <a:p>
                      <a:pPr algn="ctr"/>
                      <a:r>
                        <a:rPr lang="es-PR" sz="1200" noProof="0" dirty="0">
                          <a:solidFill>
                            <a:schemeClr val="tx1"/>
                          </a:solidFill>
                          <a:effectLst/>
                        </a:rPr>
                        <a:t>2003</a:t>
                      </a:r>
                      <a:endParaRPr lang="es-PR" sz="1200" noProof="0" dirty="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tc>
                  <a:txBody>
                    <a:bodyPr/>
                    <a:lstStyle/>
                    <a:p>
                      <a:pPr algn="ctr"/>
                      <a:r>
                        <a:rPr lang="es-PR" sz="1200" noProof="0" dirty="0">
                          <a:solidFill>
                            <a:schemeClr val="tx1"/>
                          </a:solidFill>
                          <a:effectLst/>
                        </a:rPr>
                        <a:t>2022</a:t>
                      </a:r>
                      <a:endParaRPr lang="es-PR" sz="1200" noProof="0" dirty="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extLst>
                  <a:ext uri="{0D108BD9-81ED-4DB2-BD59-A6C34878D82A}">
                    <a16:rowId xmlns:a16="http://schemas.microsoft.com/office/drawing/2014/main" val="1458086924"/>
                  </a:ext>
                </a:extLst>
              </a:tr>
              <a:tr h="2770515">
                <a:tc>
                  <a:txBody>
                    <a:bodyPr/>
                    <a:lstStyle/>
                    <a:p>
                      <a:pPr marL="171450" indent="-171450" rtl="0" fontAlgn="base">
                        <a:buFont typeface="Arial" panose="020B0604020202020204" pitchFamily="34" charset="0"/>
                        <a:buChar char="•"/>
                      </a:pPr>
                      <a:r>
                        <a:rPr lang="es-ES"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Identidad cultural</a:t>
                      </a:r>
                    </a:p>
                    <a:p>
                      <a:pPr marL="171450" indent="-171450" rtl="0" fontAlgn="base">
                        <a:buFont typeface="Arial" panose="020B0604020202020204" pitchFamily="34" charset="0"/>
                        <a:buChar char="•"/>
                      </a:pPr>
                      <a:r>
                        <a:rPr lang="es-ES"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Educación cívica y ética</a:t>
                      </a:r>
                    </a:p>
                    <a:p>
                      <a:pPr marL="171450" indent="-171450" rtl="0" fontAlgn="base">
                        <a:buFont typeface="Arial" panose="020B0604020202020204" pitchFamily="34" charset="0"/>
                        <a:buChar char="•"/>
                      </a:pPr>
                      <a:r>
                        <a:rPr lang="es-ES"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Educación para la paz</a:t>
                      </a:r>
                    </a:p>
                    <a:p>
                      <a:pPr marL="171450" indent="-171450" rtl="0" fontAlgn="base">
                        <a:buFont typeface="Arial" panose="020B0604020202020204" pitchFamily="34" charset="0"/>
                        <a:buChar char="•"/>
                      </a:pPr>
                      <a:r>
                        <a:rPr lang="es-ES"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Educación ambiental</a:t>
                      </a:r>
                    </a:p>
                    <a:p>
                      <a:pPr marL="171450" indent="-171450" rtl="0" fontAlgn="base">
                        <a:buFont typeface="Arial" panose="020B0604020202020204" pitchFamily="34" charset="0"/>
                        <a:buChar char="•"/>
                      </a:pPr>
                      <a:r>
                        <a:rPr lang="es-ES"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Educación para el trabajo</a:t>
                      </a:r>
                    </a:p>
                    <a:p>
                      <a:pPr marL="171450" indent="-171450" rtl="0" fontAlgn="base">
                        <a:buFont typeface="Arial" panose="020B0604020202020204" pitchFamily="34" charset="0"/>
                        <a:buChar char="•"/>
                      </a:pPr>
                      <a:r>
                        <a:rPr lang="en-US" sz="1600" b="0" i="0" u="none" strike="noStrike" cap="none" dirty="0" err="1">
                          <a:solidFill>
                            <a:schemeClr val="dk1"/>
                          </a:solidFill>
                          <a:effectLst/>
                          <a:latin typeface="Varela Round" panose="00000500000000000000" pitchFamily="2" charset="-79"/>
                          <a:ea typeface="+mn-ea"/>
                          <a:cs typeface="Varela Round" panose="00000500000000000000" pitchFamily="2" charset="-79"/>
                          <a:sym typeface="Arial"/>
                        </a:rPr>
                        <a:t>Educación</a:t>
                      </a:r>
                      <a:r>
                        <a:rPr lang="en-US"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 y </a:t>
                      </a:r>
                      <a:r>
                        <a:rPr lang="en-US" sz="1600" b="0" i="0" u="none" strike="noStrike" cap="none" dirty="0" err="1">
                          <a:solidFill>
                            <a:schemeClr val="dk1"/>
                          </a:solidFill>
                          <a:effectLst/>
                          <a:latin typeface="Varela Round" panose="00000500000000000000" pitchFamily="2" charset="-79"/>
                          <a:ea typeface="+mn-ea"/>
                          <a:cs typeface="Varela Round" panose="00000500000000000000" pitchFamily="2" charset="-79"/>
                          <a:sym typeface="Arial"/>
                        </a:rPr>
                        <a:t>tecnología</a:t>
                      </a:r>
                      <a:endParaRPr lang="en-PR" sz="16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endParaRPr>
                    </a:p>
                  </a:txBody>
                  <a:tcPr marL="188595" marR="188595" marT="125730" marB="12573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Equidad y respeto entre todos los seres humanos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Identidad cultural e interculturalidad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Educación para la concienciación ambiental y ecológica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Emprendimiento e innovación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Promoción de la salud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rPr>
                        <a:t>Tecnologías de la Información y la comunicación</a:t>
                      </a:r>
                      <a:endParaRPr lang="es-ES" sz="1200" b="0" noProof="0" dirty="0">
                        <a:effectLst/>
                        <a:latin typeface="Varela Round" panose="00000500000000000000" pitchFamily="2" charset="-79"/>
                        <a:ea typeface="Open Sans Light"/>
                        <a:cs typeface="Varela Round" panose="00000500000000000000" pitchFamily="2" charset="-79"/>
                      </a:endParaRPr>
                    </a:p>
                  </a:txBody>
                  <a:tcPr marL="188595" marR="188595" marT="125730" marB="125730"/>
                </a:tc>
                <a:extLst>
                  <a:ext uri="{0D108BD9-81ED-4DB2-BD59-A6C34878D82A}">
                    <a16:rowId xmlns:a16="http://schemas.microsoft.com/office/drawing/2014/main" val="1096595674"/>
                  </a:ext>
                </a:extLst>
              </a:tr>
            </a:tbl>
          </a:graphicData>
        </a:graphic>
      </p:graphicFrame>
    </p:spTree>
    <p:extLst>
      <p:ext uri="{BB962C8B-B14F-4D97-AF65-F5344CB8AC3E}">
        <p14:creationId xmlns:p14="http://schemas.microsoft.com/office/powerpoint/2010/main" val="165683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graphicFrame>
        <p:nvGraphicFramePr>
          <p:cNvPr id="3" name="Table 3">
            <a:extLst>
              <a:ext uri="{FF2B5EF4-FFF2-40B4-BE49-F238E27FC236}">
                <a16:creationId xmlns:a16="http://schemas.microsoft.com/office/drawing/2014/main" id="{841884D1-F2DB-4BBC-93C3-5C8A34D17E3B}"/>
              </a:ext>
            </a:extLst>
          </p:cNvPr>
          <p:cNvGraphicFramePr>
            <a:graphicFrameLocks noGrp="1"/>
          </p:cNvGraphicFramePr>
          <p:nvPr>
            <p:extLst>
              <p:ext uri="{D42A27DB-BD31-4B8C-83A1-F6EECF244321}">
                <p14:modId xmlns:p14="http://schemas.microsoft.com/office/powerpoint/2010/main" val="2008928361"/>
              </p:ext>
            </p:extLst>
          </p:nvPr>
        </p:nvGraphicFramePr>
        <p:xfrm>
          <a:off x="1524000" y="331470"/>
          <a:ext cx="6096000" cy="4480560"/>
        </p:xfrm>
        <a:graphic>
          <a:graphicData uri="http://schemas.openxmlformats.org/drawingml/2006/table">
            <a:tbl>
              <a:tblPr firstRow="1" bandRow="1">
                <a:tableStyleId>{242A20BD-2505-46DF-82F6-A791D1CCFF51}</a:tableStyleId>
              </a:tblPr>
              <a:tblGrid>
                <a:gridCol w="3048000">
                  <a:extLst>
                    <a:ext uri="{9D8B030D-6E8A-4147-A177-3AD203B41FA5}">
                      <a16:colId xmlns:a16="http://schemas.microsoft.com/office/drawing/2014/main" val="1175549511"/>
                    </a:ext>
                  </a:extLst>
                </a:gridCol>
                <a:gridCol w="3048000">
                  <a:extLst>
                    <a:ext uri="{9D8B030D-6E8A-4147-A177-3AD203B41FA5}">
                      <a16:colId xmlns:a16="http://schemas.microsoft.com/office/drawing/2014/main" val="1702030519"/>
                    </a:ext>
                  </a:extLst>
                </a:gridCol>
              </a:tblGrid>
              <a:tr h="260844">
                <a:tc>
                  <a:txBody>
                    <a:bodyPr/>
                    <a:lstStyle/>
                    <a:p>
                      <a:pPr algn="ctr"/>
                      <a:r>
                        <a:rPr lang="en-US" sz="1200" dirty="0">
                          <a:solidFill>
                            <a:schemeClr val="bg2"/>
                          </a:solidFill>
                          <a:latin typeface="Varela Round" panose="020B0604020202020204" charset="-79"/>
                          <a:cs typeface="Varela Round" panose="020B0604020202020204" charset="-79"/>
                        </a:rPr>
                        <a:t>TEMA TRANSVERSAL</a:t>
                      </a:r>
                      <a:endParaRPr lang="en-PR" sz="1200" dirty="0">
                        <a:solidFill>
                          <a:schemeClr val="bg2"/>
                        </a:solidFill>
                        <a:latin typeface="Varela Round" panose="020B0604020202020204" charset="-79"/>
                        <a:cs typeface="Varela Round" panose="020B0604020202020204" charset="-79"/>
                      </a:endParaRPr>
                    </a:p>
                  </a:txBody>
                  <a:tcPr>
                    <a:solidFill>
                      <a:schemeClr val="accent6">
                        <a:lumMod val="75000"/>
                      </a:schemeClr>
                    </a:solidFill>
                  </a:tcPr>
                </a:tc>
                <a:tc>
                  <a:txBody>
                    <a:bodyPr/>
                    <a:lstStyle/>
                    <a:p>
                      <a:pPr algn="ctr"/>
                      <a:r>
                        <a:rPr lang="en-US" sz="1200" b="1" dirty="0">
                          <a:solidFill>
                            <a:schemeClr val="bg2"/>
                          </a:solidFill>
                          <a:latin typeface="Varela Round" panose="020B0604020202020204" charset="-79"/>
                          <a:cs typeface="Varela Round" panose="020B0604020202020204" charset="-79"/>
                        </a:rPr>
                        <a:t>TEMA GENERADOR</a:t>
                      </a:r>
                      <a:endParaRPr lang="en-PR" sz="1200" b="1" dirty="0">
                        <a:solidFill>
                          <a:schemeClr val="bg2"/>
                        </a:solidFill>
                        <a:latin typeface="Varela Round" panose="020B0604020202020204" charset="-79"/>
                        <a:cs typeface="Varela Round" panose="020B0604020202020204" charset="-79"/>
                      </a:endParaRPr>
                    </a:p>
                  </a:txBody>
                  <a:tcPr>
                    <a:solidFill>
                      <a:schemeClr val="accent6">
                        <a:lumMod val="75000"/>
                      </a:schemeClr>
                    </a:solidFill>
                  </a:tcPr>
                </a:tc>
                <a:extLst>
                  <a:ext uri="{0D108BD9-81ED-4DB2-BD59-A6C34878D82A}">
                    <a16:rowId xmlns:a16="http://schemas.microsoft.com/office/drawing/2014/main" val="3472135517"/>
                  </a:ext>
                </a:extLst>
              </a:tr>
              <a:tr h="370840">
                <a:tc>
                  <a:txBody>
                    <a:bodyPr/>
                    <a:lstStyle/>
                    <a:p>
                      <a:pPr marL="285750" indent="-285750">
                        <a:buFont typeface="Arial" panose="020B0604020202020204" pitchFamily="34" charset="0"/>
                        <a:buChar char="•"/>
                      </a:pPr>
                      <a:r>
                        <a:rPr lang="es-ES" sz="1200" dirty="0">
                          <a:solidFill>
                            <a:schemeClr val="bg2"/>
                          </a:solidFill>
                          <a:latin typeface="Varela Round" panose="020B0604020202020204" charset="-79"/>
                          <a:cs typeface="Varela Round" panose="020B0604020202020204" charset="-79"/>
                        </a:rPr>
                        <a:t>Equidad y respeto entre todos los seres humanos</a:t>
                      </a:r>
                    </a:p>
                  </a:txBody>
                  <a:tcPr/>
                </a:tc>
                <a:tc>
                  <a:txBody>
                    <a:bodyPr/>
                    <a:lstStyle/>
                    <a:p>
                      <a:r>
                        <a:rPr lang="en-US" sz="1200" dirty="0" err="1">
                          <a:solidFill>
                            <a:schemeClr val="bg2"/>
                          </a:solidFill>
                          <a:latin typeface="Varela Round" panose="020B0604020202020204" charset="-79"/>
                          <a:cs typeface="Varela Round" panose="020B0604020202020204" charset="-79"/>
                        </a:rPr>
                        <a:t>Afrodescendencia</a:t>
                      </a:r>
                      <a:r>
                        <a:rPr lang="en-US" sz="1200" dirty="0">
                          <a:solidFill>
                            <a:schemeClr val="bg2"/>
                          </a:solidFill>
                          <a:latin typeface="Varela Round" panose="020B0604020202020204" charset="-79"/>
                          <a:cs typeface="Varela Round" panose="020B0604020202020204" charset="-79"/>
                        </a:rPr>
                        <a:t> y </a:t>
                      </a:r>
                      <a:r>
                        <a:rPr lang="en-US" sz="1200" dirty="0" err="1">
                          <a:solidFill>
                            <a:schemeClr val="bg2"/>
                          </a:solidFill>
                          <a:latin typeface="Varela Round" panose="020B0604020202020204" charset="-79"/>
                          <a:cs typeface="Varela Round" panose="020B0604020202020204" charset="-79"/>
                        </a:rPr>
                        <a:t>antirracismo</a:t>
                      </a:r>
                      <a:endParaRPr lang="en-US" sz="1200" dirty="0">
                        <a:solidFill>
                          <a:schemeClr val="bg2"/>
                        </a:solidFill>
                        <a:latin typeface="Varela Round" panose="020B0604020202020204" charset="-79"/>
                        <a:cs typeface="Varela Round" panose="020B0604020202020204" charset="-79"/>
                      </a:endParaRPr>
                    </a:p>
                    <a:p>
                      <a:r>
                        <a:rPr lang="en-US" sz="1200" dirty="0" err="1">
                          <a:solidFill>
                            <a:schemeClr val="bg2"/>
                          </a:solidFill>
                          <a:latin typeface="Varela Round" panose="020B0604020202020204" charset="-79"/>
                          <a:cs typeface="Varela Round" panose="020B0604020202020204" charset="-79"/>
                        </a:rPr>
                        <a:t>Multiculturalidad</a:t>
                      </a:r>
                      <a:endParaRPr lang="en-US" sz="1200" dirty="0">
                        <a:solidFill>
                          <a:schemeClr val="bg2"/>
                        </a:solidFill>
                        <a:latin typeface="Varela Round" panose="020B0604020202020204" charset="-79"/>
                        <a:cs typeface="Varela Round" panose="020B0604020202020204" charset="-79"/>
                      </a:endParaRPr>
                    </a:p>
                    <a:p>
                      <a:r>
                        <a:rPr lang="en-US" sz="1200" dirty="0" err="1">
                          <a:solidFill>
                            <a:schemeClr val="bg2"/>
                          </a:solidFill>
                          <a:latin typeface="Varela Round" panose="020B0604020202020204" charset="-79"/>
                          <a:cs typeface="Varela Round" panose="020B0604020202020204" charset="-79"/>
                        </a:rPr>
                        <a:t>Inclusión</a:t>
                      </a:r>
                      <a:r>
                        <a:rPr lang="en-US" sz="1200" dirty="0">
                          <a:solidFill>
                            <a:schemeClr val="bg2"/>
                          </a:solidFill>
                          <a:latin typeface="Varela Round" panose="020B0604020202020204" charset="-79"/>
                          <a:cs typeface="Varela Round" panose="020B0604020202020204" charset="-79"/>
                        </a:rPr>
                        <a:t> </a:t>
                      </a:r>
                    </a:p>
                    <a:p>
                      <a:r>
                        <a:rPr lang="en-US" sz="1200" dirty="0" err="1">
                          <a:solidFill>
                            <a:schemeClr val="bg2"/>
                          </a:solidFill>
                          <a:latin typeface="Varela Round" panose="020B0604020202020204" charset="-79"/>
                          <a:cs typeface="Varela Round" panose="020B0604020202020204" charset="-79"/>
                        </a:rPr>
                        <a:t>Respeto</a:t>
                      </a:r>
                      <a:r>
                        <a:rPr lang="en-US" sz="1200" dirty="0">
                          <a:solidFill>
                            <a:schemeClr val="bg2"/>
                          </a:solidFill>
                          <a:latin typeface="Varela Round" panose="020B0604020202020204" charset="-79"/>
                          <a:cs typeface="Varela Round" panose="020B0604020202020204" charset="-79"/>
                        </a:rPr>
                        <a:t> para </a:t>
                      </a:r>
                      <a:r>
                        <a:rPr lang="en-US" sz="1200" dirty="0" err="1">
                          <a:solidFill>
                            <a:schemeClr val="bg2"/>
                          </a:solidFill>
                          <a:latin typeface="Varela Round" panose="020B0604020202020204" charset="-79"/>
                          <a:cs typeface="Varela Round" panose="020B0604020202020204" charset="-79"/>
                        </a:rPr>
                        <a:t>todas</a:t>
                      </a:r>
                      <a:r>
                        <a:rPr lang="en-US" sz="1200" dirty="0">
                          <a:solidFill>
                            <a:schemeClr val="bg2"/>
                          </a:solidFill>
                          <a:latin typeface="Varela Round" panose="020B0604020202020204" charset="-79"/>
                          <a:cs typeface="Varela Round" panose="020B0604020202020204" charset="-79"/>
                        </a:rPr>
                        <a:t> las personas.</a:t>
                      </a:r>
                      <a:endParaRPr lang="en-PR" sz="1200" dirty="0">
                        <a:solidFill>
                          <a:schemeClr val="bg2"/>
                        </a:solidFill>
                        <a:latin typeface="Varela Round" panose="020B0604020202020204" charset="-79"/>
                        <a:cs typeface="Varela Round" panose="020B0604020202020204" charset="-79"/>
                      </a:endParaRPr>
                    </a:p>
                  </a:txBody>
                  <a:tcPr/>
                </a:tc>
                <a:extLst>
                  <a:ext uri="{0D108BD9-81ED-4DB2-BD59-A6C34878D82A}">
                    <a16:rowId xmlns:a16="http://schemas.microsoft.com/office/drawing/2014/main" val="2365473384"/>
                  </a:ext>
                </a:extLst>
              </a:tr>
              <a:tr h="370840">
                <a:tc>
                  <a:txBody>
                    <a:bodyPr/>
                    <a:lstStyle/>
                    <a:p>
                      <a:pPr marL="285750" indent="-285750">
                        <a:buFont typeface="Arial" panose="020B0604020202020204" pitchFamily="34" charset="0"/>
                        <a:buChar char="•"/>
                      </a:pPr>
                      <a:r>
                        <a:rPr lang="es-PR" sz="1200" dirty="0">
                          <a:solidFill>
                            <a:schemeClr val="bg2"/>
                          </a:solidFill>
                          <a:latin typeface="Varela Round" panose="020B0604020202020204" charset="-79"/>
                          <a:cs typeface="Varela Round" panose="020B0604020202020204" charset="-79"/>
                        </a:rPr>
                        <a:t>Identidad cultural e interculturalidad</a:t>
                      </a:r>
                    </a:p>
                  </a:txBody>
                  <a:tcPr/>
                </a:tc>
                <a:tc>
                  <a:txBody>
                    <a:bodyPr/>
                    <a:lstStyle/>
                    <a:p>
                      <a:r>
                        <a:rPr lang="en-US" sz="1200" dirty="0" err="1">
                          <a:solidFill>
                            <a:schemeClr val="bg2"/>
                          </a:solidFill>
                          <a:latin typeface="Varela Round" panose="020B0604020202020204" charset="-79"/>
                          <a:cs typeface="Varela Round" panose="020B0604020202020204" charset="-79"/>
                        </a:rPr>
                        <a:t>Puertorriqueñidad</a:t>
                      </a:r>
                      <a:r>
                        <a:rPr lang="en-US" sz="1200" dirty="0">
                          <a:solidFill>
                            <a:schemeClr val="bg2"/>
                          </a:solidFill>
                          <a:latin typeface="Varela Round" panose="020B0604020202020204" charset="-79"/>
                          <a:cs typeface="Varela Round" panose="020B0604020202020204" charset="-79"/>
                        </a:rPr>
                        <a:t> y patriotism</a:t>
                      </a:r>
                    </a:p>
                    <a:p>
                      <a:r>
                        <a:rPr lang="en-US" sz="1200" dirty="0" err="1">
                          <a:solidFill>
                            <a:schemeClr val="bg2"/>
                          </a:solidFill>
                          <a:latin typeface="Varela Round" panose="020B0604020202020204" charset="-79"/>
                          <a:cs typeface="Varela Round" panose="020B0604020202020204" charset="-79"/>
                        </a:rPr>
                        <a:t>Globalización</a:t>
                      </a:r>
                      <a:endParaRPr lang="en-US" sz="1200" dirty="0">
                        <a:solidFill>
                          <a:schemeClr val="bg2"/>
                        </a:solidFill>
                        <a:latin typeface="Varela Round" panose="020B0604020202020204" charset="-79"/>
                        <a:cs typeface="Varela Round" panose="020B0604020202020204" charset="-79"/>
                      </a:endParaRPr>
                    </a:p>
                    <a:p>
                      <a:r>
                        <a:rPr lang="en-US" sz="1200" dirty="0" err="1">
                          <a:solidFill>
                            <a:schemeClr val="bg2"/>
                          </a:solidFill>
                          <a:latin typeface="Varela Round" panose="020B0604020202020204" charset="-79"/>
                          <a:cs typeface="Varela Round" panose="020B0604020202020204" charset="-79"/>
                        </a:rPr>
                        <a:t>Multiculturalidad</a:t>
                      </a:r>
                      <a:endParaRPr lang="en-PR" sz="1200" dirty="0">
                        <a:solidFill>
                          <a:schemeClr val="bg2"/>
                        </a:solidFill>
                        <a:latin typeface="Varela Round" panose="020B0604020202020204" charset="-79"/>
                        <a:cs typeface="Varela Round" panose="020B0604020202020204" charset="-79"/>
                      </a:endParaRPr>
                    </a:p>
                  </a:txBody>
                  <a:tcPr/>
                </a:tc>
                <a:extLst>
                  <a:ext uri="{0D108BD9-81ED-4DB2-BD59-A6C34878D82A}">
                    <a16:rowId xmlns:a16="http://schemas.microsoft.com/office/drawing/2014/main" val="3959503397"/>
                  </a:ext>
                </a:extLst>
              </a:tr>
              <a:tr h="370840">
                <a:tc>
                  <a:txBody>
                    <a:bodyPr/>
                    <a:lstStyle/>
                    <a:p>
                      <a:pPr marL="285750" indent="-285750">
                        <a:buFont typeface="Arial" panose="020B0604020202020204" pitchFamily="34" charset="0"/>
                        <a:buChar char="•"/>
                      </a:pPr>
                      <a:r>
                        <a:rPr lang="es-ES" sz="1200" dirty="0">
                          <a:solidFill>
                            <a:schemeClr val="bg2"/>
                          </a:solidFill>
                          <a:latin typeface="Varela Round" panose="020B0604020202020204" charset="-79"/>
                          <a:cs typeface="Varela Round" panose="020B0604020202020204" charset="-79"/>
                        </a:rPr>
                        <a:t>Educación para la concienciación ambiental y ecológica </a:t>
                      </a:r>
                    </a:p>
                  </a:txBody>
                  <a:tcPr/>
                </a:tc>
                <a:tc>
                  <a:txBody>
                    <a:bodyPr/>
                    <a:lstStyle/>
                    <a:p>
                      <a:r>
                        <a:rPr lang="en-US" sz="1200" dirty="0">
                          <a:solidFill>
                            <a:schemeClr val="bg2"/>
                          </a:solidFill>
                          <a:latin typeface="Varela Round" panose="020B0604020202020204" charset="-79"/>
                          <a:cs typeface="Varela Round" panose="020B0604020202020204" charset="-79"/>
                        </a:rPr>
                        <a:t>Cambio </a:t>
                      </a:r>
                      <a:r>
                        <a:rPr lang="en-US" sz="1200" dirty="0" err="1">
                          <a:solidFill>
                            <a:schemeClr val="bg2"/>
                          </a:solidFill>
                          <a:latin typeface="Varela Round" panose="020B0604020202020204" charset="-79"/>
                          <a:cs typeface="Varela Round" panose="020B0604020202020204" charset="-79"/>
                        </a:rPr>
                        <a:t>climático</a:t>
                      </a:r>
                      <a:endParaRPr lang="en-US" sz="1200" dirty="0">
                        <a:solidFill>
                          <a:schemeClr val="bg2"/>
                        </a:solidFill>
                        <a:latin typeface="Varela Round" panose="020B0604020202020204" charset="-79"/>
                        <a:cs typeface="Varela Round" panose="020B0604020202020204" charset="-79"/>
                      </a:endParaRPr>
                    </a:p>
                    <a:p>
                      <a:r>
                        <a:rPr lang="en-US" sz="1200" dirty="0" err="1">
                          <a:solidFill>
                            <a:schemeClr val="bg2"/>
                          </a:solidFill>
                          <a:latin typeface="Varela Round" panose="020B0604020202020204" charset="-79"/>
                          <a:cs typeface="Varela Round" panose="020B0604020202020204" charset="-79"/>
                        </a:rPr>
                        <a:t>Energía</a:t>
                      </a:r>
                      <a:r>
                        <a:rPr lang="en-US" sz="1200" dirty="0">
                          <a:solidFill>
                            <a:schemeClr val="bg2"/>
                          </a:solidFill>
                          <a:latin typeface="Varela Round" panose="020B0604020202020204" charset="-79"/>
                          <a:cs typeface="Varela Round" panose="020B0604020202020204" charset="-79"/>
                        </a:rPr>
                        <a:t> removable</a:t>
                      </a:r>
                    </a:p>
                    <a:p>
                      <a:r>
                        <a:rPr lang="en-US" sz="1200" dirty="0" err="1">
                          <a:solidFill>
                            <a:schemeClr val="bg2"/>
                          </a:solidFill>
                          <a:latin typeface="Varela Round" panose="020B0604020202020204" charset="-79"/>
                          <a:cs typeface="Varela Round" panose="020B0604020202020204" charset="-79"/>
                        </a:rPr>
                        <a:t>Conservación</a:t>
                      </a:r>
                      <a:r>
                        <a:rPr lang="en-US" sz="1200" dirty="0">
                          <a:solidFill>
                            <a:schemeClr val="bg2"/>
                          </a:solidFill>
                          <a:latin typeface="Varela Round" panose="020B0604020202020204" charset="-79"/>
                          <a:cs typeface="Varela Round" panose="020B0604020202020204" charset="-79"/>
                        </a:rPr>
                        <a:t>  del </a:t>
                      </a:r>
                      <a:r>
                        <a:rPr lang="en-US" sz="1200" dirty="0" err="1">
                          <a:solidFill>
                            <a:schemeClr val="bg2"/>
                          </a:solidFill>
                          <a:latin typeface="Varela Round" panose="020B0604020202020204" charset="-79"/>
                          <a:cs typeface="Varela Round" panose="020B0604020202020204" charset="-79"/>
                        </a:rPr>
                        <a:t>agua</a:t>
                      </a:r>
                      <a:endParaRPr lang="en-PR" sz="1200" dirty="0">
                        <a:solidFill>
                          <a:schemeClr val="bg2"/>
                        </a:solidFill>
                        <a:latin typeface="Varela Round" panose="020B0604020202020204" charset="-79"/>
                        <a:cs typeface="Varela Round" panose="020B0604020202020204" charset="-79"/>
                      </a:endParaRPr>
                    </a:p>
                  </a:txBody>
                  <a:tcPr/>
                </a:tc>
                <a:extLst>
                  <a:ext uri="{0D108BD9-81ED-4DB2-BD59-A6C34878D82A}">
                    <a16:rowId xmlns:a16="http://schemas.microsoft.com/office/drawing/2014/main" val="2740266957"/>
                  </a:ext>
                </a:extLst>
              </a:tr>
              <a:tr h="370840">
                <a:tc>
                  <a:txBody>
                    <a:bodyPr/>
                    <a:lstStyle/>
                    <a:p>
                      <a:pPr marL="285750" indent="-285750">
                        <a:buFont typeface="Arial" panose="020B0604020202020204" pitchFamily="34" charset="0"/>
                        <a:buChar char="•"/>
                      </a:pPr>
                      <a:r>
                        <a:rPr lang="es-PR" sz="1200" dirty="0">
                          <a:solidFill>
                            <a:schemeClr val="bg2"/>
                          </a:solidFill>
                          <a:latin typeface="Varela Round" panose="020B0604020202020204" charset="-79"/>
                          <a:cs typeface="Varela Round" panose="020B0604020202020204" charset="-79"/>
                        </a:rPr>
                        <a:t>Emprendimiento e innovación </a:t>
                      </a:r>
                    </a:p>
                  </a:txBody>
                  <a:tcPr/>
                </a:tc>
                <a:tc>
                  <a:txBody>
                    <a:bodyPr/>
                    <a:lstStyle/>
                    <a:p>
                      <a:r>
                        <a:rPr lang="en-US" sz="1200" dirty="0">
                          <a:solidFill>
                            <a:schemeClr val="bg2"/>
                          </a:solidFill>
                          <a:latin typeface="Varela Round" panose="020B0604020202020204" charset="-79"/>
                          <a:cs typeface="Varela Round" panose="020B0604020202020204" charset="-79"/>
                        </a:rPr>
                        <a:t>Design thinking</a:t>
                      </a:r>
                    </a:p>
                    <a:p>
                      <a:r>
                        <a:rPr lang="en-US" sz="1200" dirty="0" err="1">
                          <a:solidFill>
                            <a:schemeClr val="bg2"/>
                          </a:solidFill>
                          <a:latin typeface="Varela Round" panose="020B0604020202020204" charset="-79"/>
                          <a:cs typeface="Varela Round" panose="020B0604020202020204" charset="-79"/>
                        </a:rPr>
                        <a:t>Competencias</a:t>
                      </a:r>
                      <a:r>
                        <a:rPr lang="en-US" sz="1200" dirty="0">
                          <a:solidFill>
                            <a:schemeClr val="bg2"/>
                          </a:solidFill>
                          <a:latin typeface="Varela Round" panose="020B0604020202020204" charset="-79"/>
                          <a:cs typeface="Varela Round" panose="020B0604020202020204" charset="-79"/>
                        </a:rPr>
                        <a:t> del </a:t>
                      </a:r>
                      <a:r>
                        <a:rPr lang="en-US" sz="1200" dirty="0" err="1">
                          <a:solidFill>
                            <a:schemeClr val="bg2"/>
                          </a:solidFill>
                          <a:latin typeface="Varela Round" panose="020B0604020202020204" charset="-79"/>
                          <a:cs typeface="Varela Round" panose="020B0604020202020204" charset="-79"/>
                        </a:rPr>
                        <a:t>estudiante</a:t>
                      </a:r>
                      <a:r>
                        <a:rPr lang="en-US" sz="1200" dirty="0">
                          <a:solidFill>
                            <a:schemeClr val="bg2"/>
                          </a:solidFill>
                          <a:latin typeface="Varela Round" panose="020B0604020202020204" charset="-79"/>
                          <a:cs typeface="Varela Round" panose="020B0604020202020204" charset="-79"/>
                        </a:rPr>
                        <a:t> </a:t>
                      </a:r>
                      <a:r>
                        <a:rPr lang="en-US" sz="1200" dirty="0" err="1">
                          <a:solidFill>
                            <a:schemeClr val="bg2"/>
                          </a:solidFill>
                          <a:latin typeface="Varela Round" panose="020B0604020202020204" charset="-79"/>
                          <a:cs typeface="Varela Round" panose="020B0604020202020204" charset="-79"/>
                        </a:rPr>
                        <a:t>siglo</a:t>
                      </a:r>
                      <a:r>
                        <a:rPr lang="en-US" sz="1200" dirty="0">
                          <a:solidFill>
                            <a:schemeClr val="bg2"/>
                          </a:solidFill>
                          <a:latin typeface="Varela Round" panose="020B0604020202020204" charset="-79"/>
                          <a:cs typeface="Varela Round" panose="020B0604020202020204" charset="-79"/>
                        </a:rPr>
                        <a:t> XXI</a:t>
                      </a:r>
                    </a:p>
                    <a:p>
                      <a:r>
                        <a:rPr lang="en-US" sz="1200" dirty="0" err="1">
                          <a:solidFill>
                            <a:schemeClr val="bg2"/>
                          </a:solidFill>
                          <a:latin typeface="Varela Round" panose="020B0604020202020204" charset="-79"/>
                          <a:cs typeface="Varela Round" panose="020B0604020202020204" charset="-79"/>
                        </a:rPr>
                        <a:t>Tecnología</a:t>
                      </a:r>
                      <a:endParaRPr lang="en-US" sz="1200" dirty="0">
                        <a:solidFill>
                          <a:schemeClr val="bg2"/>
                        </a:solidFill>
                        <a:latin typeface="Varela Round" panose="020B0604020202020204" charset="-79"/>
                        <a:cs typeface="Varela Round" panose="020B0604020202020204" charset="-79"/>
                      </a:endParaRPr>
                    </a:p>
                    <a:p>
                      <a:r>
                        <a:rPr lang="en-US" sz="1200" dirty="0">
                          <a:solidFill>
                            <a:schemeClr val="bg2"/>
                          </a:solidFill>
                          <a:latin typeface="Varela Round" panose="020B0604020202020204" charset="-79"/>
                          <a:cs typeface="Varela Round" panose="020B0604020202020204" charset="-79"/>
                        </a:rPr>
                        <a:t>ARC GIS</a:t>
                      </a:r>
                      <a:endParaRPr lang="en-PR" sz="1200" dirty="0">
                        <a:solidFill>
                          <a:schemeClr val="bg2"/>
                        </a:solidFill>
                        <a:latin typeface="Varela Round" panose="020B0604020202020204" charset="-79"/>
                        <a:cs typeface="Varela Round" panose="020B0604020202020204" charset="-79"/>
                      </a:endParaRPr>
                    </a:p>
                  </a:txBody>
                  <a:tcPr/>
                </a:tc>
                <a:extLst>
                  <a:ext uri="{0D108BD9-81ED-4DB2-BD59-A6C34878D82A}">
                    <a16:rowId xmlns:a16="http://schemas.microsoft.com/office/drawing/2014/main" val="1988576382"/>
                  </a:ext>
                </a:extLst>
              </a:tr>
              <a:tr h="370840">
                <a:tc>
                  <a:txBody>
                    <a:bodyPr/>
                    <a:lstStyle/>
                    <a:p>
                      <a:pPr marL="285750" indent="-285750">
                        <a:buFont typeface="Arial" panose="020B0604020202020204" pitchFamily="34" charset="0"/>
                        <a:buChar char="•"/>
                      </a:pPr>
                      <a:r>
                        <a:rPr lang="es-PR" sz="1200" dirty="0">
                          <a:solidFill>
                            <a:schemeClr val="bg2"/>
                          </a:solidFill>
                          <a:latin typeface="Varela Round" panose="020B0604020202020204" charset="-79"/>
                          <a:cs typeface="Varela Round" panose="020B0604020202020204" charset="-79"/>
                        </a:rPr>
                        <a:t>Promoción de la salud </a:t>
                      </a:r>
                    </a:p>
                  </a:txBody>
                  <a:tcPr/>
                </a:tc>
                <a:tc>
                  <a:txBody>
                    <a:bodyPr/>
                    <a:lstStyle/>
                    <a:p>
                      <a:r>
                        <a:rPr lang="en-US" sz="1200" dirty="0" err="1">
                          <a:solidFill>
                            <a:schemeClr val="bg2"/>
                          </a:solidFill>
                          <a:latin typeface="Varela Round" panose="020B0604020202020204" charset="-79"/>
                          <a:cs typeface="Varela Round" panose="020B0604020202020204" charset="-79"/>
                        </a:rPr>
                        <a:t>Alimentación</a:t>
                      </a:r>
                      <a:r>
                        <a:rPr lang="en-US" sz="1200" dirty="0">
                          <a:solidFill>
                            <a:schemeClr val="bg2"/>
                          </a:solidFill>
                          <a:latin typeface="Varela Round" panose="020B0604020202020204" charset="-79"/>
                          <a:cs typeface="Varela Round" panose="020B0604020202020204" charset="-79"/>
                        </a:rPr>
                        <a:t> </a:t>
                      </a:r>
                      <a:r>
                        <a:rPr lang="en-US" sz="1200" dirty="0" err="1">
                          <a:solidFill>
                            <a:schemeClr val="bg2"/>
                          </a:solidFill>
                          <a:latin typeface="Varela Round" panose="020B0604020202020204" charset="-79"/>
                          <a:cs typeface="Varela Round" panose="020B0604020202020204" charset="-79"/>
                        </a:rPr>
                        <a:t>saludable</a:t>
                      </a:r>
                      <a:endParaRPr lang="en-US" sz="1200" dirty="0">
                        <a:solidFill>
                          <a:schemeClr val="bg2"/>
                        </a:solidFill>
                        <a:latin typeface="Varela Round" panose="020B0604020202020204" charset="-79"/>
                        <a:cs typeface="Varela Round" panose="020B0604020202020204" charset="-79"/>
                      </a:endParaRPr>
                    </a:p>
                    <a:p>
                      <a:r>
                        <a:rPr lang="en-US" sz="1200" dirty="0" err="1">
                          <a:solidFill>
                            <a:schemeClr val="bg2"/>
                          </a:solidFill>
                          <a:latin typeface="Varela Round" panose="020B0604020202020204" charset="-79"/>
                          <a:cs typeface="Varela Round" panose="020B0604020202020204" charset="-79"/>
                        </a:rPr>
                        <a:t>Prevención</a:t>
                      </a:r>
                      <a:r>
                        <a:rPr lang="en-US" sz="1200" dirty="0">
                          <a:solidFill>
                            <a:schemeClr val="bg2"/>
                          </a:solidFill>
                          <a:latin typeface="Varela Round" panose="020B0604020202020204" charset="-79"/>
                          <a:cs typeface="Varela Round" panose="020B0604020202020204" charset="-79"/>
                        </a:rPr>
                        <a:t> de </a:t>
                      </a:r>
                      <a:r>
                        <a:rPr lang="en-US" sz="1200" dirty="0" err="1">
                          <a:solidFill>
                            <a:schemeClr val="bg2"/>
                          </a:solidFill>
                          <a:latin typeface="Varela Round" panose="020B0604020202020204" charset="-79"/>
                          <a:cs typeface="Varela Round" panose="020B0604020202020204" charset="-79"/>
                        </a:rPr>
                        <a:t>enfermedades</a:t>
                      </a:r>
                      <a:endParaRPr lang="en-US" sz="1200" dirty="0">
                        <a:solidFill>
                          <a:schemeClr val="bg2"/>
                        </a:solidFill>
                        <a:latin typeface="Varela Round" panose="020B0604020202020204" charset="-79"/>
                        <a:cs typeface="Varela Round" panose="020B0604020202020204" charset="-79"/>
                      </a:endParaRPr>
                    </a:p>
                    <a:p>
                      <a:r>
                        <a:rPr lang="en-US" sz="1200" dirty="0" err="1">
                          <a:solidFill>
                            <a:schemeClr val="bg2"/>
                          </a:solidFill>
                          <a:latin typeface="Varela Round" panose="020B0604020202020204" charset="-79"/>
                          <a:cs typeface="Varela Round" panose="020B0604020202020204" charset="-79"/>
                        </a:rPr>
                        <a:t>Actividad</a:t>
                      </a:r>
                      <a:r>
                        <a:rPr lang="en-US" sz="1200" dirty="0">
                          <a:solidFill>
                            <a:schemeClr val="bg2"/>
                          </a:solidFill>
                          <a:latin typeface="Varela Round" panose="020B0604020202020204" charset="-79"/>
                          <a:cs typeface="Varela Round" panose="020B0604020202020204" charset="-79"/>
                        </a:rPr>
                        <a:t> </a:t>
                      </a:r>
                      <a:r>
                        <a:rPr lang="en-US" sz="1200" dirty="0" err="1">
                          <a:solidFill>
                            <a:schemeClr val="bg2"/>
                          </a:solidFill>
                          <a:latin typeface="Varela Round" panose="020B0604020202020204" charset="-79"/>
                          <a:cs typeface="Varela Round" panose="020B0604020202020204" charset="-79"/>
                        </a:rPr>
                        <a:t>física</a:t>
                      </a:r>
                      <a:endParaRPr lang="en-US" sz="1200" dirty="0">
                        <a:solidFill>
                          <a:schemeClr val="bg2"/>
                        </a:solidFill>
                        <a:latin typeface="Varela Round" panose="020B0604020202020204" charset="-79"/>
                        <a:cs typeface="Varela Round" panose="020B0604020202020204" charset="-79"/>
                      </a:endParaRPr>
                    </a:p>
                  </a:txBody>
                  <a:tcPr/>
                </a:tc>
                <a:extLst>
                  <a:ext uri="{0D108BD9-81ED-4DB2-BD59-A6C34878D82A}">
                    <a16:rowId xmlns:a16="http://schemas.microsoft.com/office/drawing/2014/main" val="2980660848"/>
                  </a:ext>
                </a:extLst>
              </a:tr>
              <a:tr h="370840">
                <a:tc>
                  <a:txBody>
                    <a:bodyPr/>
                    <a:lstStyle/>
                    <a:p>
                      <a:pPr marL="285750" indent="-285750">
                        <a:buFont typeface="Arial" panose="020B0604020202020204" pitchFamily="34" charset="0"/>
                        <a:buChar char="•"/>
                      </a:pPr>
                      <a:r>
                        <a:rPr lang="es-ES" sz="1200" dirty="0">
                          <a:solidFill>
                            <a:schemeClr val="bg2"/>
                          </a:solidFill>
                          <a:latin typeface="Varela Round" panose="020B0604020202020204" charset="-79"/>
                          <a:cs typeface="Varela Round" panose="020B0604020202020204" charset="-79"/>
                        </a:rPr>
                        <a:t>Tecnologías de la Información y la comunicación</a:t>
                      </a:r>
                    </a:p>
                  </a:txBody>
                  <a:tcPr/>
                </a:tc>
                <a:tc>
                  <a:txBody>
                    <a:bodyPr/>
                    <a:lstStyle/>
                    <a:p>
                      <a:r>
                        <a:rPr lang="en-US" sz="1200" dirty="0" err="1">
                          <a:solidFill>
                            <a:schemeClr val="bg2"/>
                          </a:solidFill>
                          <a:latin typeface="Varela Round" panose="020B0604020202020204" charset="-79"/>
                          <a:cs typeface="Varela Round" panose="020B0604020202020204" charset="-79"/>
                        </a:rPr>
                        <a:t>Uso</a:t>
                      </a:r>
                      <a:r>
                        <a:rPr lang="en-US" sz="1200" dirty="0">
                          <a:solidFill>
                            <a:schemeClr val="bg2"/>
                          </a:solidFill>
                          <a:latin typeface="Varela Round" panose="020B0604020202020204" charset="-79"/>
                          <a:cs typeface="Varela Round" panose="020B0604020202020204" charset="-79"/>
                        </a:rPr>
                        <a:t> de la </a:t>
                      </a:r>
                      <a:r>
                        <a:rPr lang="en-US" sz="1200" dirty="0" err="1">
                          <a:solidFill>
                            <a:schemeClr val="bg2"/>
                          </a:solidFill>
                          <a:latin typeface="Varela Round" panose="020B0604020202020204" charset="-79"/>
                          <a:cs typeface="Varela Round" panose="020B0604020202020204" charset="-79"/>
                        </a:rPr>
                        <a:t>computadora</a:t>
                      </a:r>
                      <a:r>
                        <a:rPr lang="en-US" sz="1200" dirty="0">
                          <a:solidFill>
                            <a:schemeClr val="bg2"/>
                          </a:solidFill>
                          <a:latin typeface="Varela Round" panose="020B0604020202020204" charset="-79"/>
                          <a:cs typeface="Varela Round" panose="020B0604020202020204" charset="-79"/>
                        </a:rPr>
                        <a:t> y el internet </a:t>
                      </a:r>
                      <a:r>
                        <a:rPr lang="en-US" sz="1200" dirty="0" err="1">
                          <a:solidFill>
                            <a:schemeClr val="bg2"/>
                          </a:solidFill>
                          <a:latin typeface="Varela Round" panose="020B0604020202020204" charset="-79"/>
                          <a:cs typeface="Varela Round" panose="020B0604020202020204" charset="-79"/>
                        </a:rPr>
                        <a:t>en</a:t>
                      </a:r>
                      <a:r>
                        <a:rPr lang="en-US" sz="1200" dirty="0">
                          <a:solidFill>
                            <a:schemeClr val="bg2"/>
                          </a:solidFill>
                          <a:latin typeface="Varela Round" panose="020B0604020202020204" charset="-79"/>
                          <a:cs typeface="Varela Round" panose="020B0604020202020204" charset="-79"/>
                        </a:rPr>
                        <a:t> la </a:t>
                      </a:r>
                      <a:r>
                        <a:rPr lang="en-US" sz="1200" dirty="0" err="1">
                          <a:solidFill>
                            <a:schemeClr val="bg2"/>
                          </a:solidFill>
                          <a:latin typeface="Varela Round" panose="020B0604020202020204" charset="-79"/>
                          <a:cs typeface="Varela Round" panose="020B0604020202020204" charset="-79"/>
                        </a:rPr>
                        <a:t>investigación</a:t>
                      </a:r>
                      <a:endParaRPr lang="en-US" sz="1200" dirty="0">
                        <a:solidFill>
                          <a:schemeClr val="bg2"/>
                        </a:solidFill>
                        <a:latin typeface="Varela Round" panose="020B0604020202020204" charset="-79"/>
                        <a:cs typeface="Varela Round" panose="020B0604020202020204" charset="-79"/>
                      </a:endParaRPr>
                    </a:p>
                    <a:p>
                      <a:r>
                        <a:rPr lang="en-US" sz="1200" dirty="0">
                          <a:solidFill>
                            <a:schemeClr val="bg2"/>
                          </a:solidFill>
                          <a:latin typeface="Varela Round" panose="020B0604020202020204" charset="-79"/>
                          <a:cs typeface="Varela Round" panose="020B0604020202020204" charset="-79"/>
                        </a:rPr>
                        <a:t>Redes </a:t>
                      </a:r>
                      <a:r>
                        <a:rPr lang="en-US" sz="1200" dirty="0" err="1">
                          <a:solidFill>
                            <a:schemeClr val="bg2"/>
                          </a:solidFill>
                          <a:latin typeface="Varela Round" panose="020B0604020202020204" charset="-79"/>
                          <a:cs typeface="Varela Round" panose="020B0604020202020204" charset="-79"/>
                        </a:rPr>
                        <a:t>sociales</a:t>
                      </a:r>
                      <a:endParaRPr lang="en-PR" sz="1200" dirty="0">
                        <a:solidFill>
                          <a:schemeClr val="bg2"/>
                        </a:solidFill>
                        <a:latin typeface="Varela Round" panose="020B0604020202020204" charset="-79"/>
                        <a:cs typeface="Varela Round" panose="020B0604020202020204" charset="-79"/>
                      </a:endParaRPr>
                    </a:p>
                  </a:txBody>
                  <a:tcPr/>
                </a:tc>
                <a:extLst>
                  <a:ext uri="{0D108BD9-81ED-4DB2-BD59-A6C34878D82A}">
                    <a16:rowId xmlns:a16="http://schemas.microsoft.com/office/drawing/2014/main" val="1764968900"/>
                  </a:ext>
                </a:extLst>
              </a:tr>
            </a:tbl>
          </a:graphicData>
        </a:graphic>
      </p:graphicFrame>
    </p:spTree>
    <p:extLst>
      <p:ext uri="{BB962C8B-B14F-4D97-AF65-F5344CB8AC3E}">
        <p14:creationId xmlns:p14="http://schemas.microsoft.com/office/powerpoint/2010/main" val="1789812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04925" y="-227300"/>
            <a:ext cx="6534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Nuevas herramientas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A1BECC"/>
                </a:solidFill>
              </a:rPr>
              <a:t>Nuestro currículo oficial 2022</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33</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86927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92B86-12F8-4E0C-B713-7D0678DC6F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pic>
        <p:nvPicPr>
          <p:cNvPr id="10" name="Picture 9" descr="A picture containing text&#10;&#10;Description automatically generated">
            <a:extLst>
              <a:ext uri="{FF2B5EF4-FFF2-40B4-BE49-F238E27FC236}">
                <a16:creationId xmlns:a16="http://schemas.microsoft.com/office/drawing/2014/main" id="{69D5919B-74D9-4769-847E-6BF611031629}"/>
              </a:ext>
            </a:extLst>
          </p:cNvPr>
          <p:cNvPicPr>
            <a:picLocks noChangeAspect="1"/>
          </p:cNvPicPr>
          <p:nvPr/>
        </p:nvPicPr>
        <p:blipFill rotWithShape="1">
          <a:blip r:embed="rId2"/>
          <a:srcRect l="72046" t="1272" r="-1056" b="-1272"/>
          <a:stretch/>
        </p:blipFill>
        <p:spPr>
          <a:xfrm>
            <a:off x="8375792" y="-97082"/>
            <a:ext cx="924697" cy="1497257"/>
          </a:xfrm>
          <a:prstGeom prst="rect">
            <a:avLst/>
          </a:prstGeom>
        </p:spPr>
      </p:pic>
      <p:pic>
        <p:nvPicPr>
          <p:cNvPr id="3" name="Picture 2">
            <a:extLst>
              <a:ext uri="{FF2B5EF4-FFF2-40B4-BE49-F238E27FC236}">
                <a16:creationId xmlns:a16="http://schemas.microsoft.com/office/drawing/2014/main" id="{036F6E57-4A0D-4876-82EE-0BE1EF962858}"/>
              </a:ext>
            </a:extLst>
          </p:cNvPr>
          <p:cNvPicPr>
            <a:picLocks noChangeAspect="1"/>
          </p:cNvPicPr>
          <p:nvPr/>
        </p:nvPicPr>
        <p:blipFill>
          <a:blip r:embed="rId3"/>
          <a:stretch>
            <a:fillRect/>
          </a:stretch>
        </p:blipFill>
        <p:spPr>
          <a:xfrm>
            <a:off x="1642755" y="422910"/>
            <a:ext cx="6646610" cy="4297680"/>
          </a:xfrm>
          <a:prstGeom prst="rect">
            <a:avLst/>
          </a:prstGeom>
        </p:spPr>
      </p:pic>
    </p:spTree>
    <p:extLst>
      <p:ext uri="{BB962C8B-B14F-4D97-AF65-F5344CB8AC3E}">
        <p14:creationId xmlns:p14="http://schemas.microsoft.com/office/powerpoint/2010/main" val="331281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04925" y="-227300"/>
            <a:ext cx="6534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Cómo facilita estos cambios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A1BECC"/>
                </a:solidFill>
              </a:rPr>
              <a:t>el proceso de planificación de la enseñanza</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35</a:t>
            </a:fld>
            <a:endParaRPr dirty="0"/>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1863533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0D63EA-DC3D-4400-9CBA-0C20020A888C}"/>
              </a:ext>
            </a:extLst>
          </p:cNvPr>
          <p:cNvSpPr>
            <a:spLocks noGrp="1"/>
          </p:cNvSpPr>
          <p:nvPr>
            <p:ph type="body" idx="1"/>
          </p:nvPr>
        </p:nvSpPr>
        <p:spPr>
          <a:xfrm>
            <a:off x="2557850" y="925394"/>
            <a:ext cx="6077775" cy="2786100"/>
          </a:xfrm>
        </p:spPr>
        <p:txBody>
          <a:bodyPr/>
          <a:lstStyle/>
          <a:p>
            <a:pPr marL="533400" indent="-457200">
              <a:buAutoNum type="arabicPeriod"/>
            </a:pPr>
            <a:r>
              <a:rPr lang="en-US" sz="1600" dirty="0" err="1"/>
              <a:t>Permite</a:t>
            </a:r>
            <a:r>
              <a:rPr lang="en-US" sz="1600" dirty="0"/>
              <a:t> al </a:t>
            </a:r>
            <a:r>
              <a:rPr lang="en-US" sz="1600" dirty="0" err="1"/>
              <a:t>docente</a:t>
            </a:r>
            <a:r>
              <a:rPr lang="en-US" sz="1600" dirty="0"/>
              <a:t> </a:t>
            </a:r>
            <a:r>
              <a:rPr lang="en-US" sz="1600" dirty="0" err="1"/>
              <a:t>enfocarse</a:t>
            </a:r>
            <a:r>
              <a:rPr lang="en-US" sz="1600" dirty="0"/>
              <a:t> </a:t>
            </a:r>
            <a:r>
              <a:rPr lang="en-US" sz="1600" dirty="0" err="1"/>
              <a:t>en</a:t>
            </a:r>
            <a:r>
              <a:rPr lang="en-US" sz="1600" dirty="0"/>
              <a:t> los </a:t>
            </a:r>
            <a:r>
              <a:rPr lang="en-US" sz="1600" dirty="0" err="1"/>
              <a:t>contenidos</a:t>
            </a:r>
            <a:r>
              <a:rPr lang="en-US" sz="1600" dirty="0"/>
              <a:t> </a:t>
            </a:r>
            <a:r>
              <a:rPr lang="en-US" sz="1600" dirty="0" err="1"/>
              <a:t>profundos</a:t>
            </a:r>
            <a:r>
              <a:rPr lang="en-US" sz="1600" dirty="0"/>
              <a:t> de </a:t>
            </a:r>
            <a:r>
              <a:rPr lang="en-US" sz="1600" dirty="0" err="1"/>
              <a:t>cada</a:t>
            </a:r>
            <a:r>
              <a:rPr lang="en-US" sz="1600" dirty="0"/>
              <a:t> </a:t>
            </a:r>
            <a:r>
              <a:rPr lang="en-US" sz="1600" dirty="0" err="1"/>
              <a:t>núcleo</a:t>
            </a:r>
            <a:r>
              <a:rPr lang="en-US" sz="1600" dirty="0"/>
              <a:t> </a:t>
            </a:r>
            <a:r>
              <a:rPr lang="en-US" sz="1600" dirty="0" err="1"/>
              <a:t>temático</a:t>
            </a:r>
            <a:r>
              <a:rPr lang="en-US" sz="1600" dirty="0"/>
              <a:t> por </a:t>
            </a:r>
            <a:r>
              <a:rPr lang="en-US" sz="1600" dirty="0" err="1"/>
              <a:t>grado</a:t>
            </a:r>
            <a:r>
              <a:rPr lang="en-US" sz="1600" dirty="0"/>
              <a:t>.</a:t>
            </a:r>
          </a:p>
          <a:p>
            <a:pPr marL="533400" indent="-457200">
              <a:buAutoNum type="arabicPeriod"/>
            </a:pPr>
            <a:r>
              <a:rPr lang="en-US" sz="1600" dirty="0"/>
              <a:t> </a:t>
            </a:r>
            <a:r>
              <a:rPr lang="en-US" sz="1600" dirty="0" err="1"/>
              <a:t>Incluye</a:t>
            </a:r>
            <a:r>
              <a:rPr lang="en-US" sz="1600" dirty="0"/>
              <a:t> </a:t>
            </a:r>
            <a:r>
              <a:rPr lang="en-US" sz="1600" dirty="0" err="1"/>
              <a:t>temas</a:t>
            </a:r>
            <a:r>
              <a:rPr lang="en-US" sz="1600" dirty="0"/>
              <a:t> y </a:t>
            </a:r>
            <a:r>
              <a:rPr lang="en-US" sz="1600" dirty="0" err="1"/>
              <a:t>perspectivas</a:t>
            </a:r>
            <a:r>
              <a:rPr lang="en-US" sz="1600" dirty="0"/>
              <a:t> de </a:t>
            </a:r>
            <a:r>
              <a:rPr lang="en-US" sz="1600" dirty="0" err="1"/>
              <a:t>actualidad</a:t>
            </a:r>
            <a:r>
              <a:rPr lang="en-US" sz="1600" dirty="0"/>
              <a:t> </a:t>
            </a:r>
            <a:r>
              <a:rPr lang="en-US" sz="1600" dirty="0" err="1"/>
              <a:t>en</a:t>
            </a:r>
            <a:r>
              <a:rPr lang="en-US" sz="1600" dirty="0"/>
              <a:t> el </a:t>
            </a:r>
            <a:r>
              <a:rPr lang="en-US" sz="1600" dirty="0" err="1"/>
              <a:t>currículo</a:t>
            </a:r>
            <a:r>
              <a:rPr lang="en-US" sz="1600" dirty="0"/>
              <a:t>.</a:t>
            </a:r>
          </a:p>
          <a:p>
            <a:pPr marL="533400" indent="-457200">
              <a:buAutoNum type="arabicPeriod"/>
            </a:pPr>
            <a:r>
              <a:rPr lang="en-US" sz="1600" dirty="0"/>
              <a:t>El </a:t>
            </a:r>
            <a:r>
              <a:rPr lang="en-US" sz="1600" dirty="0" err="1"/>
              <a:t>estudiante</a:t>
            </a:r>
            <a:r>
              <a:rPr lang="en-US" sz="1600" dirty="0"/>
              <a:t> </a:t>
            </a:r>
            <a:r>
              <a:rPr lang="en-US" sz="1600" dirty="0" err="1"/>
              <a:t>tiene</a:t>
            </a:r>
            <a:r>
              <a:rPr lang="en-US" sz="1600" dirty="0"/>
              <a:t> la </a:t>
            </a:r>
            <a:r>
              <a:rPr lang="en-US" sz="1600" dirty="0" err="1"/>
              <a:t>posibilidad</a:t>
            </a:r>
            <a:r>
              <a:rPr lang="en-US" sz="1600" dirty="0"/>
              <a:t> de </a:t>
            </a:r>
            <a:r>
              <a:rPr lang="en-US" sz="1600" dirty="0" err="1"/>
              <a:t>elegir</a:t>
            </a:r>
            <a:r>
              <a:rPr lang="en-US" sz="1600" dirty="0"/>
              <a:t> </a:t>
            </a:r>
            <a:r>
              <a:rPr lang="en-US" sz="1600" dirty="0" err="1"/>
              <a:t>aquellos</a:t>
            </a:r>
            <a:r>
              <a:rPr lang="en-US" sz="1600" dirty="0"/>
              <a:t> </a:t>
            </a:r>
            <a:r>
              <a:rPr lang="en-US" sz="1600" dirty="0" err="1"/>
              <a:t>temas</a:t>
            </a:r>
            <a:r>
              <a:rPr lang="en-US" sz="1600" dirty="0"/>
              <a:t> que </a:t>
            </a:r>
            <a:r>
              <a:rPr lang="en-US" sz="1600" dirty="0" err="1"/>
              <a:t>desea</a:t>
            </a:r>
            <a:r>
              <a:rPr lang="en-US" sz="1600" dirty="0"/>
              <a:t> </a:t>
            </a:r>
            <a:r>
              <a:rPr lang="en-US" sz="1600" dirty="0" err="1"/>
              <a:t>aprender</a:t>
            </a:r>
            <a:r>
              <a:rPr lang="en-US" sz="1600" dirty="0"/>
              <a:t>.</a:t>
            </a:r>
          </a:p>
          <a:p>
            <a:pPr marL="533400" indent="-457200">
              <a:buAutoNum type="arabicPeriod"/>
            </a:pPr>
            <a:r>
              <a:rPr lang="en-US" sz="1600" dirty="0"/>
              <a:t> </a:t>
            </a:r>
            <a:r>
              <a:rPr lang="en-US" sz="1600" dirty="0" err="1"/>
              <a:t>Fomenta</a:t>
            </a:r>
            <a:r>
              <a:rPr lang="en-US" sz="1600" dirty="0"/>
              <a:t> la </a:t>
            </a:r>
            <a:r>
              <a:rPr lang="en-US" sz="1600" dirty="0" err="1"/>
              <a:t>investigación</a:t>
            </a:r>
            <a:r>
              <a:rPr lang="en-US" sz="1600" dirty="0"/>
              <a:t> y el </a:t>
            </a:r>
            <a:r>
              <a:rPr lang="en-US" sz="1600" dirty="0" err="1"/>
              <a:t>uso</a:t>
            </a:r>
            <a:r>
              <a:rPr lang="en-US" sz="1600" dirty="0"/>
              <a:t> </a:t>
            </a:r>
            <a:r>
              <a:rPr lang="en-US" sz="1600" dirty="0" err="1"/>
              <a:t>activo</a:t>
            </a:r>
            <a:r>
              <a:rPr lang="en-US" sz="1600" dirty="0"/>
              <a:t> de la </a:t>
            </a:r>
            <a:r>
              <a:rPr lang="en-US" sz="1600" dirty="0" err="1"/>
              <a:t>tecnología</a:t>
            </a:r>
            <a:r>
              <a:rPr lang="en-US" sz="1600" dirty="0"/>
              <a:t>.</a:t>
            </a:r>
          </a:p>
          <a:p>
            <a:pPr marL="533400" indent="-457200">
              <a:buAutoNum type="arabicPeriod"/>
            </a:pPr>
            <a:r>
              <a:rPr lang="en-US" sz="1600" dirty="0" err="1"/>
              <a:t>Ofrece</a:t>
            </a:r>
            <a:r>
              <a:rPr lang="en-US" sz="1600" dirty="0"/>
              <a:t> la </a:t>
            </a:r>
            <a:r>
              <a:rPr lang="en-US" sz="1600" dirty="0" err="1"/>
              <a:t>oportunidad</a:t>
            </a:r>
            <a:r>
              <a:rPr lang="en-US" sz="1600" dirty="0"/>
              <a:t> al </a:t>
            </a:r>
            <a:r>
              <a:rPr lang="en-US" sz="1600" dirty="0" err="1"/>
              <a:t>docente</a:t>
            </a:r>
            <a:r>
              <a:rPr lang="en-US" sz="1600" dirty="0"/>
              <a:t> </a:t>
            </a:r>
            <a:r>
              <a:rPr lang="en-US" sz="1600" dirty="0" err="1"/>
              <a:t>innovar</a:t>
            </a:r>
            <a:r>
              <a:rPr lang="en-US" sz="1600" dirty="0"/>
              <a:t> y </a:t>
            </a:r>
            <a:r>
              <a:rPr lang="en-US" sz="1600" dirty="0" err="1"/>
              <a:t>enriquecer</a:t>
            </a:r>
            <a:r>
              <a:rPr lang="en-US" sz="1600" dirty="0"/>
              <a:t> los </a:t>
            </a:r>
            <a:r>
              <a:rPr lang="en-US" sz="1600" dirty="0" err="1"/>
              <a:t>contenidos</a:t>
            </a:r>
            <a:r>
              <a:rPr lang="en-US" sz="1600" dirty="0"/>
              <a:t>.</a:t>
            </a:r>
          </a:p>
          <a:p>
            <a:pPr marL="533400" indent="-457200">
              <a:buAutoNum type="arabicPeriod"/>
            </a:pPr>
            <a:r>
              <a:rPr lang="en-US" sz="1600" dirty="0"/>
              <a:t> Anima a los </a:t>
            </a:r>
            <a:r>
              <a:rPr lang="en-US" sz="1600" dirty="0" err="1"/>
              <a:t>estudiantes</a:t>
            </a:r>
            <a:r>
              <a:rPr lang="en-US" sz="1600" dirty="0"/>
              <a:t> a </a:t>
            </a:r>
            <a:r>
              <a:rPr lang="en-US" sz="1600" dirty="0" err="1"/>
              <a:t>realizar</a:t>
            </a:r>
            <a:r>
              <a:rPr lang="en-US" sz="1600" dirty="0"/>
              <a:t> </a:t>
            </a:r>
            <a:r>
              <a:rPr lang="en-US" sz="1600" dirty="0" err="1"/>
              <a:t>proyectos</a:t>
            </a:r>
            <a:r>
              <a:rPr lang="en-US" sz="1600" dirty="0"/>
              <a:t> </a:t>
            </a:r>
            <a:r>
              <a:rPr lang="en-US" sz="1600" dirty="0" err="1"/>
              <a:t>comunitarios</a:t>
            </a:r>
            <a:r>
              <a:rPr lang="en-US" sz="1600" dirty="0"/>
              <a:t>.</a:t>
            </a:r>
            <a:endParaRPr lang="en-PR" sz="1600" dirty="0"/>
          </a:p>
        </p:txBody>
      </p:sp>
      <p:sp>
        <p:nvSpPr>
          <p:cNvPr id="2" name="Slide Number Placeholder 1">
            <a:extLst>
              <a:ext uri="{FF2B5EF4-FFF2-40B4-BE49-F238E27FC236}">
                <a16:creationId xmlns:a16="http://schemas.microsoft.com/office/drawing/2014/main" id="{521B125E-392C-45F5-9AE8-9BA4EC51818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300881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a:spLocks noGrp="1"/>
          </p:cNvSpPr>
          <p:nvPr>
            <p:ph type="ctrTitle" idx="4294967295"/>
          </p:nvPr>
        </p:nvSpPr>
        <p:spPr>
          <a:xfrm>
            <a:off x="450899" y="2704033"/>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t>Preguntas </a:t>
            </a:r>
            <a:endParaRPr sz="4800" b="1" dirty="0"/>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37</a:t>
            </a:fld>
            <a:endParaRPr/>
          </a:p>
        </p:txBody>
      </p:sp>
      <p:pic>
        <p:nvPicPr>
          <p:cNvPr id="7" name="Picture 6" descr="A picture containing text&#10;&#10;Description automatically generated">
            <a:extLst>
              <a:ext uri="{FF2B5EF4-FFF2-40B4-BE49-F238E27FC236}">
                <a16:creationId xmlns:a16="http://schemas.microsoft.com/office/drawing/2014/main" id="{C37F1264-F016-4908-B0A1-792C80AECF26}"/>
              </a:ext>
            </a:extLst>
          </p:cNvPr>
          <p:cNvPicPr>
            <a:picLocks noChangeAspect="1"/>
          </p:cNvPicPr>
          <p:nvPr/>
        </p:nvPicPr>
        <p:blipFill>
          <a:blip r:embed="rId3"/>
          <a:stretch>
            <a:fillRect/>
          </a:stretch>
        </p:blipFill>
        <p:spPr>
          <a:xfrm>
            <a:off x="1134197" y="311768"/>
            <a:ext cx="6405803" cy="3008945"/>
          </a:xfrm>
          <a:prstGeom prst="rect">
            <a:avLst/>
          </a:prstGeom>
        </p:spPr>
      </p:pic>
    </p:spTree>
    <p:extLst>
      <p:ext uri="{BB962C8B-B14F-4D97-AF65-F5344CB8AC3E}">
        <p14:creationId xmlns:p14="http://schemas.microsoft.com/office/powerpoint/2010/main" val="237237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369153" y="1770560"/>
            <a:ext cx="4552646" cy="140852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accent4"/>
                </a:solidFill>
                <a:effectLst>
                  <a:outerShdw blurRad="38100" dist="38100" dir="2700000" algn="tl">
                    <a:srgbClr val="000000">
                      <a:alpha val="43137"/>
                    </a:srgbClr>
                  </a:outerShdw>
                </a:effectLst>
              </a:rPr>
              <a:t>Déje su opinión sobre la revisión curricular del programa escaneado el código QR. </a:t>
            </a:r>
            <a:endParaRPr sz="2400" b="1" dirty="0">
              <a:solidFill>
                <a:schemeClr val="accent4"/>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4103594" y="-100843"/>
            <a:ext cx="4396760" cy="20652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2B0517-E7C9-4AEF-80EB-3632DF4D5DD6}"/>
              </a:ext>
            </a:extLst>
          </p:cNvPr>
          <p:cNvSpPr>
            <a:spLocks noGrp="1"/>
          </p:cNvSpPr>
          <p:nvPr>
            <p:ph type="body" idx="1"/>
          </p:nvPr>
        </p:nvSpPr>
        <p:spPr>
          <a:xfrm>
            <a:off x="4396509" y="1304082"/>
            <a:ext cx="4405745" cy="2786100"/>
          </a:xfrm>
        </p:spPr>
        <p:txBody>
          <a:bodyPr/>
          <a:lstStyle/>
          <a:p>
            <a:pPr marL="0" indent="0">
              <a:buNone/>
            </a:pPr>
            <a:r>
              <a:rPr lang="es-ES" sz="1800" b="1" dirty="0">
                <a:effectLst>
                  <a:outerShdw blurRad="38100" dist="38100" dir="2700000" algn="tl">
                    <a:srgbClr val="000000">
                      <a:alpha val="43137"/>
                    </a:srgbClr>
                  </a:outerShdw>
                </a:effectLst>
                <a:latin typeface="Varela Round" panose="020B0604020202020204" charset="-79"/>
                <a:cs typeface="Varela Round" panose="020B0604020202020204" charset="-79"/>
              </a:rPr>
              <a:t>Prof. Sheykirisabel Cucuta González</a:t>
            </a:r>
          </a:p>
          <a:p>
            <a:pPr marL="0" indent="0">
              <a:buNone/>
            </a:pPr>
            <a:r>
              <a:rPr lang="es-ES" sz="1600" b="1" dirty="0">
                <a:latin typeface="Varela Round" panose="020B0604020202020204" charset="-79"/>
                <a:cs typeface="Varela Round" panose="020B0604020202020204" charset="-79"/>
              </a:rPr>
              <a:t>GERENTE DE OPERACIONES                                                                                                              PROGRAMA DE ESTUDIOS SOCIALES</a:t>
            </a:r>
          </a:p>
          <a:p>
            <a:pPr marL="0" indent="0">
              <a:buNone/>
            </a:pPr>
            <a:r>
              <a:rPr lang="es-ES" sz="1600" dirty="0">
                <a:latin typeface="Varela Round" panose="020B0604020202020204" charset="-79"/>
                <a:cs typeface="Varela Round" panose="020B0604020202020204" charset="-79"/>
              </a:rPr>
              <a:t>cucutags@de.pr.gov</a:t>
            </a:r>
          </a:p>
          <a:p>
            <a:pPr marL="0" indent="0">
              <a:buNone/>
            </a:pPr>
            <a:r>
              <a:rPr lang="es-ES" sz="1600" dirty="0">
                <a:latin typeface="Varela Round" panose="020B0604020202020204" charset="-79"/>
                <a:cs typeface="Varela Round" panose="020B0604020202020204" charset="-79"/>
              </a:rPr>
              <a:t> (787)773-3542</a:t>
            </a:r>
          </a:p>
          <a:p>
            <a:pPr marL="0" indent="0">
              <a:buNone/>
            </a:pPr>
            <a:r>
              <a:rPr lang="es-ES" sz="1600" dirty="0">
                <a:latin typeface="Varela Round" panose="020B0604020202020204" charset="-79"/>
                <a:cs typeface="Varela Round" panose="020B0604020202020204" charset="-79"/>
              </a:rPr>
              <a:t>(939) 213-0620</a:t>
            </a:r>
          </a:p>
          <a:p>
            <a:pPr marL="101600" indent="0">
              <a:buNone/>
            </a:pPr>
            <a:endParaRPr lang="en-PR" dirty="0"/>
          </a:p>
        </p:txBody>
      </p:sp>
      <p:sp>
        <p:nvSpPr>
          <p:cNvPr id="4" name="Slide Number Placeholder 3">
            <a:extLst>
              <a:ext uri="{FF2B5EF4-FFF2-40B4-BE49-F238E27FC236}">
                <a16:creationId xmlns:a16="http://schemas.microsoft.com/office/drawing/2014/main" id="{643484F6-8C28-494D-B5B8-5F0580F575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pic>
        <p:nvPicPr>
          <p:cNvPr id="5" name="Picture 4">
            <a:extLst>
              <a:ext uri="{FF2B5EF4-FFF2-40B4-BE49-F238E27FC236}">
                <a16:creationId xmlns:a16="http://schemas.microsoft.com/office/drawing/2014/main" id="{81EA3847-F680-447A-9E0F-3FD856B0BEF5}"/>
              </a:ext>
            </a:extLst>
          </p:cNvPr>
          <p:cNvPicPr>
            <a:picLocks noChangeAspect="1"/>
          </p:cNvPicPr>
          <p:nvPr/>
        </p:nvPicPr>
        <p:blipFill>
          <a:blip r:embed="rId2"/>
          <a:stretch>
            <a:fillRect/>
          </a:stretch>
        </p:blipFill>
        <p:spPr>
          <a:xfrm>
            <a:off x="1611605" y="1413164"/>
            <a:ext cx="1743655" cy="23537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7031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52A724-BA78-474E-8BAE-E441061A7709}"/>
              </a:ext>
            </a:extLst>
          </p:cNvPr>
          <p:cNvSpPr>
            <a:spLocks noGrp="1"/>
          </p:cNvSpPr>
          <p:nvPr>
            <p:ph type="body" idx="1"/>
          </p:nvPr>
        </p:nvSpPr>
        <p:spPr>
          <a:xfrm>
            <a:off x="1883665" y="2681478"/>
            <a:ext cx="6867144" cy="1371888"/>
          </a:xfrm>
        </p:spPr>
        <p:txBody>
          <a:bodyPr/>
          <a:lstStyle/>
          <a:p>
            <a:pPr marL="76200" indent="0" algn="just">
              <a:buNone/>
            </a:pPr>
            <a:r>
              <a:rPr lang="es-US" sz="1600" b="1" dirty="0">
                <a:solidFill>
                  <a:schemeClr val="accent6"/>
                </a:solidFill>
              </a:rPr>
              <a:t>Misión</a:t>
            </a:r>
            <a:endParaRPr lang="en-PR" sz="1600" b="1" dirty="0">
              <a:solidFill>
                <a:schemeClr val="accent6"/>
              </a:solidFill>
            </a:endParaRPr>
          </a:p>
          <a:p>
            <a:pPr marL="76200" indent="0" algn="just">
              <a:buNone/>
            </a:pPr>
            <a:r>
              <a:rPr lang="es-US" sz="1600" dirty="0"/>
              <a:t>Propiciar que el estudiante desarrolle al máximo sus capacidades, logrando mayor comprensión de su función en una sociedad en la que la participación activa de los ciudadanos puede contribuir al bien común, a mejorar la calidad de vida y a construir una sociedad más justa, solidaria y productiva.</a:t>
            </a:r>
            <a:endParaRPr lang="en-PR" sz="1600" dirty="0"/>
          </a:p>
          <a:p>
            <a:endParaRPr lang="en-PR" dirty="0"/>
          </a:p>
        </p:txBody>
      </p:sp>
      <p:sp>
        <p:nvSpPr>
          <p:cNvPr id="4" name="Slide Number Placeholder 3">
            <a:extLst>
              <a:ext uri="{FF2B5EF4-FFF2-40B4-BE49-F238E27FC236}">
                <a16:creationId xmlns:a16="http://schemas.microsoft.com/office/drawing/2014/main" id="{23353885-2DC0-4B76-8510-805C304856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9" name="Picture 8">
            <a:extLst>
              <a:ext uri="{FF2B5EF4-FFF2-40B4-BE49-F238E27FC236}">
                <a16:creationId xmlns:a16="http://schemas.microsoft.com/office/drawing/2014/main" id="{7500702A-2D65-4C3E-8E35-AE7BDD1C43A8}"/>
              </a:ext>
            </a:extLst>
          </p:cNvPr>
          <p:cNvPicPr>
            <a:picLocks noChangeAspect="1"/>
          </p:cNvPicPr>
          <p:nvPr/>
        </p:nvPicPr>
        <p:blipFill>
          <a:blip r:embed="rId2"/>
          <a:stretch>
            <a:fillRect/>
          </a:stretch>
        </p:blipFill>
        <p:spPr>
          <a:xfrm>
            <a:off x="2937878" y="1200031"/>
            <a:ext cx="5273497" cy="1371719"/>
          </a:xfrm>
          <a:prstGeom prst="rect">
            <a:avLst/>
          </a:prstGeom>
        </p:spPr>
      </p:pic>
      <p:sp>
        <p:nvSpPr>
          <p:cNvPr id="10" name="Rectangle 9">
            <a:extLst>
              <a:ext uri="{FF2B5EF4-FFF2-40B4-BE49-F238E27FC236}">
                <a16:creationId xmlns:a16="http://schemas.microsoft.com/office/drawing/2014/main" id="{8155A2FF-CEE2-4E3D-A1F8-42BB512539C0}"/>
              </a:ext>
            </a:extLst>
          </p:cNvPr>
          <p:cNvSpPr/>
          <p:nvPr/>
        </p:nvSpPr>
        <p:spPr>
          <a:xfrm>
            <a:off x="1956816" y="664561"/>
            <a:ext cx="6338959" cy="1907189"/>
          </a:xfrm>
          <a:prstGeom prst="rect">
            <a:avLst/>
          </a:prstGeom>
        </p:spPr>
        <p:txBody>
          <a:bodyPr wrap="square">
            <a:spAutoFit/>
          </a:bodyPr>
          <a:lstStyle/>
          <a:p>
            <a:pPr algn="just">
              <a:lnSpc>
                <a:spcPct val="115000"/>
              </a:lnSpc>
              <a:spcAft>
                <a:spcPts val="1000"/>
              </a:spcAft>
            </a:pPr>
            <a:r>
              <a:rPr lang="es-US" sz="1600" b="1" dirty="0">
                <a:solidFill>
                  <a:schemeClr val="accent6"/>
                </a:solidFill>
                <a:latin typeface="Montserrat" panose="00000500000000000000" pitchFamily="50" charset="0"/>
                <a:ea typeface="Calibri" panose="020F0502020204030204" pitchFamily="34" charset="0"/>
                <a:cs typeface="Calibri" panose="020F0502020204030204" pitchFamily="34" charset="0"/>
              </a:rPr>
              <a:t>Visión</a:t>
            </a:r>
            <a:endParaRPr lang="en-PR" sz="160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US" sz="1600" dirty="0">
                <a:solidFill>
                  <a:schemeClr val="bg2"/>
                </a:solidFill>
                <a:latin typeface="Varela Round" panose="020B0604020202020204" charset="-79"/>
                <a:ea typeface="Calibri" panose="020F0502020204030204" pitchFamily="34" charset="0"/>
                <a:cs typeface="Varela Round" panose="020B0604020202020204" charset="-79"/>
              </a:rPr>
              <a:t>Promover el aprendizaje basado en la experiencia en el que el salón de estudios sociales se convierte en un laboratorio social donde se fomenta la investigación, la solución de problemas y la reflexión valorativa y crítica a partir de los diversos temas y contenidos del currículo de la disciplina.</a:t>
            </a:r>
            <a:endParaRPr lang="en-PR" sz="1600" dirty="0">
              <a:solidFill>
                <a:schemeClr val="bg2"/>
              </a:solidFill>
              <a:effectLst/>
              <a:latin typeface="Varela Round" panose="020B0604020202020204" charset="-79"/>
              <a:ea typeface="Calibri" panose="020F0502020204030204" pitchFamily="34" charset="0"/>
              <a:cs typeface="Varela Round" panose="020B0604020202020204" charset="-79"/>
            </a:endParaRPr>
          </a:p>
        </p:txBody>
      </p:sp>
    </p:spTree>
    <p:extLst>
      <p:ext uri="{BB962C8B-B14F-4D97-AF65-F5344CB8AC3E}">
        <p14:creationId xmlns:p14="http://schemas.microsoft.com/office/powerpoint/2010/main" val="3863760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a:spLocks noGrp="1"/>
          </p:cNvSpPr>
          <p:nvPr>
            <p:ph type="ctrTitle" idx="4294967295"/>
          </p:nvPr>
        </p:nvSpPr>
        <p:spPr>
          <a:xfrm>
            <a:off x="787400" y="1411521"/>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t>Gracias por su atención. </a:t>
            </a:r>
            <a:endParaRPr sz="4800" b="1" dirty="0"/>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40</a:t>
            </a:fld>
            <a:endParaRPr/>
          </a:p>
        </p:txBody>
      </p:sp>
      <p:pic>
        <p:nvPicPr>
          <p:cNvPr id="7" name="Picture 6" descr="A picture containing text&#10;&#10;Description automatically generated">
            <a:extLst>
              <a:ext uri="{FF2B5EF4-FFF2-40B4-BE49-F238E27FC236}">
                <a16:creationId xmlns:a16="http://schemas.microsoft.com/office/drawing/2014/main" id="{C37F1264-F016-4908-B0A1-792C80AECF26}"/>
              </a:ext>
            </a:extLst>
          </p:cNvPr>
          <p:cNvPicPr>
            <a:picLocks noChangeAspect="1"/>
          </p:cNvPicPr>
          <p:nvPr/>
        </p:nvPicPr>
        <p:blipFill>
          <a:blip r:embed="rId3"/>
          <a:stretch>
            <a:fillRect/>
          </a:stretch>
        </p:blipFill>
        <p:spPr>
          <a:xfrm>
            <a:off x="2043699" y="2572179"/>
            <a:ext cx="5056602" cy="23751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BC1C-3F1E-42E5-A9C7-D6BFA5DB74EA}"/>
              </a:ext>
            </a:extLst>
          </p:cNvPr>
          <p:cNvSpPr>
            <a:spLocks noGrp="1"/>
          </p:cNvSpPr>
          <p:nvPr>
            <p:ph type="title"/>
          </p:nvPr>
        </p:nvSpPr>
        <p:spPr>
          <a:xfrm>
            <a:off x="2679517" y="190542"/>
            <a:ext cx="5275500" cy="641100"/>
          </a:xfrm>
        </p:spPr>
        <p:txBody>
          <a:bodyPr/>
          <a:lstStyle/>
          <a:p>
            <a:pPr algn="ctr"/>
            <a:r>
              <a:rPr lang="en-US" sz="4000" b="1" dirty="0">
                <a:solidFill>
                  <a:schemeClr val="bg2"/>
                </a:solidFill>
                <a:effectLst>
                  <a:outerShdw blurRad="38100" dist="38100" dir="2700000" algn="tl">
                    <a:srgbClr val="000000">
                      <a:alpha val="43137"/>
                    </a:srgbClr>
                  </a:outerShdw>
                </a:effectLst>
              </a:rPr>
              <a:t>METAS</a:t>
            </a:r>
            <a:endParaRPr lang="en-PR" sz="4000" b="1" dirty="0">
              <a:solidFill>
                <a:schemeClr val="bg2"/>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A56953AA-ACEB-42C6-B6B2-4DD90A1F23AA}"/>
              </a:ext>
            </a:extLst>
          </p:cNvPr>
          <p:cNvSpPr>
            <a:spLocks noGrp="1"/>
          </p:cNvSpPr>
          <p:nvPr>
            <p:ph type="body" idx="1"/>
          </p:nvPr>
        </p:nvSpPr>
        <p:spPr>
          <a:xfrm>
            <a:off x="2032000" y="1031129"/>
            <a:ext cx="6751407" cy="3720496"/>
          </a:xfrm>
        </p:spPr>
        <p:txBody>
          <a:bodyPr/>
          <a:lstStyle/>
          <a:p>
            <a:pPr marL="76200" indent="0" algn="just">
              <a:buNone/>
            </a:pPr>
            <a:r>
              <a:rPr lang="es-ES" sz="1600" dirty="0"/>
              <a:t>1. Reconocimiento del ser humano en su contexto histórico y desde su producción cultural.</a:t>
            </a:r>
          </a:p>
          <a:p>
            <a:pPr marL="76200" indent="0" algn="just">
              <a:buNone/>
            </a:pPr>
            <a:endParaRPr lang="es-ES" sz="1600" dirty="0"/>
          </a:p>
          <a:p>
            <a:pPr marL="76200" indent="0" algn="just">
              <a:buNone/>
            </a:pPr>
            <a:r>
              <a:rPr lang="es-ES" sz="1600" dirty="0"/>
              <a:t>2. </a:t>
            </a:r>
            <a:r>
              <a:rPr lang="es-US" sz="1600" dirty="0"/>
              <a:t>Aprecio, valoración y defensa del espacio físico como escenario vital a través del cual se contribuye a la preservación de la existencia humana.</a:t>
            </a:r>
          </a:p>
          <a:p>
            <a:pPr marL="76200" indent="0" algn="just">
              <a:buNone/>
            </a:pPr>
            <a:endParaRPr lang="en-PR" sz="1600" dirty="0"/>
          </a:p>
          <a:p>
            <a:pPr marL="76200" indent="0" algn="just">
              <a:buNone/>
            </a:pPr>
            <a:r>
              <a:rPr lang="es-ES" sz="1600" dirty="0"/>
              <a:t>3. Afirmación del aprendizaje como un acto social que contribuye al desarrollo personal, a la formación y a la realización humana.</a:t>
            </a:r>
          </a:p>
          <a:p>
            <a:pPr marL="76200" indent="0" algn="just">
              <a:buNone/>
            </a:pPr>
            <a:endParaRPr lang="es-ES" sz="1600" dirty="0"/>
          </a:p>
          <a:p>
            <a:pPr marL="76200" indent="0" algn="just">
              <a:buNone/>
            </a:pPr>
            <a:r>
              <a:rPr lang="es-ES" sz="1600" dirty="0"/>
              <a:t>4. </a:t>
            </a:r>
            <a:r>
              <a:rPr lang="es-US" sz="1600" dirty="0"/>
              <a:t>Desarrollo de la identidad cultural como expresión del quehacer humano en sus múltiples dimensiones.</a:t>
            </a:r>
            <a:endParaRPr lang="en-PR" sz="1600" dirty="0"/>
          </a:p>
          <a:p>
            <a:pPr marL="419100" indent="-342900">
              <a:buAutoNum type="arabicPeriod"/>
            </a:pPr>
            <a:endParaRPr lang="en-PR" sz="1600" dirty="0"/>
          </a:p>
        </p:txBody>
      </p:sp>
      <p:sp>
        <p:nvSpPr>
          <p:cNvPr id="4" name="Slide Number Placeholder 3">
            <a:extLst>
              <a:ext uri="{FF2B5EF4-FFF2-40B4-BE49-F238E27FC236}">
                <a16:creationId xmlns:a16="http://schemas.microsoft.com/office/drawing/2014/main" id="{BDA94021-D6F8-4A15-BBE9-340A3D9827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44712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BD8BF-8EAB-4B83-9742-65F091DBE667}"/>
              </a:ext>
            </a:extLst>
          </p:cNvPr>
          <p:cNvSpPr>
            <a:spLocks noGrp="1"/>
          </p:cNvSpPr>
          <p:nvPr>
            <p:ph type="body" idx="1"/>
          </p:nvPr>
        </p:nvSpPr>
        <p:spPr>
          <a:xfrm>
            <a:off x="2539999" y="1016000"/>
            <a:ext cx="6243781" cy="3574473"/>
          </a:xfrm>
        </p:spPr>
        <p:txBody>
          <a:bodyPr/>
          <a:lstStyle/>
          <a:p>
            <a:pPr marL="76200" indent="0" algn="just">
              <a:buNone/>
            </a:pPr>
            <a:r>
              <a:rPr lang="es-US" sz="1400" dirty="0"/>
              <a:t>5. Reconocimiento del valor y la importancia de la producción, la distribución y el consumo como actividades fundamentales para el desarrollo económico en el plano nacional e internacional.</a:t>
            </a:r>
          </a:p>
          <a:p>
            <a:pPr marL="76200" indent="0" algn="just">
              <a:buNone/>
            </a:pPr>
            <a:endParaRPr lang="es-US" sz="1400" dirty="0"/>
          </a:p>
          <a:p>
            <a:pPr marL="76200" indent="0" algn="just">
              <a:buNone/>
            </a:pPr>
            <a:r>
              <a:rPr lang="es-US" sz="1400" dirty="0"/>
              <a:t>6. Fomento de la acción ciudadana y la participación efectiva en una democracia.</a:t>
            </a:r>
          </a:p>
          <a:p>
            <a:pPr marL="76200" indent="0" algn="just">
              <a:buNone/>
            </a:pPr>
            <a:endParaRPr lang="es-US" sz="1400" dirty="0"/>
          </a:p>
          <a:p>
            <a:pPr marL="76200" indent="0" algn="just">
              <a:buNone/>
            </a:pPr>
            <a:r>
              <a:rPr lang="es-US" sz="1400" dirty="0"/>
              <a:t>7. Reconocimiento de la interdependencia entre los diversos grupos humanos y el creciente desarrollo de las relaciones globales.</a:t>
            </a:r>
            <a:endParaRPr lang="en-PR" sz="1400" dirty="0"/>
          </a:p>
          <a:p>
            <a:pPr marL="76200" indent="0" algn="just">
              <a:buNone/>
            </a:pPr>
            <a:endParaRPr lang="es-US" sz="1400" dirty="0"/>
          </a:p>
          <a:p>
            <a:pPr marL="76200" indent="0" algn="just">
              <a:buNone/>
            </a:pPr>
            <a:r>
              <a:rPr lang="es-US" sz="1400" dirty="0"/>
              <a:t>8. Reconocimiento de la importancia del desarrollo tecnológico, así como la celeridad de los cambios que provoca en las sociedades contemporáneas y el impacto que produce en la vida de los seres humanos.</a:t>
            </a:r>
            <a:endParaRPr lang="en-PR" sz="1600" dirty="0"/>
          </a:p>
          <a:p>
            <a:pPr marL="76200" indent="0">
              <a:buNone/>
            </a:pPr>
            <a:endParaRPr lang="en-PR" dirty="0"/>
          </a:p>
        </p:txBody>
      </p:sp>
      <p:sp>
        <p:nvSpPr>
          <p:cNvPr id="4" name="Slide Number Placeholder 3">
            <a:extLst>
              <a:ext uri="{FF2B5EF4-FFF2-40B4-BE49-F238E27FC236}">
                <a16:creationId xmlns:a16="http://schemas.microsoft.com/office/drawing/2014/main" id="{A0CF84B5-F059-4972-9040-CE64B4C7DF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5" name="Picture 4">
            <a:extLst>
              <a:ext uri="{FF2B5EF4-FFF2-40B4-BE49-F238E27FC236}">
                <a16:creationId xmlns:a16="http://schemas.microsoft.com/office/drawing/2014/main" id="{30CA8D0A-BE06-4662-A187-C4CE729E9CB4}"/>
              </a:ext>
            </a:extLst>
          </p:cNvPr>
          <p:cNvPicPr>
            <a:picLocks noChangeAspect="1"/>
          </p:cNvPicPr>
          <p:nvPr/>
        </p:nvPicPr>
        <p:blipFill>
          <a:blip r:embed="rId2"/>
          <a:stretch>
            <a:fillRect/>
          </a:stretch>
        </p:blipFill>
        <p:spPr>
          <a:xfrm>
            <a:off x="2720342" y="126651"/>
            <a:ext cx="5273497" cy="1121761"/>
          </a:xfrm>
          <a:prstGeom prst="rect">
            <a:avLst/>
          </a:prstGeom>
        </p:spPr>
      </p:pic>
    </p:spTree>
    <p:extLst>
      <p:ext uri="{BB962C8B-B14F-4D97-AF65-F5344CB8AC3E}">
        <p14:creationId xmlns:p14="http://schemas.microsoft.com/office/powerpoint/2010/main" val="330353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7C38C2-007F-4546-B124-2D5E9C89F69B}"/>
              </a:ext>
            </a:extLst>
          </p:cNvPr>
          <p:cNvPicPr>
            <a:picLocks noChangeAspect="1"/>
          </p:cNvPicPr>
          <p:nvPr/>
        </p:nvPicPr>
        <p:blipFill>
          <a:blip r:embed="rId2"/>
          <a:stretch>
            <a:fillRect/>
          </a:stretch>
        </p:blipFill>
        <p:spPr>
          <a:xfrm>
            <a:off x="0" y="1133857"/>
            <a:ext cx="9144000" cy="3370060"/>
          </a:xfrm>
          <a:prstGeom prst="rect">
            <a:avLst/>
          </a:prstGeom>
        </p:spPr>
      </p:pic>
      <p:sp>
        <p:nvSpPr>
          <p:cNvPr id="4" name="Slide Number Placeholder 3">
            <a:extLst>
              <a:ext uri="{FF2B5EF4-FFF2-40B4-BE49-F238E27FC236}">
                <a16:creationId xmlns:a16="http://schemas.microsoft.com/office/drawing/2014/main" id="{FD7F9249-2914-433B-BD94-3ECFEF42E3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6" name="TextBox 5">
            <a:extLst>
              <a:ext uri="{FF2B5EF4-FFF2-40B4-BE49-F238E27FC236}">
                <a16:creationId xmlns:a16="http://schemas.microsoft.com/office/drawing/2014/main" id="{9BFF1DAE-2C00-4814-B977-9ED2BC2EBC78}"/>
              </a:ext>
            </a:extLst>
          </p:cNvPr>
          <p:cNvSpPr txBox="1"/>
          <p:nvPr/>
        </p:nvSpPr>
        <p:spPr>
          <a:xfrm>
            <a:off x="2529180" y="409838"/>
            <a:ext cx="4555439" cy="400110"/>
          </a:xfrm>
          <a:prstGeom prst="rect">
            <a:avLst/>
          </a:prstGeom>
          <a:noFill/>
        </p:spPr>
        <p:txBody>
          <a:bodyPr wrap="square" rtlCol="0">
            <a:spAutoFit/>
          </a:bodyPr>
          <a:lstStyle/>
          <a:p>
            <a:r>
              <a:rPr lang="en-US" sz="20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rPr>
              <a:t>8 ESTÁNDARES DE CONTENIDO</a:t>
            </a:r>
            <a:endParaRPr lang="en-PR" sz="2000" b="1" dirty="0">
              <a:solidFill>
                <a:schemeClr val="bg2"/>
              </a:solidFill>
              <a:effectLst>
                <a:outerShdw blurRad="38100" dist="38100" dir="2700000" algn="tl">
                  <a:srgbClr val="000000">
                    <a:alpha val="43137"/>
                  </a:srgbClr>
                </a:outerShdw>
              </a:effectLst>
              <a:latin typeface="Varela Round" panose="020B0604020202020204" charset="-79"/>
              <a:cs typeface="Varela Round" panose="020B0604020202020204" charset="-79"/>
            </a:endParaRPr>
          </a:p>
        </p:txBody>
      </p:sp>
    </p:spTree>
    <p:extLst>
      <p:ext uri="{BB962C8B-B14F-4D97-AF65-F5344CB8AC3E}">
        <p14:creationId xmlns:p14="http://schemas.microsoft.com/office/powerpoint/2010/main" val="268876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CD570-C591-4779-933A-FDF6E6E87F02}"/>
              </a:ext>
            </a:extLst>
          </p:cNvPr>
          <p:cNvSpPr>
            <a:spLocks noGrp="1"/>
          </p:cNvSpPr>
          <p:nvPr>
            <p:ph type="title"/>
          </p:nvPr>
        </p:nvSpPr>
        <p:spPr>
          <a:xfrm>
            <a:off x="3000530" y="459489"/>
            <a:ext cx="5275500" cy="641100"/>
          </a:xfrm>
        </p:spPr>
        <p:txBody>
          <a:bodyPr/>
          <a:lstStyle/>
          <a:p>
            <a:pPr algn="ctr"/>
            <a:r>
              <a:rPr lang="es-ES" sz="2400" b="1" dirty="0">
                <a:solidFill>
                  <a:schemeClr val="bg2"/>
                </a:solidFill>
                <a:effectLst>
                  <a:outerShdw blurRad="38100" dist="38100" dir="2700000" algn="tl">
                    <a:srgbClr val="000000">
                      <a:alpha val="43137"/>
                    </a:srgbClr>
                  </a:outerShdw>
                </a:effectLst>
              </a:rPr>
              <a:t>ESTRATEGIAS DE ENSEÑANZA </a:t>
            </a:r>
            <a:br>
              <a:rPr lang="es-ES" sz="2400" b="1" dirty="0">
                <a:solidFill>
                  <a:schemeClr val="bg2"/>
                </a:solidFill>
                <a:effectLst>
                  <a:outerShdw blurRad="38100" dist="38100" dir="2700000" algn="tl">
                    <a:srgbClr val="000000">
                      <a:alpha val="43137"/>
                    </a:srgbClr>
                  </a:outerShdw>
                </a:effectLst>
              </a:rPr>
            </a:br>
            <a:r>
              <a:rPr lang="es-ES" sz="2400" b="1" dirty="0">
                <a:solidFill>
                  <a:schemeClr val="bg2"/>
                </a:solidFill>
                <a:effectLst>
                  <a:outerShdw blurRad="38100" dist="38100" dir="2700000" algn="tl">
                    <a:srgbClr val="000000">
                      <a:alpha val="43137"/>
                    </a:srgbClr>
                  </a:outerShdw>
                </a:effectLst>
              </a:rPr>
              <a:t>BASADAS EN EVIDENCIAS </a:t>
            </a:r>
            <a:endParaRPr lang="en-PR" sz="2400" b="1" dirty="0">
              <a:solidFill>
                <a:schemeClr val="bg2"/>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7211ACE2-0FCE-4441-A7DA-E0DC9FB00A92}"/>
              </a:ext>
            </a:extLst>
          </p:cNvPr>
          <p:cNvSpPr>
            <a:spLocks noGrp="1"/>
          </p:cNvSpPr>
          <p:nvPr>
            <p:ph type="body" idx="1"/>
          </p:nvPr>
        </p:nvSpPr>
        <p:spPr>
          <a:xfrm>
            <a:off x="2595419" y="1100589"/>
            <a:ext cx="5827770" cy="3846786"/>
          </a:xfrm>
        </p:spPr>
        <p:txBody>
          <a:bodyPr/>
          <a:lstStyle/>
          <a:p>
            <a:pPr marL="76200" indent="0" algn="just">
              <a:buNone/>
            </a:pPr>
            <a:r>
              <a:rPr lang="es-ES" sz="1800" dirty="0"/>
              <a:t>1.    Integración curricular</a:t>
            </a:r>
          </a:p>
          <a:p>
            <a:pPr marL="76200" indent="0" algn="just">
              <a:buNone/>
            </a:pPr>
            <a:r>
              <a:rPr lang="es-ES" sz="1800" dirty="0"/>
              <a:t>2.    Instrucción diferenciada</a:t>
            </a:r>
          </a:p>
          <a:p>
            <a:pPr marL="76200" indent="0" algn="just">
              <a:buNone/>
            </a:pPr>
            <a:r>
              <a:rPr lang="es-ES" sz="1800" dirty="0"/>
              <a:t>3. Aprendizaje basado en proyectos</a:t>
            </a:r>
          </a:p>
          <a:p>
            <a:pPr marL="76200" indent="0" algn="just">
              <a:buNone/>
            </a:pPr>
            <a:r>
              <a:rPr lang="es-ES" sz="1800" dirty="0"/>
              <a:t>4. Aprendizaje basado en el Pensamiento o </a:t>
            </a:r>
            <a:r>
              <a:rPr lang="es-ES" sz="1800" dirty="0" err="1"/>
              <a:t>Thinking-Based</a:t>
            </a:r>
            <a:r>
              <a:rPr lang="es-ES" sz="1800" dirty="0"/>
              <a:t> </a:t>
            </a:r>
            <a:r>
              <a:rPr lang="es-ES" sz="1800" dirty="0" err="1"/>
              <a:t>Learning</a:t>
            </a:r>
            <a:r>
              <a:rPr lang="es-ES" sz="1800" dirty="0"/>
              <a:t> (TBL)</a:t>
            </a:r>
          </a:p>
          <a:p>
            <a:pPr marL="76200" indent="0" algn="just">
              <a:buNone/>
            </a:pPr>
            <a:r>
              <a:rPr lang="es-ES" sz="1800" dirty="0"/>
              <a:t>5. El Pensamiento de diseño o “</a:t>
            </a:r>
            <a:r>
              <a:rPr lang="es-ES" sz="1800" dirty="0" err="1"/>
              <a:t>Design</a:t>
            </a:r>
            <a:r>
              <a:rPr lang="es-ES" sz="1800" dirty="0"/>
              <a:t> </a:t>
            </a:r>
            <a:r>
              <a:rPr lang="es-ES" sz="1800" dirty="0" err="1"/>
              <a:t>Thinking</a:t>
            </a:r>
            <a:endParaRPr lang="es-ES" sz="1800" dirty="0"/>
          </a:p>
          <a:p>
            <a:pPr marL="76200" indent="0" algn="just">
              <a:buNone/>
            </a:pPr>
            <a:r>
              <a:rPr lang="es-ES" sz="1800" dirty="0"/>
              <a:t>6. Integración de la tecnología</a:t>
            </a:r>
          </a:p>
          <a:p>
            <a:pPr marL="76200" indent="0" algn="just">
              <a:buNone/>
            </a:pPr>
            <a:r>
              <a:rPr lang="es-ES" sz="1800" dirty="0"/>
              <a:t>7. Aprendizaje basado en el juego o </a:t>
            </a:r>
            <a:r>
              <a:rPr lang="es-ES" sz="1800" dirty="0" err="1"/>
              <a:t>Game-Based</a:t>
            </a:r>
            <a:r>
              <a:rPr lang="es-ES" sz="1800" dirty="0"/>
              <a:t> </a:t>
            </a:r>
            <a:r>
              <a:rPr lang="es-ES" sz="1800" dirty="0" err="1"/>
              <a:t>Learning</a:t>
            </a:r>
            <a:r>
              <a:rPr lang="es-ES" sz="1800" dirty="0"/>
              <a:t> (GBL)</a:t>
            </a:r>
          </a:p>
          <a:p>
            <a:pPr marL="76200" indent="0" algn="just">
              <a:buNone/>
            </a:pPr>
            <a:r>
              <a:rPr lang="es-ES" sz="1800" dirty="0"/>
              <a:t>8. Recorridos didácticos y experiencias de campo. </a:t>
            </a:r>
          </a:p>
          <a:p>
            <a:pPr marL="76200" indent="0">
              <a:buNone/>
            </a:pPr>
            <a:endParaRPr lang="en-PR" dirty="0"/>
          </a:p>
        </p:txBody>
      </p:sp>
      <p:sp>
        <p:nvSpPr>
          <p:cNvPr id="2" name="Slide Number Placeholder 1">
            <a:extLst>
              <a:ext uri="{FF2B5EF4-FFF2-40B4-BE49-F238E27FC236}">
                <a16:creationId xmlns:a16="http://schemas.microsoft.com/office/drawing/2014/main" id="{47A67D13-D167-499A-B1E9-FF4556311C1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0317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677BB-2E87-4CEB-AFD5-0176537389A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3" name="Picture 2">
            <a:extLst>
              <a:ext uri="{FF2B5EF4-FFF2-40B4-BE49-F238E27FC236}">
                <a16:creationId xmlns:a16="http://schemas.microsoft.com/office/drawing/2014/main" id="{73E458D5-61A2-40C3-AADD-117ECFE93F6D}"/>
              </a:ext>
            </a:extLst>
          </p:cNvPr>
          <p:cNvPicPr>
            <a:picLocks noChangeAspect="1"/>
          </p:cNvPicPr>
          <p:nvPr/>
        </p:nvPicPr>
        <p:blipFill rotWithShape="1">
          <a:blip r:embed="rId2"/>
          <a:srcRect l="11459" r="7909" b="3861"/>
          <a:stretch/>
        </p:blipFill>
        <p:spPr>
          <a:xfrm>
            <a:off x="3689300" y="274352"/>
            <a:ext cx="4387272" cy="4216708"/>
          </a:xfrm>
          <a:prstGeom prst="rect">
            <a:avLst/>
          </a:prstGeom>
        </p:spPr>
      </p:pic>
      <p:sp>
        <p:nvSpPr>
          <p:cNvPr id="4" name="TextBox 3">
            <a:extLst>
              <a:ext uri="{FF2B5EF4-FFF2-40B4-BE49-F238E27FC236}">
                <a16:creationId xmlns:a16="http://schemas.microsoft.com/office/drawing/2014/main" id="{01E6C416-9BBA-4644-82F2-20751C1BB399}"/>
              </a:ext>
            </a:extLst>
          </p:cNvPr>
          <p:cNvSpPr txBox="1"/>
          <p:nvPr/>
        </p:nvSpPr>
        <p:spPr>
          <a:xfrm>
            <a:off x="609600" y="1551709"/>
            <a:ext cx="3066473" cy="830997"/>
          </a:xfrm>
          <a:prstGeom prst="rect">
            <a:avLst/>
          </a:prstGeom>
          <a:noFill/>
        </p:spPr>
        <p:txBody>
          <a:bodyPr wrap="square" rtlCol="0">
            <a:spAutoFit/>
          </a:bodyPr>
          <a:lstStyle/>
          <a:p>
            <a:pPr algn="ctr"/>
            <a:r>
              <a:rPr lang="es-US" sz="2400" b="1" dirty="0">
                <a:solidFill>
                  <a:schemeClr val="bg2"/>
                </a:solidFill>
                <a:latin typeface="Abadi" panose="020B0604020104020204" pitchFamily="34" charset="0"/>
                <a:cs typeface="Varela Round" panose="020B0604020202020204" charset="-79"/>
              </a:rPr>
              <a:t>NÚCLEOS TEM</a:t>
            </a:r>
            <a:r>
              <a:rPr lang="en-US" sz="2400" b="1" dirty="0">
                <a:solidFill>
                  <a:schemeClr val="bg2"/>
                </a:solidFill>
                <a:latin typeface="Abadi" panose="020B0604020104020204" pitchFamily="34" charset="0"/>
                <a:cs typeface="Varela Round" panose="020B0604020202020204" charset="-79"/>
              </a:rPr>
              <a:t>ÁTICOS          POR GRADOS</a:t>
            </a:r>
            <a:endParaRPr lang="en-PR" sz="2400" b="1" dirty="0">
              <a:solidFill>
                <a:schemeClr val="bg2"/>
              </a:solidFill>
              <a:latin typeface="Abadi" panose="020B0604020104020204" pitchFamily="34" charset="0"/>
              <a:cs typeface="Varela Round" panose="020B0604020202020204" charset="-79"/>
            </a:endParaRPr>
          </a:p>
        </p:txBody>
      </p:sp>
    </p:spTree>
    <p:extLst>
      <p:ext uri="{BB962C8B-B14F-4D97-AF65-F5344CB8AC3E}">
        <p14:creationId xmlns:p14="http://schemas.microsoft.com/office/powerpoint/2010/main" val="4294089713"/>
      </p:ext>
    </p:extLst>
  </p:cSld>
  <p:clrMapOvr>
    <a:masterClrMapping/>
  </p:clrMapOvr>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2216</Words>
  <Application>Microsoft Office PowerPoint</Application>
  <PresentationFormat>On-screen Show (16:9)</PresentationFormat>
  <Paragraphs>286</Paragraphs>
  <Slides>40</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Courier New</vt:lpstr>
      <vt:lpstr>Nixie One</vt:lpstr>
      <vt:lpstr>Symbol</vt:lpstr>
      <vt:lpstr>Arial</vt:lpstr>
      <vt:lpstr>Selawik Semibold</vt:lpstr>
      <vt:lpstr>Varela Round</vt:lpstr>
      <vt:lpstr>Abadi</vt:lpstr>
      <vt:lpstr>Montserrat</vt:lpstr>
      <vt:lpstr>Calibri</vt:lpstr>
      <vt:lpstr>Puck template</vt:lpstr>
      <vt:lpstr>Programa de Estudios Sociales  Área de Servicios Académicos </vt:lpstr>
      <vt:lpstr>Notificación de Política Pública </vt:lpstr>
      <vt:lpstr>Objetivo </vt:lpstr>
      <vt:lpstr>PowerPoint Presentation</vt:lpstr>
      <vt:lpstr>METAS</vt:lpstr>
      <vt:lpstr>PowerPoint Presentation</vt:lpstr>
      <vt:lpstr>PowerPoint Presentation</vt:lpstr>
      <vt:lpstr>ESTRATEGIAS DE ENSEÑANZA  BASADAS EN EVIDENCIAS </vt:lpstr>
      <vt:lpstr>PowerPoint Presentation</vt:lpstr>
      <vt:lpstr>INICIATIVAS PROGRAMÁTICAS DE LEY</vt:lpstr>
      <vt:lpstr>COMPETENCIAS Y DESTREZAS DEL ESTUDIANTE </vt:lpstr>
      <vt:lpstr>PowerPoint Presentation</vt:lpstr>
      <vt:lpstr>PowerPoint Presentation</vt:lpstr>
      <vt:lpstr>ACTIVIDADES                                                                    DEL PROGRAMA DE ESTUDIOS SOCIALES</vt:lpstr>
      <vt:lpstr>PowerPoint Presentation</vt:lpstr>
      <vt:lpstr>División de Educación y Coordinación Cooperativa</vt:lpstr>
      <vt:lpstr>División de Educación y Coordinación Cooperativa</vt:lpstr>
      <vt:lpstr>ALIANZAS</vt:lpstr>
      <vt:lpstr>PowerPoint Presentation</vt:lpstr>
      <vt:lpstr>Proceso de Revisión Curricular del Programa  de Estudios Sociales</vt:lpstr>
      <vt:lpstr>PowerPoint Presentation</vt:lpstr>
      <vt:lpstr>PowerPoint Presentation</vt:lpstr>
      <vt:lpstr>PowerPoint Presentation</vt:lpstr>
      <vt:lpstr>Enfoque del Programa </vt:lpstr>
      <vt:lpstr>PowerPoint Presentation</vt:lpstr>
      <vt:lpstr>PowerPoint Presentation</vt:lpstr>
      <vt:lpstr>PowerPoint Presentation</vt:lpstr>
      <vt:lpstr>Nuevos temas transversales </vt:lpstr>
      <vt:lpstr>Los temas transversales</vt:lpstr>
      <vt:lpstr>Los temas transversales</vt:lpstr>
      <vt:lpstr>Temas transversales</vt:lpstr>
      <vt:lpstr>PowerPoint Presentation</vt:lpstr>
      <vt:lpstr>Nuevas herramientas </vt:lpstr>
      <vt:lpstr>PowerPoint Presentation</vt:lpstr>
      <vt:lpstr>Cómo facilita estos cambios </vt:lpstr>
      <vt:lpstr>PowerPoint Presentation</vt:lpstr>
      <vt:lpstr>Preguntas </vt:lpstr>
      <vt:lpstr>Déje su opinión sobre la revisión curricular del programa escaneado el código QR. </vt:lpstr>
      <vt:lpstr>PowerPoint Presentation</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Beverly Morro Vega</dc:creator>
  <cp:lastModifiedBy>Beverly Morro Vega</cp:lastModifiedBy>
  <cp:revision>199</cp:revision>
  <dcterms:modified xsi:type="dcterms:W3CDTF">2022-08-12T20:06:38Z</dcterms:modified>
</cp:coreProperties>
</file>