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63"/>
  </p:notesMasterIdLst>
  <p:sldIdLst>
    <p:sldId id="256" r:id="rId5"/>
    <p:sldId id="295" r:id="rId6"/>
    <p:sldId id="296" r:id="rId7"/>
    <p:sldId id="367" r:id="rId8"/>
    <p:sldId id="306" r:id="rId9"/>
    <p:sldId id="388" r:id="rId10"/>
    <p:sldId id="316" r:id="rId11"/>
    <p:sldId id="364" r:id="rId12"/>
    <p:sldId id="265" r:id="rId13"/>
    <p:sldId id="363" r:id="rId14"/>
    <p:sldId id="257" r:id="rId15"/>
    <p:sldId id="391" r:id="rId16"/>
    <p:sldId id="342" r:id="rId17"/>
    <p:sldId id="394" r:id="rId18"/>
    <p:sldId id="395" r:id="rId19"/>
    <p:sldId id="396" r:id="rId20"/>
    <p:sldId id="392" r:id="rId21"/>
    <p:sldId id="315" r:id="rId22"/>
    <p:sldId id="393" r:id="rId23"/>
    <p:sldId id="332" r:id="rId24"/>
    <p:sldId id="385" r:id="rId25"/>
    <p:sldId id="333" r:id="rId26"/>
    <p:sldId id="343" r:id="rId27"/>
    <p:sldId id="334" r:id="rId28"/>
    <p:sldId id="338" r:id="rId29"/>
    <p:sldId id="345" r:id="rId30"/>
    <p:sldId id="346" r:id="rId31"/>
    <p:sldId id="347" r:id="rId32"/>
    <p:sldId id="339" r:id="rId33"/>
    <p:sldId id="340" r:id="rId34"/>
    <p:sldId id="341" r:id="rId35"/>
    <p:sldId id="348" r:id="rId36"/>
    <p:sldId id="356" r:id="rId37"/>
    <p:sldId id="358" r:id="rId38"/>
    <p:sldId id="351" r:id="rId39"/>
    <p:sldId id="357" r:id="rId40"/>
    <p:sldId id="352" r:id="rId41"/>
    <p:sldId id="359" r:id="rId42"/>
    <p:sldId id="361" r:id="rId43"/>
    <p:sldId id="353" r:id="rId44"/>
    <p:sldId id="355" r:id="rId45"/>
    <p:sldId id="368" r:id="rId46"/>
    <p:sldId id="369" r:id="rId47"/>
    <p:sldId id="382" r:id="rId48"/>
    <p:sldId id="378" r:id="rId49"/>
    <p:sldId id="379" r:id="rId50"/>
    <p:sldId id="399" r:id="rId51"/>
    <p:sldId id="331" r:id="rId52"/>
    <p:sldId id="371" r:id="rId53"/>
    <p:sldId id="401" r:id="rId54"/>
    <p:sldId id="387" r:id="rId55"/>
    <p:sldId id="398" r:id="rId56"/>
    <p:sldId id="389" r:id="rId57"/>
    <p:sldId id="397" r:id="rId58"/>
    <p:sldId id="381" r:id="rId59"/>
    <p:sldId id="386" r:id="rId60"/>
    <p:sldId id="400" r:id="rId61"/>
    <p:sldId id="278" r:id="rId62"/>
  </p:sldIdLst>
  <p:sldSz cx="9144000" cy="5143500" type="screen16x9"/>
  <p:notesSz cx="6858000" cy="9144000"/>
  <p:embeddedFontLst>
    <p:embeddedFont>
      <p:font typeface="Calibri" panose="020F0502020204030204" pitchFamily="34" charset="0"/>
      <p:regular r:id="rId64"/>
      <p:bold r:id="rId65"/>
      <p:italic r:id="rId66"/>
      <p:boldItalic r:id="rId67"/>
    </p:embeddedFont>
    <p:embeddedFont>
      <p:font typeface="Nixie One" panose="020B0604020202020204" charset="0"/>
      <p:regular r:id="rId68"/>
    </p:embeddedFont>
    <p:embeddedFont>
      <p:font typeface="Sniglet" panose="020B0604020202020204" charset="0"/>
      <p:regular r:id="rId69"/>
    </p:embeddedFont>
    <p:embeddedFont>
      <p:font typeface="Trebuchet MS" panose="020B0603020202020204" pitchFamily="34" charset="0"/>
      <p:regular r:id="rId70"/>
      <p:bold r:id="rId71"/>
      <p:italic r:id="rId72"/>
      <p:boldItalic r:id="rId73"/>
    </p:embeddedFont>
    <p:embeddedFont>
      <p:font typeface="Varela Round" panose="00000500000000000000" pitchFamily="2" charset="-79"/>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14B6B-0A03-4699-9BA7-14DC605B5967}" v="128" dt="2022-07-30T01:35:53.515"/>
  </p1510:revLst>
</p1510:revInfo>
</file>

<file path=ppt/tableStyles.xml><?xml version="1.0" encoding="utf-8"?>
<a:tblStyleLst xmlns:a="http://schemas.openxmlformats.org/drawingml/2006/main" def="{242A20BD-2505-46DF-82F6-A791D1CCFF51}">
  <a:tblStyle styleId="{242A20BD-2505-46DF-82F6-A791D1CCFF5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B38DEC-D873-43F8-8245-15F6AB0837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449" autoAdjust="0"/>
    <p:restoredTop sz="94346" autoAdjust="0"/>
  </p:normalViewPr>
  <p:slideViewPr>
    <p:cSldViewPr snapToGrid="0">
      <p:cViewPr>
        <p:scale>
          <a:sx n="78" d="100"/>
          <a:sy n="78" d="100"/>
        </p:scale>
        <p:origin x="1136" y="276"/>
      </p:cViewPr>
      <p:guideLst/>
    </p:cSldViewPr>
  </p:slideViewPr>
  <p:notesTextViewPr>
    <p:cViewPr>
      <p:scale>
        <a:sx n="125" d="100"/>
        <a:sy n="125" d="100"/>
      </p:scale>
      <p:origin x="0" y="0"/>
    </p:cViewPr>
  </p:notesTextViewPr>
  <p:sorterViewPr>
    <p:cViewPr varScale="1">
      <p:scale>
        <a:sx n="1" d="1"/>
        <a:sy n="1" d="1"/>
      </p:scale>
      <p:origin x="0" y="-134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3.fntdata"/><Relationship Id="rId74" Type="http://schemas.openxmlformats.org/officeDocument/2006/relationships/font" Target="fonts/font11.fntdata"/><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7.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5.xml"/></Relationships>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TIF"/><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TIF"/><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0A01A-23AA-4B8E-B9D9-7FD3BC50C82A}" type="doc">
      <dgm:prSet loTypeId="urn:microsoft.com/office/officeart/2005/8/layout/hList7" loCatId="process" qsTypeId="urn:microsoft.com/office/officeart/2005/8/quickstyle/simple1" qsCatId="simple" csTypeId="urn:microsoft.com/office/officeart/2005/8/colors/colorful4" csCatId="colorful" phldr="1"/>
      <dgm:spPr/>
      <dgm:t>
        <a:bodyPr/>
        <a:lstStyle/>
        <a:p>
          <a:endParaRPr lang="es-PR"/>
        </a:p>
      </dgm:t>
    </dgm:pt>
    <dgm:pt modelId="{C2EB534E-C9D2-4CF9-A732-C108B73CA16E}">
      <dgm:prSet phldrT="[Text]" custT="1"/>
      <dgm:spPr/>
      <dgm:t>
        <a:bodyPr/>
        <a:lstStyle/>
        <a:p>
          <a:pPr>
            <a:buClrTx/>
            <a:buSzTx/>
            <a:buFont typeface="Wingdings" panose="05000000000000000000" pitchFamily="2" charset="2"/>
            <a:buChar char="q"/>
          </a:pPr>
          <a:r>
            <a:rPr lang="es-PR" sz="1400" b="0" u="none" strike="noStrike" cap="none">
              <a:effectLst/>
              <a:sym typeface="Arial"/>
            </a:rPr>
            <a:t>Equidad y respeto entre todos los seres humanos</a:t>
          </a:r>
          <a:endParaRPr lang="es-PR" sz="1400" dirty="0"/>
        </a:p>
      </dgm:t>
    </dgm:pt>
    <dgm:pt modelId="{55692331-B6A2-4B07-9620-3E44F7F3B006}" type="parTrans" cxnId="{46BFB4D3-19A4-43E1-BC6C-1D43E94B8FD9}">
      <dgm:prSet/>
      <dgm:spPr/>
      <dgm:t>
        <a:bodyPr/>
        <a:lstStyle/>
        <a:p>
          <a:endParaRPr lang="es-PR" sz="1400"/>
        </a:p>
      </dgm:t>
    </dgm:pt>
    <dgm:pt modelId="{BD2B98F4-AF3D-4F23-BD3B-70419DC4BA02}" type="sibTrans" cxnId="{46BFB4D3-19A4-43E1-BC6C-1D43E94B8FD9}">
      <dgm:prSet/>
      <dgm:spPr/>
      <dgm:t>
        <a:bodyPr/>
        <a:lstStyle/>
        <a:p>
          <a:endParaRPr lang="es-PR" sz="1400"/>
        </a:p>
      </dgm:t>
    </dgm:pt>
    <dgm:pt modelId="{098CE51A-8990-40DA-A234-9EC33F102CE1}">
      <dgm:prSet custT="1"/>
      <dgm:spPr/>
      <dgm:t>
        <a:bodyPr/>
        <a:lstStyle/>
        <a:p>
          <a:r>
            <a:rPr lang="es-PR" sz="1400" b="0" u="none" strike="noStrike" cap="none">
              <a:effectLst/>
              <a:sym typeface="Arial"/>
            </a:rPr>
            <a:t>Identidad cultural e interculturalidad</a:t>
          </a:r>
          <a:endParaRPr lang="es-PR" sz="1400" b="0" u="none" strike="noStrike" cap="none" dirty="0">
            <a:effectLst/>
            <a:sym typeface="Arial"/>
          </a:endParaRPr>
        </a:p>
      </dgm:t>
    </dgm:pt>
    <dgm:pt modelId="{8FD59F1C-0672-44B0-867D-509339F5216D}" type="parTrans" cxnId="{6469FF23-D938-42CF-9FDB-7122633A3370}">
      <dgm:prSet/>
      <dgm:spPr/>
      <dgm:t>
        <a:bodyPr/>
        <a:lstStyle/>
        <a:p>
          <a:endParaRPr lang="es-PR" sz="1400"/>
        </a:p>
      </dgm:t>
    </dgm:pt>
    <dgm:pt modelId="{B73DC9C3-152D-4844-A011-F6415449EC21}" type="sibTrans" cxnId="{6469FF23-D938-42CF-9FDB-7122633A3370}">
      <dgm:prSet/>
      <dgm:spPr/>
      <dgm:t>
        <a:bodyPr/>
        <a:lstStyle/>
        <a:p>
          <a:endParaRPr lang="es-PR" sz="1400"/>
        </a:p>
      </dgm:t>
    </dgm:pt>
    <dgm:pt modelId="{AF40CD12-1F8F-4DE1-9C72-4342BB7A73B7}">
      <dgm:prSet custT="1"/>
      <dgm:spPr/>
      <dgm:t>
        <a:bodyPr/>
        <a:lstStyle/>
        <a:p>
          <a:r>
            <a:rPr lang="es-PR" sz="1400" b="0" u="none" strike="noStrike" cap="none">
              <a:effectLst/>
              <a:sym typeface="Arial"/>
            </a:rPr>
            <a:t>Educación para la concienciación ambiental y ecológica </a:t>
          </a:r>
          <a:endParaRPr lang="es-PR" sz="1400" b="0" u="none" strike="noStrike" cap="none" dirty="0">
            <a:effectLst/>
            <a:sym typeface="Arial"/>
          </a:endParaRPr>
        </a:p>
      </dgm:t>
    </dgm:pt>
    <dgm:pt modelId="{7D0090EE-DFC5-42BF-A730-97AB3D3B53E2}" type="parTrans" cxnId="{D5CF4DC0-1750-4D42-8671-24F400148EC4}">
      <dgm:prSet/>
      <dgm:spPr/>
      <dgm:t>
        <a:bodyPr/>
        <a:lstStyle/>
        <a:p>
          <a:endParaRPr lang="es-PR" sz="1400"/>
        </a:p>
      </dgm:t>
    </dgm:pt>
    <dgm:pt modelId="{058D41A7-DDE0-4F2D-BCAA-D2C11EB7FA31}" type="sibTrans" cxnId="{D5CF4DC0-1750-4D42-8671-24F400148EC4}">
      <dgm:prSet/>
      <dgm:spPr/>
      <dgm:t>
        <a:bodyPr/>
        <a:lstStyle/>
        <a:p>
          <a:endParaRPr lang="es-PR" sz="1400"/>
        </a:p>
      </dgm:t>
    </dgm:pt>
    <dgm:pt modelId="{362AA53C-AAD7-4F34-9921-7BA6AAD32A9C}">
      <dgm:prSet custT="1"/>
      <dgm:spPr/>
      <dgm:t>
        <a:bodyPr/>
        <a:lstStyle/>
        <a:p>
          <a:r>
            <a:rPr lang="es-PR" sz="1400" b="0" u="none" strike="noStrike" cap="none">
              <a:effectLst/>
              <a:sym typeface="Arial"/>
            </a:rPr>
            <a:t>Emprendimiento e innovación </a:t>
          </a:r>
          <a:endParaRPr lang="es-PR" sz="1400" b="0" u="none" strike="noStrike" cap="none" dirty="0">
            <a:effectLst/>
            <a:sym typeface="Arial"/>
          </a:endParaRPr>
        </a:p>
      </dgm:t>
    </dgm:pt>
    <dgm:pt modelId="{1554027D-31C5-46C9-A411-A39B54915E14}" type="parTrans" cxnId="{8A47BFE6-3ECE-4145-A862-354A9D7632CA}">
      <dgm:prSet/>
      <dgm:spPr/>
      <dgm:t>
        <a:bodyPr/>
        <a:lstStyle/>
        <a:p>
          <a:endParaRPr lang="es-PR" sz="1400"/>
        </a:p>
      </dgm:t>
    </dgm:pt>
    <dgm:pt modelId="{66F49139-5520-47BA-8DBA-FA0694F5FA86}" type="sibTrans" cxnId="{8A47BFE6-3ECE-4145-A862-354A9D7632CA}">
      <dgm:prSet/>
      <dgm:spPr/>
      <dgm:t>
        <a:bodyPr/>
        <a:lstStyle/>
        <a:p>
          <a:endParaRPr lang="es-PR" sz="1400"/>
        </a:p>
      </dgm:t>
    </dgm:pt>
    <dgm:pt modelId="{BCA06A6F-3A71-4635-8CFF-4240C443AB9C}">
      <dgm:prSet custT="1"/>
      <dgm:spPr/>
      <dgm:t>
        <a:bodyPr/>
        <a:lstStyle/>
        <a:p>
          <a:r>
            <a:rPr lang="es-PR" sz="1400" b="0" u="none" strike="noStrike" cap="none">
              <a:effectLst/>
              <a:sym typeface="Arial"/>
            </a:rPr>
            <a:t>Promoción de la salud </a:t>
          </a:r>
          <a:endParaRPr lang="es-PR" sz="1400" b="0" u="none" strike="noStrike" cap="none" dirty="0">
            <a:effectLst/>
            <a:sym typeface="Arial"/>
          </a:endParaRPr>
        </a:p>
      </dgm:t>
    </dgm:pt>
    <dgm:pt modelId="{B8681765-837E-447C-A0EE-CEF4C61EFF22}" type="parTrans" cxnId="{627EA52E-4739-448B-A8C4-24CE88EAE771}">
      <dgm:prSet/>
      <dgm:spPr/>
      <dgm:t>
        <a:bodyPr/>
        <a:lstStyle/>
        <a:p>
          <a:endParaRPr lang="es-PR" sz="1400"/>
        </a:p>
      </dgm:t>
    </dgm:pt>
    <dgm:pt modelId="{089583C5-242D-41C1-9019-5A1E5C4C5BA5}" type="sibTrans" cxnId="{627EA52E-4739-448B-A8C4-24CE88EAE771}">
      <dgm:prSet/>
      <dgm:spPr/>
      <dgm:t>
        <a:bodyPr/>
        <a:lstStyle/>
        <a:p>
          <a:endParaRPr lang="es-PR" sz="1400"/>
        </a:p>
      </dgm:t>
    </dgm:pt>
    <dgm:pt modelId="{CB531989-E810-47B1-9448-400DF9AB0106}">
      <dgm:prSet custT="1"/>
      <dgm:spPr/>
      <dgm:t>
        <a:bodyPr/>
        <a:lstStyle/>
        <a:p>
          <a:r>
            <a:rPr lang="es-PR" sz="1400" b="0" u="none" strike="noStrike" cap="none">
              <a:effectLst/>
              <a:sym typeface="Arial"/>
            </a:rPr>
            <a:t>Tecnologías de la Información y la comunicación</a:t>
          </a:r>
          <a:endParaRPr lang="es-ES" sz="1400" b="0" noProof="0" dirty="0">
            <a:effectLst/>
            <a:latin typeface="Varela Round" panose="00000500000000000000" pitchFamily="2" charset="-79"/>
            <a:ea typeface="Open Sans Light"/>
            <a:cs typeface="Varela Round" panose="00000500000000000000" pitchFamily="2" charset="-79"/>
          </a:endParaRPr>
        </a:p>
      </dgm:t>
    </dgm:pt>
    <dgm:pt modelId="{3D1F550F-9593-4FCD-8EE3-ADF49098B9A0}" type="parTrans" cxnId="{127EE5AA-78A0-4B07-A92E-FF3BA3320165}">
      <dgm:prSet/>
      <dgm:spPr/>
      <dgm:t>
        <a:bodyPr/>
        <a:lstStyle/>
        <a:p>
          <a:endParaRPr lang="es-PR" sz="1400"/>
        </a:p>
      </dgm:t>
    </dgm:pt>
    <dgm:pt modelId="{B267AFA1-A93E-4FFD-A49D-3DB2C6104026}" type="sibTrans" cxnId="{127EE5AA-78A0-4B07-A92E-FF3BA3320165}">
      <dgm:prSet/>
      <dgm:spPr/>
      <dgm:t>
        <a:bodyPr/>
        <a:lstStyle/>
        <a:p>
          <a:endParaRPr lang="es-PR" sz="1400"/>
        </a:p>
      </dgm:t>
    </dgm:pt>
    <dgm:pt modelId="{F1F455CF-9FF9-4937-8E3D-4C465A5A319C}" type="pres">
      <dgm:prSet presAssocID="{A150A01A-23AA-4B8E-B9D9-7FD3BC50C82A}" presName="Name0" presStyleCnt="0">
        <dgm:presLayoutVars>
          <dgm:dir/>
          <dgm:resizeHandles val="exact"/>
        </dgm:presLayoutVars>
      </dgm:prSet>
      <dgm:spPr/>
    </dgm:pt>
    <dgm:pt modelId="{42F5D427-D2C4-4A92-8A45-51884D2B51B2}" type="pres">
      <dgm:prSet presAssocID="{A150A01A-23AA-4B8E-B9D9-7FD3BC50C82A}" presName="fgShape" presStyleLbl="fgShp" presStyleIdx="0" presStyleCnt="1"/>
      <dgm:spPr/>
    </dgm:pt>
    <dgm:pt modelId="{02D2D5F0-5C69-4852-9A01-BFDE1ED87A4E}" type="pres">
      <dgm:prSet presAssocID="{A150A01A-23AA-4B8E-B9D9-7FD3BC50C82A}" presName="linComp" presStyleCnt="0"/>
      <dgm:spPr/>
    </dgm:pt>
    <dgm:pt modelId="{545C2518-C484-4CBA-B7B4-5BE1DC01A0E9}" type="pres">
      <dgm:prSet presAssocID="{C2EB534E-C9D2-4CF9-A732-C108B73CA16E}" presName="compNode" presStyleCnt="0"/>
      <dgm:spPr/>
    </dgm:pt>
    <dgm:pt modelId="{24A9ABE8-7813-48CA-87BD-8DB000763755}" type="pres">
      <dgm:prSet presAssocID="{C2EB534E-C9D2-4CF9-A732-C108B73CA16E}" presName="bkgdShape" presStyleLbl="node1" presStyleIdx="0" presStyleCnt="6"/>
      <dgm:spPr/>
    </dgm:pt>
    <dgm:pt modelId="{148033B5-095B-4CC2-9216-E525B6909A57}" type="pres">
      <dgm:prSet presAssocID="{C2EB534E-C9D2-4CF9-A732-C108B73CA16E}" presName="nodeTx" presStyleLbl="node1" presStyleIdx="0" presStyleCnt="6">
        <dgm:presLayoutVars>
          <dgm:bulletEnabled val="1"/>
        </dgm:presLayoutVars>
      </dgm:prSet>
      <dgm:spPr/>
    </dgm:pt>
    <dgm:pt modelId="{804872CC-01D4-4895-A2EF-BA420A1D9E41}" type="pres">
      <dgm:prSet presAssocID="{C2EB534E-C9D2-4CF9-A732-C108B73CA16E}" presName="invisiNode" presStyleLbl="node1" presStyleIdx="0" presStyleCnt="6"/>
      <dgm:spPr/>
    </dgm:pt>
    <dgm:pt modelId="{4B6E3B37-657F-4636-95A9-9A972327F5B2}" type="pres">
      <dgm:prSet presAssocID="{C2EB534E-C9D2-4CF9-A732-C108B73CA16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197941A6-9052-4C09-AFB1-3EE50EC94DCE}" type="pres">
      <dgm:prSet presAssocID="{BD2B98F4-AF3D-4F23-BD3B-70419DC4BA02}" presName="sibTrans" presStyleLbl="sibTrans2D1" presStyleIdx="0" presStyleCnt="0"/>
      <dgm:spPr/>
    </dgm:pt>
    <dgm:pt modelId="{17159929-E9A0-4EBA-8955-7C1D0430019E}" type="pres">
      <dgm:prSet presAssocID="{098CE51A-8990-40DA-A234-9EC33F102CE1}" presName="compNode" presStyleCnt="0"/>
      <dgm:spPr/>
    </dgm:pt>
    <dgm:pt modelId="{CDDADF1C-1EB2-4967-98DF-2724166E2137}" type="pres">
      <dgm:prSet presAssocID="{098CE51A-8990-40DA-A234-9EC33F102CE1}" presName="bkgdShape" presStyleLbl="node1" presStyleIdx="1" presStyleCnt="6"/>
      <dgm:spPr/>
    </dgm:pt>
    <dgm:pt modelId="{9078497C-E467-4966-BA02-2C2C24A62E36}" type="pres">
      <dgm:prSet presAssocID="{098CE51A-8990-40DA-A234-9EC33F102CE1}" presName="nodeTx" presStyleLbl="node1" presStyleIdx="1" presStyleCnt="6">
        <dgm:presLayoutVars>
          <dgm:bulletEnabled val="1"/>
        </dgm:presLayoutVars>
      </dgm:prSet>
      <dgm:spPr/>
    </dgm:pt>
    <dgm:pt modelId="{70F4E768-4596-40AB-9935-3BB9B11DE401}" type="pres">
      <dgm:prSet presAssocID="{098CE51A-8990-40DA-A234-9EC33F102CE1}" presName="invisiNode" presStyleLbl="node1" presStyleIdx="1" presStyleCnt="6"/>
      <dgm:spPr/>
    </dgm:pt>
    <dgm:pt modelId="{60BD41E3-2DEA-4DAC-AA86-B3521385B90C}" type="pres">
      <dgm:prSet presAssocID="{098CE51A-8990-40DA-A234-9EC33F102CE1}" presName="imagNode" presStyleLbl="fgImgPlace1" presStyleIdx="1" presStyleCnt="6"/>
      <dgm:spPr>
        <a:blipFill rotWithShape="1">
          <a:blip xmlns:r="http://schemas.openxmlformats.org/officeDocument/2006/relationships" r:embed="rId2"/>
          <a:srcRect/>
          <a:stretch>
            <a:fillRect l="-25000" r="-25000"/>
          </a:stretch>
        </a:blipFill>
      </dgm:spPr>
    </dgm:pt>
    <dgm:pt modelId="{681284D2-6911-4D4D-B586-F3EB97548931}" type="pres">
      <dgm:prSet presAssocID="{B73DC9C3-152D-4844-A011-F6415449EC21}" presName="sibTrans" presStyleLbl="sibTrans2D1" presStyleIdx="0" presStyleCnt="0"/>
      <dgm:spPr/>
    </dgm:pt>
    <dgm:pt modelId="{7B58A0F6-583E-42DC-A503-E3510AF353DA}" type="pres">
      <dgm:prSet presAssocID="{AF40CD12-1F8F-4DE1-9C72-4342BB7A73B7}" presName="compNode" presStyleCnt="0"/>
      <dgm:spPr/>
    </dgm:pt>
    <dgm:pt modelId="{38B6CB9A-FDF4-4664-BD49-3901F6B4C127}" type="pres">
      <dgm:prSet presAssocID="{AF40CD12-1F8F-4DE1-9C72-4342BB7A73B7}" presName="bkgdShape" presStyleLbl="node1" presStyleIdx="2" presStyleCnt="6"/>
      <dgm:spPr/>
    </dgm:pt>
    <dgm:pt modelId="{C5AD8557-F7E6-435D-8639-F2E226420FBD}" type="pres">
      <dgm:prSet presAssocID="{AF40CD12-1F8F-4DE1-9C72-4342BB7A73B7}" presName="nodeTx" presStyleLbl="node1" presStyleIdx="2" presStyleCnt="6">
        <dgm:presLayoutVars>
          <dgm:bulletEnabled val="1"/>
        </dgm:presLayoutVars>
      </dgm:prSet>
      <dgm:spPr/>
    </dgm:pt>
    <dgm:pt modelId="{2AD03C67-08D8-49E5-960B-9C86F5B6C81C}" type="pres">
      <dgm:prSet presAssocID="{AF40CD12-1F8F-4DE1-9C72-4342BB7A73B7}" presName="invisiNode" presStyleLbl="node1" presStyleIdx="2" presStyleCnt="6"/>
      <dgm:spPr/>
    </dgm:pt>
    <dgm:pt modelId="{079E3DDC-5D07-4B15-BAB6-18B8E0C770D7}" type="pres">
      <dgm:prSet presAssocID="{AF40CD12-1F8F-4DE1-9C72-4342BB7A73B7}" presName="imagNode" presStyleLbl="fgImgPlace1" presStyleIdx="2" presStyleCnt="6" custScaleX="119439" custScaleY="116893"/>
      <dgm:spPr>
        <a:blipFill rotWithShape="1">
          <a:blip xmlns:r="http://schemas.openxmlformats.org/officeDocument/2006/relationships" r:embed="rId3"/>
          <a:srcRect/>
          <a:stretch>
            <a:fillRect/>
          </a:stretch>
        </a:blipFill>
      </dgm:spPr>
    </dgm:pt>
    <dgm:pt modelId="{33E1FE38-D856-4D1A-8B0D-56098F5FEB13}" type="pres">
      <dgm:prSet presAssocID="{058D41A7-DDE0-4F2D-BCAA-D2C11EB7FA31}" presName="sibTrans" presStyleLbl="sibTrans2D1" presStyleIdx="0" presStyleCnt="0"/>
      <dgm:spPr/>
    </dgm:pt>
    <dgm:pt modelId="{907FFF89-1BCC-471E-8C95-E21D70BC535F}" type="pres">
      <dgm:prSet presAssocID="{362AA53C-AAD7-4F34-9921-7BA6AAD32A9C}" presName="compNode" presStyleCnt="0"/>
      <dgm:spPr/>
    </dgm:pt>
    <dgm:pt modelId="{2C220C3A-40F1-4628-9092-287EC5E48F64}" type="pres">
      <dgm:prSet presAssocID="{362AA53C-AAD7-4F34-9921-7BA6AAD32A9C}" presName="bkgdShape" presStyleLbl="node1" presStyleIdx="3" presStyleCnt="6"/>
      <dgm:spPr/>
    </dgm:pt>
    <dgm:pt modelId="{EA6D3EA7-0406-46C6-AE9C-C7447C323000}" type="pres">
      <dgm:prSet presAssocID="{362AA53C-AAD7-4F34-9921-7BA6AAD32A9C}" presName="nodeTx" presStyleLbl="node1" presStyleIdx="3" presStyleCnt="6">
        <dgm:presLayoutVars>
          <dgm:bulletEnabled val="1"/>
        </dgm:presLayoutVars>
      </dgm:prSet>
      <dgm:spPr/>
    </dgm:pt>
    <dgm:pt modelId="{FCB6C896-CC52-4CBE-9548-4EB462FEEE39}" type="pres">
      <dgm:prSet presAssocID="{362AA53C-AAD7-4F34-9921-7BA6AAD32A9C}" presName="invisiNode" presStyleLbl="node1" presStyleIdx="3" presStyleCnt="6"/>
      <dgm:spPr/>
    </dgm:pt>
    <dgm:pt modelId="{111EBD65-2FA4-4D47-B40C-62A2611B0973}" type="pres">
      <dgm:prSet presAssocID="{362AA53C-AAD7-4F34-9921-7BA6AAD32A9C}" presName="imagNode" presStyleLbl="fgImgPlace1" presStyleIdx="3" presStyleCnt="6" custScaleX="101217" custLinFactNeighborX="0"/>
      <dgm:spPr>
        <a:blipFill rotWithShape="1">
          <a:blip xmlns:r="http://schemas.openxmlformats.org/officeDocument/2006/relationships" r:embed="rId4"/>
          <a:srcRect/>
          <a:stretch>
            <a:fillRect l="-39000" r="-39000"/>
          </a:stretch>
        </a:blipFill>
      </dgm:spPr>
    </dgm:pt>
    <dgm:pt modelId="{050801EF-13CB-4793-8314-D6EBD5D93189}" type="pres">
      <dgm:prSet presAssocID="{66F49139-5520-47BA-8DBA-FA0694F5FA86}" presName="sibTrans" presStyleLbl="sibTrans2D1" presStyleIdx="0" presStyleCnt="0"/>
      <dgm:spPr/>
    </dgm:pt>
    <dgm:pt modelId="{C71F0A3A-8762-4671-BB53-6BB9967A8097}" type="pres">
      <dgm:prSet presAssocID="{BCA06A6F-3A71-4635-8CFF-4240C443AB9C}" presName="compNode" presStyleCnt="0"/>
      <dgm:spPr/>
    </dgm:pt>
    <dgm:pt modelId="{72826286-7D7C-4321-AA30-F87621631CEF}" type="pres">
      <dgm:prSet presAssocID="{BCA06A6F-3A71-4635-8CFF-4240C443AB9C}" presName="bkgdShape" presStyleLbl="node1" presStyleIdx="4" presStyleCnt="6"/>
      <dgm:spPr/>
    </dgm:pt>
    <dgm:pt modelId="{E3A5AAB2-F5E6-4B82-A487-DC89AAE84E65}" type="pres">
      <dgm:prSet presAssocID="{BCA06A6F-3A71-4635-8CFF-4240C443AB9C}" presName="nodeTx" presStyleLbl="node1" presStyleIdx="4" presStyleCnt="6">
        <dgm:presLayoutVars>
          <dgm:bulletEnabled val="1"/>
        </dgm:presLayoutVars>
      </dgm:prSet>
      <dgm:spPr/>
    </dgm:pt>
    <dgm:pt modelId="{E92FEBF5-3019-448D-95F4-38E23FAB719B}" type="pres">
      <dgm:prSet presAssocID="{BCA06A6F-3A71-4635-8CFF-4240C443AB9C}" presName="invisiNode" presStyleLbl="node1" presStyleIdx="4" presStyleCnt="6"/>
      <dgm:spPr/>
    </dgm:pt>
    <dgm:pt modelId="{9E8CF131-31CD-434C-903A-2C2E7224550B}" type="pres">
      <dgm:prSet presAssocID="{BCA06A6F-3A71-4635-8CFF-4240C443AB9C}" presName="imagNode" presStyleLbl="fgImgPlace1" presStyleIdx="4" presStyleCnt="6"/>
      <dgm:spPr>
        <a:blipFill dpi="0" rotWithShape="1">
          <a:blip xmlns:r="http://schemas.openxmlformats.org/officeDocument/2006/relationships" r:embed="rId5"/>
          <a:srcRect/>
          <a:stretch>
            <a:fillRect l="-5340" t="20396" r="2041" b="15839"/>
          </a:stretch>
        </a:blipFill>
      </dgm:spPr>
    </dgm:pt>
    <dgm:pt modelId="{50E16603-64AD-438F-ADAA-EB8D22DE4D50}" type="pres">
      <dgm:prSet presAssocID="{089583C5-242D-41C1-9019-5A1E5C4C5BA5}" presName="sibTrans" presStyleLbl="sibTrans2D1" presStyleIdx="0" presStyleCnt="0"/>
      <dgm:spPr/>
    </dgm:pt>
    <dgm:pt modelId="{5691C8A4-1B66-49B9-8456-0D66BD034456}" type="pres">
      <dgm:prSet presAssocID="{CB531989-E810-47B1-9448-400DF9AB0106}" presName="compNode" presStyleCnt="0"/>
      <dgm:spPr/>
    </dgm:pt>
    <dgm:pt modelId="{E86E4434-91FE-4890-85A9-CB3914A3C206}" type="pres">
      <dgm:prSet presAssocID="{CB531989-E810-47B1-9448-400DF9AB0106}" presName="bkgdShape" presStyleLbl="node1" presStyleIdx="5" presStyleCnt="6"/>
      <dgm:spPr/>
    </dgm:pt>
    <dgm:pt modelId="{A2FFC0A3-80EE-4958-ABED-3258D767E8EB}" type="pres">
      <dgm:prSet presAssocID="{CB531989-E810-47B1-9448-400DF9AB0106}" presName="nodeTx" presStyleLbl="node1" presStyleIdx="5" presStyleCnt="6">
        <dgm:presLayoutVars>
          <dgm:bulletEnabled val="1"/>
        </dgm:presLayoutVars>
      </dgm:prSet>
      <dgm:spPr/>
    </dgm:pt>
    <dgm:pt modelId="{41A5C461-ECD3-4C1A-9878-C665B303EB24}" type="pres">
      <dgm:prSet presAssocID="{CB531989-E810-47B1-9448-400DF9AB0106}" presName="invisiNode" presStyleLbl="node1" presStyleIdx="5" presStyleCnt="6"/>
      <dgm:spPr/>
    </dgm:pt>
    <dgm:pt modelId="{47C7AA8D-0F2A-4CF5-8464-294784BC59BE}" type="pres">
      <dgm:prSet presAssocID="{CB531989-E810-47B1-9448-400DF9AB0106}" presName="imagNode" presStyleLbl="fgImgPlace1" presStyleIdx="5" presStyleCnt="6"/>
      <dgm:spPr>
        <a:blipFill dpi="0" rotWithShape="1">
          <a:blip xmlns:r="http://schemas.openxmlformats.org/officeDocument/2006/relationships" r:embed="rId6"/>
          <a:srcRect/>
          <a:stretch>
            <a:fillRect l="-2301" r="-320"/>
          </a:stretch>
        </a:blipFill>
      </dgm:spPr>
    </dgm:pt>
  </dgm:ptLst>
  <dgm:cxnLst>
    <dgm:cxn modelId="{C6931201-F1FB-47A1-A175-A4386C6BFA4D}" type="presOf" srcId="{098CE51A-8990-40DA-A234-9EC33F102CE1}" destId="{9078497C-E467-4966-BA02-2C2C24A62E36}" srcOrd="1" destOrd="0" presId="urn:microsoft.com/office/officeart/2005/8/layout/hList7"/>
    <dgm:cxn modelId="{D2ADDC09-D02C-4F2C-B447-AB4A7BE60CE9}" type="presOf" srcId="{098CE51A-8990-40DA-A234-9EC33F102CE1}" destId="{CDDADF1C-1EB2-4967-98DF-2724166E2137}" srcOrd="0" destOrd="0" presId="urn:microsoft.com/office/officeart/2005/8/layout/hList7"/>
    <dgm:cxn modelId="{1C6B530B-AC4D-43C3-A1CE-B1C93ED0CA53}" type="presOf" srcId="{AF40CD12-1F8F-4DE1-9C72-4342BB7A73B7}" destId="{C5AD8557-F7E6-435D-8639-F2E226420FBD}" srcOrd="1" destOrd="0" presId="urn:microsoft.com/office/officeart/2005/8/layout/hList7"/>
    <dgm:cxn modelId="{4B47E811-F211-4662-87D0-BC45ECFDA05D}" type="presOf" srcId="{66F49139-5520-47BA-8DBA-FA0694F5FA86}" destId="{050801EF-13CB-4793-8314-D6EBD5D93189}" srcOrd="0" destOrd="0" presId="urn:microsoft.com/office/officeart/2005/8/layout/hList7"/>
    <dgm:cxn modelId="{6469FF23-D938-42CF-9FDB-7122633A3370}" srcId="{A150A01A-23AA-4B8E-B9D9-7FD3BC50C82A}" destId="{098CE51A-8990-40DA-A234-9EC33F102CE1}" srcOrd="1" destOrd="0" parTransId="{8FD59F1C-0672-44B0-867D-509339F5216D}" sibTransId="{B73DC9C3-152D-4844-A011-F6415449EC21}"/>
    <dgm:cxn modelId="{627EA52E-4739-448B-A8C4-24CE88EAE771}" srcId="{A150A01A-23AA-4B8E-B9D9-7FD3BC50C82A}" destId="{BCA06A6F-3A71-4635-8CFF-4240C443AB9C}" srcOrd="4" destOrd="0" parTransId="{B8681765-837E-447C-A0EE-CEF4C61EFF22}" sibTransId="{089583C5-242D-41C1-9019-5A1E5C4C5BA5}"/>
    <dgm:cxn modelId="{EF45B260-7693-4B1F-8512-BE8F6B785306}" type="presOf" srcId="{B73DC9C3-152D-4844-A011-F6415449EC21}" destId="{681284D2-6911-4D4D-B586-F3EB97548931}" srcOrd="0" destOrd="0" presId="urn:microsoft.com/office/officeart/2005/8/layout/hList7"/>
    <dgm:cxn modelId="{E6513C44-070B-4550-B542-120CA65C4517}" type="presOf" srcId="{CB531989-E810-47B1-9448-400DF9AB0106}" destId="{A2FFC0A3-80EE-4958-ABED-3258D767E8EB}" srcOrd="1" destOrd="0" presId="urn:microsoft.com/office/officeart/2005/8/layout/hList7"/>
    <dgm:cxn modelId="{2DD36E73-0709-4EAC-802D-EACE81500865}" type="presOf" srcId="{C2EB534E-C9D2-4CF9-A732-C108B73CA16E}" destId="{148033B5-095B-4CC2-9216-E525B6909A57}" srcOrd="1" destOrd="0" presId="urn:microsoft.com/office/officeart/2005/8/layout/hList7"/>
    <dgm:cxn modelId="{BB20A694-2CB2-4C45-8369-593BE55FA04E}" type="presOf" srcId="{C2EB534E-C9D2-4CF9-A732-C108B73CA16E}" destId="{24A9ABE8-7813-48CA-87BD-8DB000763755}" srcOrd="0" destOrd="0" presId="urn:microsoft.com/office/officeart/2005/8/layout/hList7"/>
    <dgm:cxn modelId="{155309A3-B52D-4172-A4B6-1A30A98DD781}" type="presOf" srcId="{362AA53C-AAD7-4F34-9921-7BA6AAD32A9C}" destId="{2C220C3A-40F1-4628-9092-287EC5E48F64}" srcOrd="0" destOrd="0" presId="urn:microsoft.com/office/officeart/2005/8/layout/hList7"/>
    <dgm:cxn modelId="{E788D7A7-0407-4700-BECF-B5311C329E35}" type="presOf" srcId="{CB531989-E810-47B1-9448-400DF9AB0106}" destId="{E86E4434-91FE-4890-85A9-CB3914A3C206}" srcOrd="0" destOrd="0" presId="urn:microsoft.com/office/officeart/2005/8/layout/hList7"/>
    <dgm:cxn modelId="{E6AAC0A8-8276-48FE-9F29-63343D8A310E}" type="presOf" srcId="{BD2B98F4-AF3D-4F23-BD3B-70419DC4BA02}" destId="{197941A6-9052-4C09-AFB1-3EE50EC94DCE}" srcOrd="0" destOrd="0" presId="urn:microsoft.com/office/officeart/2005/8/layout/hList7"/>
    <dgm:cxn modelId="{127EE5AA-78A0-4B07-A92E-FF3BA3320165}" srcId="{A150A01A-23AA-4B8E-B9D9-7FD3BC50C82A}" destId="{CB531989-E810-47B1-9448-400DF9AB0106}" srcOrd="5" destOrd="0" parTransId="{3D1F550F-9593-4FCD-8EE3-ADF49098B9A0}" sibTransId="{B267AFA1-A93E-4FFD-A49D-3DB2C6104026}"/>
    <dgm:cxn modelId="{1BC507AE-2E4A-4859-B144-67F0A78D4377}" type="presOf" srcId="{BCA06A6F-3A71-4635-8CFF-4240C443AB9C}" destId="{72826286-7D7C-4321-AA30-F87621631CEF}" srcOrd="0" destOrd="0" presId="urn:microsoft.com/office/officeart/2005/8/layout/hList7"/>
    <dgm:cxn modelId="{B3F728B8-5825-47DE-92DC-37D1A0A139C7}" type="presOf" srcId="{A150A01A-23AA-4B8E-B9D9-7FD3BC50C82A}" destId="{F1F455CF-9FF9-4937-8E3D-4C465A5A319C}" srcOrd="0" destOrd="0" presId="urn:microsoft.com/office/officeart/2005/8/layout/hList7"/>
    <dgm:cxn modelId="{D5CF4DC0-1750-4D42-8671-24F400148EC4}" srcId="{A150A01A-23AA-4B8E-B9D9-7FD3BC50C82A}" destId="{AF40CD12-1F8F-4DE1-9C72-4342BB7A73B7}" srcOrd="2" destOrd="0" parTransId="{7D0090EE-DFC5-42BF-A730-97AB3D3B53E2}" sibTransId="{058D41A7-DDE0-4F2D-BCAA-D2C11EB7FA31}"/>
    <dgm:cxn modelId="{2DD492CD-7F22-418F-9451-11298E38E15B}" type="presOf" srcId="{AF40CD12-1F8F-4DE1-9C72-4342BB7A73B7}" destId="{38B6CB9A-FDF4-4664-BD49-3901F6B4C127}" srcOrd="0" destOrd="0" presId="urn:microsoft.com/office/officeart/2005/8/layout/hList7"/>
    <dgm:cxn modelId="{46BFB4D3-19A4-43E1-BC6C-1D43E94B8FD9}" srcId="{A150A01A-23AA-4B8E-B9D9-7FD3BC50C82A}" destId="{C2EB534E-C9D2-4CF9-A732-C108B73CA16E}" srcOrd="0" destOrd="0" parTransId="{55692331-B6A2-4B07-9620-3E44F7F3B006}" sibTransId="{BD2B98F4-AF3D-4F23-BD3B-70419DC4BA02}"/>
    <dgm:cxn modelId="{1E6BDBD5-3B7D-4035-BE66-B0CDE972D881}" type="presOf" srcId="{BCA06A6F-3A71-4635-8CFF-4240C443AB9C}" destId="{E3A5AAB2-F5E6-4B82-A487-DC89AAE84E65}" srcOrd="1" destOrd="0" presId="urn:microsoft.com/office/officeart/2005/8/layout/hList7"/>
    <dgm:cxn modelId="{3F9857D6-E73A-4EBE-B842-30E8B47DD21F}" type="presOf" srcId="{362AA53C-AAD7-4F34-9921-7BA6AAD32A9C}" destId="{EA6D3EA7-0406-46C6-AE9C-C7447C323000}" srcOrd="1" destOrd="0" presId="urn:microsoft.com/office/officeart/2005/8/layout/hList7"/>
    <dgm:cxn modelId="{8A47BFE6-3ECE-4145-A862-354A9D7632CA}" srcId="{A150A01A-23AA-4B8E-B9D9-7FD3BC50C82A}" destId="{362AA53C-AAD7-4F34-9921-7BA6AAD32A9C}" srcOrd="3" destOrd="0" parTransId="{1554027D-31C5-46C9-A411-A39B54915E14}" sibTransId="{66F49139-5520-47BA-8DBA-FA0694F5FA86}"/>
    <dgm:cxn modelId="{FDE84AF1-054C-47DD-9699-726B31245437}" type="presOf" srcId="{089583C5-242D-41C1-9019-5A1E5C4C5BA5}" destId="{50E16603-64AD-438F-ADAA-EB8D22DE4D50}" srcOrd="0" destOrd="0" presId="urn:microsoft.com/office/officeart/2005/8/layout/hList7"/>
    <dgm:cxn modelId="{53E9F3FE-1BDF-4443-A0BD-996787A71908}" type="presOf" srcId="{058D41A7-DDE0-4F2D-BCAA-D2C11EB7FA31}" destId="{33E1FE38-D856-4D1A-8B0D-56098F5FEB13}" srcOrd="0" destOrd="0" presId="urn:microsoft.com/office/officeart/2005/8/layout/hList7"/>
    <dgm:cxn modelId="{752178DF-038C-45B6-96A5-70699B66D2A1}" type="presParOf" srcId="{F1F455CF-9FF9-4937-8E3D-4C465A5A319C}" destId="{42F5D427-D2C4-4A92-8A45-51884D2B51B2}" srcOrd="0" destOrd="0" presId="urn:microsoft.com/office/officeart/2005/8/layout/hList7"/>
    <dgm:cxn modelId="{3B547435-581B-4AAA-9490-1841F2664B93}" type="presParOf" srcId="{F1F455CF-9FF9-4937-8E3D-4C465A5A319C}" destId="{02D2D5F0-5C69-4852-9A01-BFDE1ED87A4E}" srcOrd="1" destOrd="0" presId="urn:microsoft.com/office/officeart/2005/8/layout/hList7"/>
    <dgm:cxn modelId="{1A470E26-A551-42E7-87F8-4B7E5EF6DBA2}" type="presParOf" srcId="{02D2D5F0-5C69-4852-9A01-BFDE1ED87A4E}" destId="{545C2518-C484-4CBA-B7B4-5BE1DC01A0E9}" srcOrd="0" destOrd="0" presId="urn:microsoft.com/office/officeart/2005/8/layout/hList7"/>
    <dgm:cxn modelId="{81C23C4F-B91C-4BA4-919E-33BFD2E66B9D}" type="presParOf" srcId="{545C2518-C484-4CBA-B7B4-5BE1DC01A0E9}" destId="{24A9ABE8-7813-48CA-87BD-8DB000763755}" srcOrd="0" destOrd="0" presId="urn:microsoft.com/office/officeart/2005/8/layout/hList7"/>
    <dgm:cxn modelId="{19F226A1-B4BA-46A8-B29F-48F145C6B47B}" type="presParOf" srcId="{545C2518-C484-4CBA-B7B4-5BE1DC01A0E9}" destId="{148033B5-095B-4CC2-9216-E525B6909A57}" srcOrd="1" destOrd="0" presId="urn:microsoft.com/office/officeart/2005/8/layout/hList7"/>
    <dgm:cxn modelId="{7132C67D-D794-40C4-8174-E3BAA2FF1642}" type="presParOf" srcId="{545C2518-C484-4CBA-B7B4-5BE1DC01A0E9}" destId="{804872CC-01D4-4895-A2EF-BA420A1D9E41}" srcOrd="2" destOrd="0" presId="urn:microsoft.com/office/officeart/2005/8/layout/hList7"/>
    <dgm:cxn modelId="{D1421522-2F62-4708-96C3-AF1376CFFD04}" type="presParOf" srcId="{545C2518-C484-4CBA-B7B4-5BE1DC01A0E9}" destId="{4B6E3B37-657F-4636-95A9-9A972327F5B2}" srcOrd="3" destOrd="0" presId="urn:microsoft.com/office/officeart/2005/8/layout/hList7"/>
    <dgm:cxn modelId="{F292DA1A-A115-4CCE-9FCF-FF314AA3CD8B}" type="presParOf" srcId="{02D2D5F0-5C69-4852-9A01-BFDE1ED87A4E}" destId="{197941A6-9052-4C09-AFB1-3EE50EC94DCE}" srcOrd="1" destOrd="0" presId="urn:microsoft.com/office/officeart/2005/8/layout/hList7"/>
    <dgm:cxn modelId="{4DD54F92-5FDB-4AE1-9EE6-DCF9847E962D}" type="presParOf" srcId="{02D2D5F0-5C69-4852-9A01-BFDE1ED87A4E}" destId="{17159929-E9A0-4EBA-8955-7C1D0430019E}" srcOrd="2" destOrd="0" presId="urn:microsoft.com/office/officeart/2005/8/layout/hList7"/>
    <dgm:cxn modelId="{6219EBBB-22A9-4713-9A7A-FBB33778E9A2}" type="presParOf" srcId="{17159929-E9A0-4EBA-8955-7C1D0430019E}" destId="{CDDADF1C-1EB2-4967-98DF-2724166E2137}" srcOrd="0" destOrd="0" presId="urn:microsoft.com/office/officeart/2005/8/layout/hList7"/>
    <dgm:cxn modelId="{1673C524-EF60-46B4-B352-BF017C621015}" type="presParOf" srcId="{17159929-E9A0-4EBA-8955-7C1D0430019E}" destId="{9078497C-E467-4966-BA02-2C2C24A62E36}" srcOrd="1" destOrd="0" presId="urn:microsoft.com/office/officeart/2005/8/layout/hList7"/>
    <dgm:cxn modelId="{D70182C4-63C7-4C2A-A435-EA3AEE6BEFBC}" type="presParOf" srcId="{17159929-E9A0-4EBA-8955-7C1D0430019E}" destId="{70F4E768-4596-40AB-9935-3BB9B11DE401}" srcOrd="2" destOrd="0" presId="urn:microsoft.com/office/officeart/2005/8/layout/hList7"/>
    <dgm:cxn modelId="{201B4166-FC35-4C2A-935C-DE09581219D9}" type="presParOf" srcId="{17159929-E9A0-4EBA-8955-7C1D0430019E}" destId="{60BD41E3-2DEA-4DAC-AA86-B3521385B90C}" srcOrd="3" destOrd="0" presId="urn:microsoft.com/office/officeart/2005/8/layout/hList7"/>
    <dgm:cxn modelId="{01C2170A-DDF2-4F6E-9136-8B6BFDDAA46A}" type="presParOf" srcId="{02D2D5F0-5C69-4852-9A01-BFDE1ED87A4E}" destId="{681284D2-6911-4D4D-B586-F3EB97548931}" srcOrd="3" destOrd="0" presId="urn:microsoft.com/office/officeart/2005/8/layout/hList7"/>
    <dgm:cxn modelId="{D592D165-1473-4845-B6A0-30F0433C1AFB}" type="presParOf" srcId="{02D2D5F0-5C69-4852-9A01-BFDE1ED87A4E}" destId="{7B58A0F6-583E-42DC-A503-E3510AF353DA}" srcOrd="4" destOrd="0" presId="urn:microsoft.com/office/officeart/2005/8/layout/hList7"/>
    <dgm:cxn modelId="{BC8FFE8D-ADF5-42F7-B578-0D8A7DB15198}" type="presParOf" srcId="{7B58A0F6-583E-42DC-A503-E3510AF353DA}" destId="{38B6CB9A-FDF4-4664-BD49-3901F6B4C127}" srcOrd="0" destOrd="0" presId="urn:microsoft.com/office/officeart/2005/8/layout/hList7"/>
    <dgm:cxn modelId="{4EB1B145-CF90-477C-A019-22EA0C3E3229}" type="presParOf" srcId="{7B58A0F6-583E-42DC-A503-E3510AF353DA}" destId="{C5AD8557-F7E6-435D-8639-F2E226420FBD}" srcOrd="1" destOrd="0" presId="urn:microsoft.com/office/officeart/2005/8/layout/hList7"/>
    <dgm:cxn modelId="{72CF6262-DA73-4936-A689-40D6F7B9D585}" type="presParOf" srcId="{7B58A0F6-583E-42DC-A503-E3510AF353DA}" destId="{2AD03C67-08D8-49E5-960B-9C86F5B6C81C}" srcOrd="2" destOrd="0" presId="urn:microsoft.com/office/officeart/2005/8/layout/hList7"/>
    <dgm:cxn modelId="{1475B2B7-8B6E-41BF-B54B-671C7BE1E250}" type="presParOf" srcId="{7B58A0F6-583E-42DC-A503-E3510AF353DA}" destId="{079E3DDC-5D07-4B15-BAB6-18B8E0C770D7}" srcOrd="3" destOrd="0" presId="urn:microsoft.com/office/officeart/2005/8/layout/hList7"/>
    <dgm:cxn modelId="{632522AD-1441-451E-9591-71EF63F57C39}" type="presParOf" srcId="{02D2D5F0-5C69-4852-9A01-BFDE1ED87A4E}" destId="{33E1FE38-D856-4D1A-8B0D-56098F5FEB13}" srcOrd="5" destOrd="0" presId="urn:microsoft.com/office/officeart/2005/8/layout/hList7"/>
    <dgm:cxn modelId="{AE2CD1E2-A837-46C9-BF7C-2605A5F39425}" type="presParOf" srcId="{02D2D5F0-5C69-4852-9A01-BFDE1ED87A4E}" destId="{907FFF89-1BCC-471E-8C95-E21D70BC535F}" srcOrd="6" destOrd="0" presId="urn:microsoft.com/office/officeart/2005/8/layout/hList7"/>
    <dgm:cxn modelId="{4A916F2C-BF80-4F76-94A9-8583E9417C17}" type="presParOf" srcId="{907FFF89-1BCC-471E-8C95-E21D70BC535F}" destId="{2C220C3A-40F1-4628-9092-287EC5E48F64}" srcOrd="0" destOrd="0" presId="urn:microsoft.com/office/officeart/2005/8/layout/hList7"/>
    <dgm:cxn modelId="{4EF0D3AC-7C5F-4064-98AA-F2018EC6BA62}" type="presParOf" srcId="{907FFF89-1BCC-471E-8C95-E21D70BC535F}" destId="{EA6D3EA7-0406-46C6-AE9C-C7447C323000}" srcOrd="1" destOrd="0" presId="urn:microsoft.com/office/officeart/2005/8/layout/hList7"/>
    <dgm:cxn modelId="{3F43B6AC-F8E0-4DFD-A897-05EE54B0A2A6}" type="presParOf" srcId="{907FFF89-1BCC-471E-8C95-E21D70BC535F}" destId="{FCB6C896-CC52-4CBE-9548-4EB462FEEE39}" srcOrd="2" destOrd="0" presId="urn:microsoft.com/office/officeart/2005/8/layout/hList7"/>
    <dgm:cxn modelId="{5027C0BC-1B28-40BA-BC7F-A46D3C2CE10D}" type="presParOf" srcId="{907FFF89-1BCC-471E-8C95-E21D70BC535F}" destId="{111EBD65-2FA4-4D47-B40C-62A2611B0973}" srcOrd="3" destOrd="0" presId="urn:microsoft.com/office/officeart/2005/8/layout/hList7"/>
    <dgm:cxn modelId="{4242C74B-1809-48A5-A8A1-DD194C1A15F8}" type="presParOf" srcId="{02D2D5F0-5C69-4852-9A01-BFDE1ED87A4E}" destId="{050801EF-13CB-4793-8314-D6EBD5D93189}" srcOrd="7" destOrd="0" presId="urn:microsoft.com/office/officeart/2005/8/layout/hList7"/>
    <dgm:cxn modelId="{84704061-3260-436C-A380-727C128C2187}" type="presParOf" srcId="{02D2D5F0-5C69-4852-9A01-BFDE1ED87A4E}" destId="{C71F0A3A-8762-4671-BB53-6BB9967A8097}" srcOrd="8" destOrd="0" presId="urn:microsoft.com/office/officeart/2005/8/layout/hList7"/>
    <dgm:cxn modelId="{9C6FA539-A5A4-4E08-A21F-32551E2C16F1}" type="presParOf" srcId="{C71F0A3A-8762-4671-BB53-6BB9967A8097}" destId="{72826286-7D7C-4321-AA30-F87621631CEF}" srcOrd="0" destOrd="0" presId="urn:microsoft.com/office/officeart/2005/8/layout/hList7"/>
    <dgm:cxn modelId="{CEECDC03-B3A6-43CE-A09B-9B31FAE1E392}" type="presParOf" srcId="{C71F0A3A-8762-4671-BB53-6BB9967A8097}" destId="{E3A5AAB2-F5E6-4B82-A487-DC89AAE84E65}" srcOrd="1" destOrd="0" presId="urn:microsoft.com/office/officeart/2005/8/layout/hList7"/>
    <dgm:cxn modelId="{02BA85B7-3C93-47C2-8BEF-610803B1E806}" type="presParOf" srcId="{C71F0A3A-8762-4671-BB53-6BB9967A8097}" destId="{E92FEBF5-3019-448D-95F4-38E23FAB719B}" srcOrd="2" destOrd="0" presId="urn:microsoft.com/office/officeart/2005/8/layout/hList7"/>
    <dgm:cxn modelId="{4780C8C5-A299-473B-B01F-A7C60E4EA4CF}" type="presParOf" srcId="{C71F0A3A-8762-4671-BB53-6BB9967A8097}" destId="{9E8CF131-31CD-434C-903A-2C2E7224550B}" srcOrd="3" destOrd="0" presId="urn:microsoft.com/office/officeart/2005/8/layout/hList7"/>
    <dgm:cxn modelId="{D39DEE06-9254-4877-A955-7A69607748F8}" type="presParOf" srcId="{02D2D5F0-5C69-4852-9A01-BFDE1ED87A4E}" destId="{50E16603-64AD-438F-ADAA-EB8D22DE4D50}" srcOrd="9" destOrd="0" presId="urn:microsoft.com/office/officeart/2005/8/layout/hList7"/>
    <dgm:cxn modelId="{7BDE148B-7FF8-4A90-B771-03AC928025B5}" type="presParOf" srcId="{02D2D5F0-5C69-4852-9A01-BFDE1ED87A4E}" destId="{5691C8A4-1B66-49B9-8456-0D66BD034456}" srcOrd="10" destOrd="0" presId="urn:microsoft.com/office/officeart/2005/8/layout/hList7"/>
    <dgm:cxn modelId="{D6041AD7-B323-49CB-8516-66388AEE4837}" type="presParOf" srcId="{5691C8A4-1B66-49B9-8456-0D66BD034456}" destId="{E86E4434-91FE-4890-85A9-CB3914A3C206}" srcOrd="0" destOrd="0" presId="urn:microsoft.com/office/officeart/2005/8/layout/hList7"/>
    <dgm:cxn modelId="{F9B713FB-B989-469C-9BDD-84495CCF7876}" type="presParOf" srcId="{5691C8A4-1B66-49B9-8456-0D66BD034456}" destId="{A2FFC0A3-80EE-4958-ABED-3258D767E8EB}" srcOrd="1" destOrd="0" presId="urn:microsoft.com/office/officeart/2005/8/layout/hList7"/>
    <dgm:cxn modelId="{C76C52CA-9FD7-47C6-B279-9D8267292623}" type="presParOf" srcId="{5691C8A4-1B66-49B9-8456-0D66BD034456}" destId="{41A5C461-ECD3-4C1A-9878-C665B303EB24}" srcOrd="2" destOrd="0" presId="urn:microsoft.com/office/officeart/2005/8/layout/hList7"/>
    <dgm:cxn modelId="{B1000F27-1312-4B32-B9CC-DF3A5F941ABC}" type="presParOf" srcId="{5691C8A4-1B66-49B9-8456-0D66BD034456}" destId="{47C7AA8D-0F2A-4CF5-8464-294784BC59B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9ABE8-7813-48CA-87BD-8DB000763755}">
      <dsp:nvSpPr>
        <dsp:cNvPr id="0" name=""/>
        <dsp:cNvSpPr/>
      </dsp:nvSpPr>
      <dsp:spPr>
        <a:xfrm>
          <a:off x="108" y="0"/>
          <a:ext cx="1442793" cy="34971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lang="es-PR" sz="1400" b="0" u="none" strike="noStrike" kern="1200" cap="none">
              <a:effectLst/>
              <a:sym typeface="Arial"/>
            </a:rPr>
            <a:t>Equidad y respeto entre todos los seres humanos</a:t>
          </a:r>
          <a:endParaRPr lang="es-PR" sz="1400" kern="1200" dirty="0"/>
        </a:p>
      </dsp:txBody>
      <dsp:txXfrm>
        <a:off x="108" y="1398866"/>
        <a:ext cx="1442793" cy="1398866"/>
      </dsp:txXfrm>
    </dsp:sp>
    <dsp:sp modelId="{4B6E3B37-657F-4636-95A9-9A972327F5B2}">
      <dsp:nvSpPr>
        <dsp:cNvPr id="0" name=""/>
        <dsp:cNvSpPr/>
      </dsp:nvSpPr>
      <dsp:spPr>
        <a:xfrm>
          <a:off x="139226" y="209830"/>
          <a:ext cx="1164556" cy="11645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ADF1C-1EB2-4967-98DF-2724166E2137}">
      <dsp:nvSpPr>
        <dsp:cNvPr id="0" name=""/>
        <dsp:cNvSpPr/>
      </dsp:nvSpPr>
      <dsp:spPr>
        <a:xfrm>
          <a:off x="1486185" y="0"/>
          <a:ext cx="1442793" cy="3497167"/>
        </a:xfrm>
        <a:prstGeom prst="roundRect">
          <a:avLst>
            <a:gd name="adj" fmla="val 10000"/>
          </a:avLst>
        </a:prstGeom>
        <a:solidFill>
          <a:schemeClr val="accent4">
            <a:hueOff val="-715517"/>
            <a:satOff val="10837"/>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Identidad cultural e interculturalidad</a:t>
          </a:r>
          <a:endParaRPr lang="es-PR" sz="1400" b="0" u="none" strike="noStrike" kern="1200" cap="none" dirty="0">
            <a:effectLst/>
            <a:sym typeface="Arial"/>
          </a:endParaRPr>
        </a:p>
      </dsp:txBody>
      <dsp:txXfrm>
        <a:off x="1486185" y="1398866"/>
        <a:ext cx="1442793" cy="1398866"/>
      </dsp:txXfrm>
    </dsp:sp>
    <dsp:sp modelId="{60BD41E3-2DEA-4DAC-AA86-B3521385B90C}">
      <dsp:nvSpPr>
        <dsp:cNvPr id="0" name=""/>
        <dsp:cNvSpPr/>
      </dsp:nvSpPr>
      <dsp:spPr>
        <a:xfrm>
          <a:off x="1625304" y="209830"/>
          <a:ext cx="1164556" cy="1164556"/>
        </a:xfrm>
        <a:prstGeom prst="ellipse">
          <a:avLst/>
        </a:prstGeom>
        <a:blipFill rotWithShape="1">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6CB9A-FDF4-4664-BD49-3901F6B4C127}">
      <dsp:nvSpPr>
        <dsp:cNvPr id="0" name=""/>
        <dsp:cNvSpPr/>
      </dsp:nvSpPr>
      <dsp:spPr>
        <a:xfrm>
          <a:off x="2972263" y="0"/>
          <a:ext cx="1442793" cy="3497167"/>
        </a:xfrm>
        <a:prstGeom prst="roundRect">
          <a:avLst>
            <a:gd name="adj" fmla="val 10000"/>
          </a:avLst>
        </a:prstGeom>
        <a:solidFill>
          <a:schemeClr val="accent4">
            <a:hueOff val="-1431034"/>
            <a:satOff val="21673"/>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Educación para la concienciación ambiental y ecológica </a:t>
          </a:r>
          <a:endParaRPr lang="es-PR" sz="1400" b="0" u="none" strike="noStrike" kern="1200" cap="none" dirty="0">
            <a:effectLst/>
            <a:sym typeface="Arial"/>
          </a:endParaRPr>
        </a:p>
      </dsp:txBody>
      <dsp:txXfrm>
        <a:off x="2972263" y="1398866"/>
        <a:ext cx="1442793" cy="1398866"/>
      </dsp:txXfrm>
    </dsp:sp>
    <dsp:sp modelId="{079E3DDC-5D07-4B15-BAB6-18B8E0C770D7}">
      <dsp:nvSpPr>
        <dsp:cNvPr id="0" name=""/>
        <dsp:cNvSpPr/>
      </dsp:nvSpPr>
      <dsp:spPr>
        <a:xfrm>
          <a:off x="2998192" y="111465"/>
          <a:ext cx="1390934" cy="1361285"/>
        </a:xfrm>
        <a:prstGeom prst="ellipse">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20C3A-40F1-4628-9092-287EC5E48F64}">
      <dsp:nvSpPr>
        <dsp:cNvPr id="0" name=""/>
        <dsp:cNvSpPr/>
      </dsp:nvSpPr>
      <dsp:spPr>
        <a:xfrm>
          <a:off x="4458340" y="0"/>
          <a:ext cx="1442793" cy="3497167"/>
        </a:xfrm>
        <a:prstGeom prst="roundRect">
          <a:avLst>
            <a:gd name="adj" fmla="val 10000"/>
          </a:avLst>
        </a:prstGeom>
        <a:solidFill>
          <a:schemeClr val="accent4">
            <a:hueOff val="-2146550"/>
            <a:satOff val="32510"/>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Emprendimiento e innovación </a:t>
          </a:r>
          <a:endParaRPr lang="es-PR" sz="1400" b="0" u="none" strike="noStrike" kern="1200" cap="none" dirty="0">
            <a:effectLst/>
            <a:sym typeface="Arial"/>
          </a:endParaRPr>
        </a:p>
      </dsp:txBody>
      <dsp:txXfrm>
        <a:off x="4458340" y="1398866"/>
        <a:ext cx="1442793" cy="1398866"/>
      </dsp:txXfrm>
    </dsp:sp>
    <dsp:sp modelId="{111EBD65-2FA4-4D47-B40C-62A2611B0973}">
      <dsp:nvSpPr>
        <dsp:cNvPr id="0" name=""/>
        <dsp:cNvSpPr/>
      </dsp:nvSpPr>
      <dsp:spPr>
        <a:xfrm>
          <a:off x="4590372" y="209830"/>
          <a:ext cx="1178729" cy="1164556"/>
        </a:xfrm>
        <a:prstGeom prst="ellipse">
          <a:avLst/>
        </a:prstGeom>
        <a:blipFill rotWithShape="1">
          <a:blip xmlns:r="http://schemas.openxmlformats.org/officeDocument/2006/relationships" r:embed="rId4"/>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26286-7D7C-4321-AA30-F87621631CEF}">
      <dsp:nvSpPr>
        <dsp:cNvPr id="0" name=""/>
        <dsp:cNvSpPr/>
      </dsp:nvSpPr>
      <dsp:spPr>
        <a:xfrm>
          <a:off x="5944417" y="0"/>
          <a:ext cx="1442793" cy="3497167"/>
        </a:xfrm>
        <a:prstGeom prst="roundRect">
          <a:avLst>
            <a:gd name="adj" fmla="val 10000"/>
          </a:avLst>
        </a:prstGeom>
        <a:solidFill>
          <a:schemeClr val="accent4">
            <a:hueOff val="-2862067"/>
            <a:satOff val="43346"/>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Promoción de la salud </a:t>
          </a:r>
          <a:endParaRPr lang="es-PR" sz="1400" b="0" u="none" strike="noStrike" kern="1200" cap="none" dirty="0">
            <a:effectLst/>
            <a:sym typeface="Arial"/>
          </a:endParaRPr>
        </a:p>
      </dsp:txBody>
      <dsp:txXfrm>
        <a:off x="5944417" y="1398866"/>
        <a:ext cx="1442793" cy="1398866"/>
      </dsp:txXfrm>
    </dsp:sp>
    <dsp:sp modelId="{9E8CF131-31CD-434C-903A-2C2E7224550B}">
      <dsp:nvSpPr>
        <dsp:cNvPr id="0" name=""/>
        <dsp:cNvSpPr/>
      </dsp:nvSpPr>
      <dsp:spPr>
        <a:xfrm>
          <a:off x="6083536" y="209830"/>
          <a:ext cx="1164556" cy="1164556"/>
        </a:xfrm>
        <a:prstGeom prst="ellipse">
          <a:avLst/>
        </a:prstGeom>
        <a:blipFill dpi="0" rotWithShape="1">
          <a:blip xmlns:r="http://schemas.openxmlformats.org/officeDocument/2006/relationships" r:embed="rId5"/>
          <a:srcRect/>
          <a:stretch>
            <a:fillRect l="-5340" t="20396" r="2041" b="1583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6E4434-91FE-4890-85A9-CB3914A3C206}">
      <dsp:nvSpPr>
        <dsp:cNvPr id="0" name=""/>
        <dsp:cNvSpPr/>
      </dsp:nvSpPr>
      <dsp:spPr>
        <a:xfrm>
          <a:off x="7430495" y="0"/>
          <a:ext cx="1442793" cy="3497167"/>
        </a:xfrm>
        <a:prstGeom prst="roundRect">
          <a:avLst>
            <a:gd name="adj" fmla="val 10000"/>
          </a:avLst>
        </a:prstGeom>
        <a:solidFill>
          <a:schemeClr val="accent4">
            <a:hueOff val="-3577584"/>
            <a:satOff val="54183"/>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Tecnologías de la Información y la comunicación</a:t>
          </a:r>
          <a:endParaRPr lang="es-ES" sz="1400" b="0" kern="1200" noProof="0" dirty="0">
            <a:effectLst/>
            <a:latin typeface="Varela Round" panose="00000500000000000000" pitchFamily="2" charset="-79"/>
            <a:ea typeface="Open Sans Light"/>
            <a:cs typeface="Varela Round" panose="00000500000000000000" pitchFamily="2" charset="-79"/>
          </a:endParaRPr>
        </a:p>
      </dsp:txBody>
      <dsp:txXfrm>
        <a:off x="7430495" y="1398866"/>
        <a:ext cx="1442793" cy="1398866"/>
      </dsp:txXfrm>
    </dsp:sp>
    <dsp:sp modelId="{47C7AA8D-0F2A-4CF5-8464-294784BC59BE}">
      <dsp:nvSpPr>
        <dsp:cNvPr id="0" name=""/>
        <dsp:cNvSpPr/>
      </dsp:nvSpPr>
      <dsp:spPr>
        <a:xfrm>
          <a:off x="7569613" y="209830"/>
          <a:ext cx="1164556" cy="1164556"/>
        </a:xfrm>
        <a:prstGeom prst="ellipse">
          <a:avLst/>
        </a:prstGeom>
        <a:blipFill dpi="0" rotWithShape="1">
          <a:blip xmlns:r="http://schemas.openxmlformats.org/officeDocument/2006/relationships" r:embed="rId6"/>
          <a:srcRect/>
          <a:stretch>
            <a:fillRect l="-2301" r="-32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F5D427-D2C4-4A92-8A45-51884D2B51B2}">
      <dsp:nvSpPr>
        <dsp:cNvPr id="0" name=""/>
        <dsp:cNvSpPr/>
      </dsp:nvSpPr>
      <dsp:spPr>
        <a:xfrm>
          <a:off x="354935" y="2797733"/>
          <a:ext cx="8163525" cy="524575"/>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37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PR" dirty="0"/>
          </a:p>
        </p:txBody>
      </p:sp>
    </p:spTree>
    <p:extLst>
      <p:ext uri="{BB962C8B-B14F-4D97-AF65-F5344CB8AC3E}">
        <p14:creationId xmlns:p14="http://schemas.microsoft.com/office/powerpoint/2010/main" val="155480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PR" dirty="0"/>
          </a:p>
        </p:txBody>
      </p:sp>
    </p:spTree>
    <p:extLst>
      <p:ext uri="{BB962C8B-B14F-4D97-AF65-F5344CB8AC3E}">
        <p14:creationId xmlns:p14="http://schemas.microsoft.com/office/powerpoint/2010/main" val="3367217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PR" dirty="0"/>
          </a:p>
        </p:txBody>
      </p:sp>
    </p:spTree>
    <p:extLst>
      <p:ext uri="{BB962C8B-B14F-4D97-AF65-F5344CB8AC3E}">
        <p14:creationId xmlns:p14="http://schemas.microsoft.com/office/powerpoint/2010/main" val="3349669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916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218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391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46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424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18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image" Target="../media/image53.jpg"/><Relationship Id="rId4" Type="http://schemas.openxmlformats.org/officeDocument/2006/relationships/image" Target="../media/image47.jpg"/><Relationship Id="rId9" Type="http://schemas.openxmlformats.org/officeDocument/2006/relationships/image" Target="../media/image52.jp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5" Type="http://schemas.openxmlformats.org/officeDocument/2006/relationships/image" Target="../media/image56.jp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8" name="Picture 2" descr="Vista previa de imagen">
            <a:extLst>
              <a:ext uri="{FF2B5EF4-FFF2-40B4-BE49-F238E27FC236}">
                <a16:creationId xmlns:a16="http://schemas.microsoft.com/office/drawing/2014/main" id="{62F7015D-95C4-7242-882B-62E1D7413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983" y="3739628"/>
            <a:ext cx="1240052" cy="1647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0" descr="See the source image">
            <a:extLst>
              <a:ext uri="{FF2B5EF4-FFF2-40B4-BE49-F238E27FC236}">
                <a16:creationId xmlns:a16="http://schemas.microsoft.com/office/drawing/2014/main" id="{A77D12AC-4E15-4BCE-6BB9-4FD9E1E51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6" y="620889"/>
            <a:ext cx="4197669" cy="4197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5" name="Google Shape;195;p13"/>
          <p:cNvSpPr txBox="1">
            <a:spLocks noGrp="1"/>
          </p:cNvSpPr>
          <p:nvPr>
            <p:ph type="ctrTitle"/>
          </p:nvPr>
        </p:nvSpPr>
        <p:spPr>
          <a:xfrm>
            <a:off x="3638204" y="1669732"/>
            <a:ext cx="4463612" cy="1899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effectLst>
                  <a:outerShdw blurRad="38100" dist="38100" dir="2700000" algn="tl">
                    <a:srgbClr val="000000">
                      <a:alpha val="43137"/>
                    </a:srgbClr>
                  </a:outerShdw>
                </a:effectLst>
              </a:rPr>
              <a:t>Programa de Educación para la Niñez Temprana</a:t>
            </a:r>
            <a:br>
              <a:rPr lang="en" sz="4000" b="1" dirty="0">
                <a:effectLst>
                  <a:outerShdw blurRad="38100" dist="38100" dir="2700000" algn="tl">
                    <a:srgbClr val="000000">
                      <a:alpha val="43137"/>
                    </a:srgbClr>
                  </a:outerShdw>
                </a:effectLst>
              </a:rPr>
            </a:br>
            <a:r>
              <a:rPr lang="en" sz="1800" b="1" dirty="0">
                <a:effectLst>
                  <a:outerShdw blurRad="38100" dist="38100" dir="2700000" algn="tl">
                    <a:srgbClr val="000000">
                      <a:alpha val="43137"/>
                    </a:srgbClr>
                  </a:outerShdw>
                </a:effectLst>
              </a:rPr>
              <a:t>Área de Servicios Académicos </a:t>
            </a:r>
            <a:endParaRPr sz="1800" b="1" dirty="0">
              <a:effectLst>
                <a:outerShdw blurRad="38100" dist="38100" dir="2700000" algn="tl">
                  <a:srgbClr val="000000">
                    <a:alpha val="43137"/>
                  </a:srgbClr>
                </a:outerShdw>
              </a:effectLst>
            </a:endParaRPr>
          </a:p>
        </p:txBody>
      </p:sp>
      <p:pic>
        <p:nvPicPr>
          <p:cNvPr id="3" name="Picture 2" descr="A picture containing text&#10;&#10;Description automatically generated">
            <a:extLst>
              <a:ext uri="{FF2B5EF4-FFF2-40B4-BE49-F238E27FC236}">
                <a16:creationId xmlns:a16="http://schemas.microsoft.com/office/drawing/2014/main" id="{4F964785-61FB-4B05-803B-7F42D040230C}"/>
              </a:ext>
            </a:extLst>
          </p:cNvPr>
          <p:cNvPicPr>
            <a:picLocks noChangeAspect="1"/>
          </p:cNvPicPr>
          <p:nvPr/>
        </p:nvPicPr>
        <p:blipFill>
          <a:blip r:embed="rId5"/>
          <a:stretch>
            <a:fillRect/>
          </a:stretch>
        </p:blipFill>
        <p:spPr>
          <a:xfrm>
            <a:off x="2519320" y="-136700"/>
            <a:ext cx="5071626" cy="2382253"/>
          </a:xfrm>
          <a:prstGeom prst="rect">
            <a:avLst/>
          </a:prstGeom>
        </p:spPr>
      </p:pic>
      <p:sp>
        <p:nvSpPr>
          <p:cNvPr id="5" name="Google Shape;195;p13">
            <a:extLst>
              <a:ext uri="{FF2B5EF4-FFF2-40B4-BE49-F238E27FC236}">
                <a16:creationId xmlns:a16="http://schemas.microsoft.com/office/drawing/2014/main" id="{CDF515AE-13C4-4EF3-A5D7-12F81F9250F4}"/>
              </a:ext>
            </a:extLst>
          </p:cNvPr>
          <p:cNvSpPr txBox="1">
            <a:spLocks/>
          </p:cNvSpPr>
          <p:nvPr/>
        </p:nvSpPr>
        <p:spPr>
          <a:xfrm>
            <a:off x="1865017" y="3476164"/>
            <a:ext cx="6039852" cy="18990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9pPr>
          </a:lstStyle>
          <a:p>
            <a:r>
              <a:rPr lang="es-ES" sz="2000" b="1" dirty="0">
                <a:solidFill>
                  <a:schemeClr val="accent2"/>
                </a:solidFill>
                <a:effectLst>
                  <a:outerShdw blurRad="38100" dist="38100" dir="2700000" algn="tl">
                    <a:srgbClr val="000000">
                      <a:alpha val="43137"/>
                    </a:srgbClr>
                  </a:outerShdw>
                </a:effectLst>
              </a:rPr>
              <a:t>Prof</a:t>
            </a:r>
            <a:r>
              <a:rPr lang="es-ES" sz="2000" b="1" dirty="0">
                <a:solidFill>
                  <a:schemeClr val="accent2"/>
                </a:solidFill>
                <a:effectLst>
                  <a:outerShdw blurRad="38100" dist="38100" dir="2700000" algn="tl">
                    <a:srgbClr val="000000">
                      <a:alpha val="43137"/>
                    </a:srgbClr>
                  </a:outerShdw>
                </a:effectLst>
                <a:latin typeface="Trebuchet MS" panose="020B0603020202020204" pitchFamily="34" charset="0"/>
              </a:rPr>
              <a:t>ª</a:t>
            </a:r>
            <a:r>
              <a:rPr lang="es-ES" sz="2000" b="1" dirty="0">
                <a:solidFill>
                  <a:schemeClr val="accent2"/>
                </a:solidFill>
                <a:effectLst>
                  <a:outerShdw blurRad="38100" dist="38100" dir="2700000" algn="tl">
                    <a:srgbClr val="000000">
                      <a:alpha val="43137"/>
                    </a:srgbClr>
                  </a:outerShdw>
                </a:effectLst>
              </a:rPr>
              <a:t>. </a:t>
            </a:r>
            <a:r>
              <a:rPr lang="es-ES" sz="2000" b="1" dirty="0" err="1">
                <a:solidFill>
                  <a:schemeClr val="accent2"/>
                </a:solidFill>
                <a:effectLst>
                  <a:outerShdw blurRad="38100" dist="38100" dir="2700000" algn="tl">
                    <a:srgbClr val="000000">
                      <a:alpha val="43137"/>
                    </a:srgbClr>
                  </a:outerShdw>
                </a:effectLst>
              </a:rPr>
              <a:t>Indhira</a:t>
            </a:r>
            <a:r>
              <a:rPr lang="es-ES" sz="2000" b="1" dirty="0">
                <a:solidFill>
                  <a:schemeClr val="accent2"/>
                </a:solidFill>
                <a:effectLst>
                  <a:outerShdw blurRad="38100" dist="38100" dir="2700000" algn="tl">
                    <a:srgbClr val="000000">
                      <a:alpha val="43137"/>
                    </a:srgbClr>
                  </a:outerShdw>
                </a:effectLst>
              </a:rPr>
              <a:t> Castro Rivera</a:t>
            </a:r>
          </a:p>
          <a:p>
            <a:r>
              <a:rPr lang="es-ES" sz="1800" b="1" dirty="0">
                <a:solidFill>
                  <a:schemeClr val="accent2"/>
                </a:solidFill>
                <a:effectLst>
                  <a:outerShdw blurRad="38100" dist="38100" dir="2700000" algn="tl">
                    <a:srgbClr val="000000">
                      <a:alpha val="43137"/>
                    </a:srgbClr>
                  </a:outerShdw>
                </a:effectLst>
              </a:rPr>
              <a:t>Gerente de operaciones</a:t>
            </a:r>
          </a:p>
          <a:p>
            <a:r>
              <a:rPr lang="es-ES" sz="1800" b="1" dirty="0">
                <a:solidFill>
                  <a:schemeClr val="accent2"/>
                </a:solidFill>
                <a:effectLst>
                  <a:outerShdw blurRad="38100" dist="38100" dir="2700000" algn="tl">
                    <a:srgbClr val="000000">
                      <a:alpha val="43137"/>
                    </a:srgbClr>
                  </a:outerShdw>
                </a:effectLst>
              </a:rPr>
              <a:t>castrori@de.pr.gov </a:t>
            </a:r>
          </a:p>
        </p:txBody>
      </p:sp>
      <p:pic>
        <p:nvPicPr>
          <p:cNvPr id="7" name="Picture 6" descr="A picture containing graphical user interface&#10;&#10;Description automatically generated">
            <a:extLst>
              <a:ext uri="{FF2B5EF4-FFF2-40B4-BE49-F238E27FC236}">
                <a16:creationId xmlns:a16="http://schemas.microsoft.com/office/drawing/2014/main" id="{99ED75F3-2A55-A065-4945-833B93917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65" y="1660949"/>
            <a:ext cx="2872688" cy="221980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effectLst>
                  <a:outerShdw blurRad="38100" dist="38100" dir="2700000" algn="tl">
                    <a:srgbClr val="000000">
                      <a:alpha val="43137"/>
                    </a:srgbClr>
                  </a:outerShdw>
                </a:effectLst>
              </a:rPr>
              <a:t>Enfoque del Programa </a:t>
            </a:r>
            <a:endParaRPr sz="3600" b="1" dirty="0">
              <a:effectLst>
                <a:outerShdw blurRad="38100" dist="38100" dir="2700000" algn="tl">
                  <a:srgbClr val="000000">
                    <a:alpha val="43137"/>
                  </a:srgbClr>
                </a:outerShdw>
              </a:effectLst>
            </a:endParaRPr>
          </a:p>
        </p:txBody>
      </p:sp>
      <p:sp>
        <p:nvSpPr>
          <p:cNvPr id="240" name="Google Shape;240;p19"/>
          <p:cNvSpPr txBox="1">
            <a:spLocks noGrp="1"/>
          </p:cNvSpPr>
          <p:nvPr>
            <p:ph type="subTitle" idx="4294967295"/>
          </p:nvPr>
        </p:nvSpPr>
        <p:spPr>
          <a:xfrm>
            <a:off x="1292223" y="4057800"/>
            <a:ext cx="6845803"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b="1" dirty="0" err="1">
                <a:solidFill>
                  <a:schemeClr val="bg2"/>
                </a:solidFill>
                <a:effectLst>
                  <a:outerShdw blurRad="38100" dist="38100" dir="2700000" algn="tl">
                    <a:srgbClr val="000000">
                      <a:alpha val="43137"/>
                    </a:srgbClr>
                  </a:outerShdw>
                </a:effectLst>
                <a:latin typeface="Nixie One" panose="020B0604020202020204" charset="0"/>
              </a:rPr>
              <a:t>durante</a:t>
            </a:r>
            <a:r>
              <a:rPr lang="en-US" b="1" dirty="0">
                <a:solidFill>
                  <a:schemeClr val="bg2"/>
                </a:solidFill>
                <a:effectLst>
                  <a:outerShdw blurRad="38100" dist="38100" dir="2700000" algn="tl">
                    <a:srgbClr val="000000">
                      <a:alpha val="43137"/>
                    </a:srgbClr>
                  </a:outerShdw>
                </a:effectLst>
                <a:latin typeface="Nixie One" panose="020B0604020202020204" charset="0"/>
              </a:rPr>
              <a:t> </a:t>
            </a:r>
            <a:r>
              <a:rPr lang="en-US" b="1" dirty="0" err="1">
                <a:solidFill>
                  <a:schemeClr val="bg2"/>
                </a:solidFill>
                <a:effectLst>
                  <a:outerShdw blurRad="38100" dist="38100" dir="2700000" algn="tl">
                    <a:srgbClr val="000000">
                      <a:alpha val="43137"/>
                    </a:srgbClr>
                  </a:outerShdw>
                </a:effectLst>
                <a:latin typeface="Nixie One" panose="020B0604020202020204" charset="0"/>
              </a:rPr>
              <a:t>el</a:t>
            </a:r>
            <a:r>
              <a:rPr lang="en-US" b="1" dirty="0">
                <a:solidFill>
                  <a:schemeClr val="bg2"/>
                </a:solidFill>
                <a:effectLst>
                  <a:outerShdw blurRad="38100" dist="38100" dir="2700000" algn="tl">
                    <a:srgbClr val="000000">
                      <a:alpha val="43137"/>
                    </a:srgbClr>
                  </a:outerShdw>
                </a:effectLst>
                <a:latin typeface="Nixie One" panose="020B0604020202020204" charset="0"/>
              </a:rPr>
              <a:t> </a:t>
            </a:r>
            <a:r>
              <a:rPr lang="en-US" b="1" dirty="0" err="1">
                <a:solidFill>
                  <a:schemeClr val="bg2"/>
                </a:solidFill>
                <a:effectLst>
                  <a:outerShdw blurRad="38100" dist="38100" dir="2700000" algn="tl">
                    <a:srgbClr val="000000">
                      <a:alpha val="43137"/>
                    </a:srgbClr>
                  </a:outerShdw>
                </a:effectLst>
                <a:latin typeface="Nixie One" panose="020B0604020202020204" charset="0"/>
              </a:rPr>
              <a:t>proceso</a:t>
            </a:r>
            <a:r>
              <a:rPr lang="en-US" b="1" dirty="0">
                <a:solidFill>
                  <a:schemeClr val="bg2"/>
                </a:solidFill>
                <a:effectLst>
                  <a:outerShdw blurRad="38100" dist="38100" dir="2700000" algn="tl">
                    <a:srgbClr val="000000">
                      <a:alpha val="43137"/>
                    </a:srgbClr>
                  </a:outerShdw>
                </a:effectLst>
                <a:latin typeface="Nixie One" panose="020B0604020202020204" charset="0"/>
              </a:rPr>
              <a:t> de </a:t>
            </a:r>
            <a:r>
              <a:rPr lang="en-US" b="1" dirty="0" err="1">
                <a:solidFill>
                  <a:schemeClr val="bg2"/>
                </a:solidFill>
                <a:effectLst>
                  <a:outerShdw blurRad="38100" dist="38100" dir="2700000" algn="tl">
                    <a:srgbClr val="000000">
                      <a:alpha val="43137"/>
                    </a:srgbClr>
                  </a:outerShdw>
                </a:effectLst>
                <a:latin typeface="Nixie One" panose="020B0604020202020204" charset="0"/>
              </a:rPr>
              <a:t>Revisión</a:t>
            </a:r>
            <a:r>
              <a:rPr lang="en-US" b="1" dirty="0">
                <a:solidFill>
                  <a:schemeClr val="bg2"/>
                </a:solidFill>
                <a:effectLst>
                  <a:outerShdw blurRad="38100" dist="38100" dir="2700000" algn="tl">
                    <a:srgbClr val="000000">
                      <a:alpha val="43137"/>
                    </a:srgbClr>
                  </a:outerShdw>
                </a:effectLst>
                <a:latin typeface="Nixie One" panose="020B0604020202020204" charset="0"/>
              </a:rPr>
              <a:t> Curricular </a:t>
            </a:r>
            <a:endParaRPr b="1" dirty="0">
              <a:solidFill>
                <a:schemeClr val="bg2"/>
              </a:solidFill>
              <a:effectLst>
                <a:outerShdw blurRad="38100" dist="38100" dir="2700000" algn="tl">
                  <a:srgbClr val="000000">
                    <a:alpha val="43137"/>
                  </a:srgbClr>
                </a:outerShdw>
              </a:effectLst>
              <a:latin typeface="Nixie One" panose="020B0604020202020204" charset="0"/>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pic>
        <p:nvPicPr>
          <p:cNvPr id="1026" name="Picture 2" descr="See the source image">
            <a:extLst>
              <a:ext uri="{FF2B5EF4-FFF2-40B4-BE49-F238E27FC236}">
                <a16:creationId xmlns:a16="http://schemas.microsoft.com/office/drawing/2014/main" id="{827EDDE9-D49F-925A-8A07-3CFBA994E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105" y="1500439"/>
            <a:ext cx="2142622" cy="2142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323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10" name="Picture 2" descr="See the source image">
            <a:extLst>
              <a:ext uri="{FF2B5EF4-FFF2-40B4-BE49-F238E27FC236}">
                <a16:creationId xmlns:a16="http://schemas.microsoft.com/office/drawing/2014/main" id="{820BA367-D893-CD7D-257F-7800633E1BCE}"/>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7178" t="14689" r="7053" b="13273"/>
          <a:stretch/>
        </p:blipFill>
        <p:spPr bwMode="auto">
          <a:xfrm>
            <a:off x="2327917" y="1288893"/>
            <a:ext cx="6542608" cy="3817364"/>
          </a:xfrm>
          <a:prstGeom prst="rect">
            <a:avLst/>
          </a:prstGeom>
          <a:noFill/>
          <a:extLst>
            <a:ext uri="{909E8E84-426E-40DD-AFC4-6F175D3DCCD1}">
              <a14:hiddenFill xmlns:a14="http://schemas.microsoft.com/office/drawing/2010/main">
                <a:solidFill>
                  <a:srgbClr val="FFFFFF"/>
                </a:solidFill>
              </a14:hiddenFill>
            </a:ext>
          </a:extLst>
        </p:spPr>
      </p:pic>
      <p:sp>
        <p:nvSpPr>
          <p:cNvPr id="200" name="Google Shape;200;p14"/>
          <p:cNvSpPr txBox="1">
            <a:spLocks noGrp="1"/>
          </p:cNvSpPr>
          <p:nvPr>
            <p:ph type="title"/>
          </p:nvPr>
        </p:nvSpPr>
        <p:spPr>
          <a:xfrm>
            <a:off x="3264975" y="1136236"/>
            <a:ext cx="4919469" cy="90139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solidFill>
                  <a:schemeClr val="accent2"/>
                </a:solidFill>
                <a:effectLst>
                  <a:outerShdw blurRad="38100" dist="38100" dir="2700000" algn="tl">
                    <a:srgbClr val="000000">
                      <a:alpha val="43137"/>
                    </a:srgbClr>
                  </a:outerShdw>
                </a:effectLst>
              </a:rPr>
              <a:t>Visión</a:t>
            </a:r>
            <a:r>
              <a:rPr lang="en" sz="3200" dirty="0"/>
              <a:t> </a:t>
            </a:r>
            <a:endParaRPr sz="3200" dirty="0"/>
          </a:p>
        </p:txBody>
      </p:sp>
      <p:sp>
        <p:nvSpPr>
          <p:cNvPr id="201" name="Google Shape;201;p14"/>
          <p:cNvSpPr txBox="1"/>
          <p:nvPr/>
        </p:nvSpPr>
        <p:spPr>
          <a:xfrm>
            <a:off x="3069670" y="2094025"/>
            <a:ext cx="5238953" cy="2207100"/>
          </a:xfrm>
          <a:prstGeom prst="rect">
            <a:avLst/>
          </a:prstGeom>
          <a:noFill/>
          <a:ln>
            <a:noFill/>
          </a:ln>
        </p:spPr>
        <p:txBody>
          <a:bodyPr spcFirstLastPara="1" wrap="square" lIns="91425" tIns="91425" rIns="91425" bIns="91425" anchor="t" anchorCtr="0">
            <a:noAutofit/>
          </a:bodyPr>
          <a:lstStyle/>
          <a:p>
            <a:pPr marL="0" marR="0" algn="just">
              <a:spcBef>
                <a:spcPts val="0"/>
              </a:spcBef>
              <a:spcAft>
                <a:spcPts val="0"/>
              </a:spcAft>
            </a:pPr>
            <a:r>
              <a:rPr lang="es-PR" sz="2000" b="1" dirty="0">
                <a:solidFill>
                  <a:schemeClr val="bg2"/>
                </a:solidFill>
                <a:effectLst/>
                <a:latin typeface="Nixie One" panose="020B0604020202020204" charset="0"/>
                <a:ea typeface="Calibri" panose="020F0502020204030204" pitchFamily="34" charset="0"/>
                <a:cs typeface="Arial" panose="020B0604020202020204" pitchFamily="34" charset="0"/>
              </a:rPr>
              <a:t>Formar una niñez competente y preparada para completar con éxito la escuela y responder a los cambios de la sociedad puertorriqueña y los cambios globales en el futuro.  </a:t>
            </a:r>
            <a:endParaRPr lang="en-PR" sz="2000" b="1" dirty="0">
              <a:solidFill>
                <a:schemeClr val="bg2"/>
              </a:solidFill>
              <a:effectLst/>
              <a:latin typeface="Nixie One" panose="020B0604020202020204" charset="0"/>
              <a:ea typeface="Calibri" panose="020F0502020204030204" pitchFamily="34" charset="0"/>
            </a:endParaRPr>
          </a:p>
          <a:p>
            <a:pPr marL="0" lvl="0" indent="0" algn="l" rtl="0">
              <a:spcBef>
                <a:spcPts val="600"/>
              </a:spcBef>
              <a:spcAft>
                <a:spcPts val="0"/>
              </a:spcAft>
              <a:buNone/>
            </a:pPr>
            <a:endParaRPr sz="1000" dirty="0">
              <a:solidFill>
                <a:srgbClr val="617A86"/>
              </a:solidFill>
              <a:latin typeface="Varela Round"/>
              <a:ea typeface="Varela Round"/>
              <a:cs typeface="Varela Round"/>
              <a:sym typeface="Varela Round"/>
            </a:endParaRP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7" name="Picture 6" descr="A picture containing text&#10;&#10;Description automatically generated">
            <a:extLst>
              <a:ext uri="{FF2B5EF4-FFF2-40B4-BE49-F238E27FC236}">
                <a16:creationId xmlns:a16="http://schemas.microsoft.com/office/drawing/2014/main" id="{37CDB446-2C79-4EF4-A8C7-B8E2BF5D8E47}"/>
              </a:ext>
            </a:extLst>
          </p:cNvPr>
          <p:cNvPicPr>
            <a:picLocks noChangeAspect="1"/>
          </p:cNvPicPr>
          <p:nvPr/>
        </p:nvPicPr>
        <p:blipFill>
          <a:blip r:embed="rId4"/>
          <a:stretch>
            <a:fillRect/>
          </a:stretch>
        </p:blipFill>
        <p:spPr>
          <a:xfrm>
            <a:off x="681548" y="-133645"/>
            <a:ext cx="2583427" cy="12134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8" name="Picture 2" descr="See the source image">
            <a:extLst>
              <a:ext uri="{FF2B5EF4-FFF2-40B4-BE49-F238E27FC236}">
                <a16:creationId xmlns:a16="http://schemas.microsoft.com/office/drawing/2014/main" id="{C76BE8A5-D326-71D1-F9FF-D31D9511DC14}"/>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7178" t="14689" r="7053" b="13273"/>
          <a:stretch/>
        </p:blipFill>
        <p:spPr bwMode="auto">
          <a:xfrm>
            <a:off x="2264729" y="1288893"/>
            <a:ext cx="6605796" cy="3854232"/>
          </a:xfrm>
          <a:prstGeom prst="rect">
            <a:avLst/>
          </a:prstGeom>
          <a:noFill/>
          <a:extLst>
            <a:ext uri="{909E8E84-426E-40DD-AFC4-6F175D3DCCD1}">
              <a14:hiddenFill xmlns:a14="http://schemas.microsoft.com/office/drawing/2010/main">
                <a:solidFill>
                  <a:srgbClr val="FFFFFF"/>
                </a:solidFill>
              </a14:hiddenFill>
            </a:ext>
          </a:extLst>
        </p:spPr>
      </p:pic>
      <p:sp>
        <p:nvSpPr>
          <p:cNvPr id="200" name="Google Shape;200;p14"/>
          <p:cNvSpPr txBox="1">
            <a:spLocks noGrp="1"/>
          </p:cNvSpPr>
          <p:nvPr>
            <p:ph type="title"/>
          </p:nvPr>
        </p:nvSpPr>
        <p:spPr>
          <a:xfrm>
            <a:off x="3264975" y="1136236"/>
            <a:ext cx="4919469" cy="90139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solidFill>
                  <a:schemeClr val="accent2"/>
                </a:solidFill>
                <a:effectLst>
                  <a:outerShdw blurRad="38100" dist="38100" dir="2700000" algn="tl">
                    <a:srgbClr val="000000">
                      <a:alpha val="43137"/>
                    </a:srgbClr>
                  </a:outerShdw>
                </a:effectLst>
              </a:rPr>
              <a:t>Misión</a:t>
            </a:r>
            <a:r>
              <a:rPr lang="en" sz="3200" dirty="0"/>
              <a:t> </a:t>
            </a:r>
            <a:endParaRPr sz="3200" dirty="0"/>
          </a:p>
        </p:txBody>
      </p:sp>
      <p:sp>
        <p:nvSpPr>
          <p:cNvPr id="201" name="Google Shape;201;p14"/>
          <p:cNvSpPr txBox="1"/>
          <p:nvPr/>
        </p:nvSpPr>
        <p:spPr>
          <a:xfrm>
            <a:off x="3069670" y="2094025"/>
            <a:ext cx="5238953" cy="2207100"/>
          </a:xfrm>
          <a:prstGeom prst="rect">
            <a:avLst/>
          </a:prstGeom>
          <a:noFill/>
          <a:ln>
            <a:noFill/>
          </a:ln>
        </p:spPr>
        <p:txBody>
          <a:bodyPr spcFirstLastPara="1" wrap="square" lIns="91425" tIns="91425" rIns="91425" bIns="91425" anchor="t" anchorCtr="0">
            <a:noAutofit/>
          </a:bodyPr>
          <a:lstStyle/>
          <a:p>
            <a:pPr marL="0" marR="0" algn="just">
              <a:spcBef>
                <a:spcPts val="0"/>
              </a:spcBef>
              <a:spcAft>
                <a:spcPts val="0"/>
              </a:spcAft>
            </a:pPr>
            <a:r>
              <a:rPr lang="es-PR" sz="2000" b="1" dirty="0">
                <a:solidFill>
                  <a:schemeClr val="bg2"/>
                </a:solidFill>
                <a:effectLst/>
                <a:latin typeface="Nixie One" panose="020B0604020202020204" charset="0"/>
                <a:ea typeface="Calibri" panose="020F0502020204030204" pitchFamily="34" charset="0"/>
                <a:cs typeface="Arial" panose="020B0604020202020204" pitchFamily="34" charset="0"/>
              </a:rPr>
              <a:t>Propiciar el ofrecimiento de educación de alta calidad en los grados de </a:t>
            </a:r>
            <a:r>
              <a:rPr lang="es-PR" sz="2000" b="1" dirty="0" err="1">
                <a:solidFill>
                  <a:schemeClr val="bg2"/>
                </a:solidFill>
                <a:effectLst/>
                <a:latin typeface="Nixie One" panose="020B0604020202020204" charset="0"/>
                <a:ea typeface="Calibri" panose="020F0502020204030204" pitchFamily="34" charset="0"/>
                <a:cs typeface="Arial" panose="020B0604020202020204" pitchFamily="34" charset="0"/>
              </a:rPr>
              <a:t>prekindergarten</a:t>
            </a:r>
            <a:r>
              <a:rPr lang="es-PR" sz="2000" b="1" dirty="0">
                <a:solidFill>
                  <a:schemeClr val="bg2"/>
                </a:solidFill>
                <a:effectLst/>
                <a:latin typeface="Nixie One" panose="020B0604020202020204" charset="0"/>
                <a:ea typeface="Calibri" panose="020F0502020204030204" pitchFamily="34" charset="0"/>
                <a:cs typeface="Arial" panose="020B0604020202020204" pitchFamily="34" charset="0"/>
              </a:rPr>
              <a:t> a tercero (PK-3), mediante un currículo integrado que constituya la base de un proceso de aprendizaje permanente y prepare a los estudiantes para la vida.  </a:t>
            </a:r>
            <a:endParaRPr lang="en-PR" sz="2000" b="1" dirty="0">
              <a:solidFill>
                <a:schemeClr val="bg2"/>
              </a:solidFill>
              <a:effectLst/>
              <a:latin typeface="Nixie One" panose="020B0604020202020204" charset="0"/>
              <a:ea typeface="Calibri" panose="020F0502020204030204" pitchFamily="34" charset="0"/>
            </a:endParaRPr>
          </a:p>
          <a:p>
            <a:pPr marL="0" lvl="0" indent="0" algn="l" rtl="0">
              <a:spcBef>
                <a:spcPts val="600"/>
              </a:spcBef>
              <a:spcAft>
                <a:spcPts val="0"/>
              </a:spcAft>
              <a:buNone/>
            </a:pPr>
            <a:endParaRPr sz="1000" dirty="0">
              <a:solidFill>
                <a:srgbClr val="617A86"/>
              </a:solidFill>
              <a:latin typeface="Varela Round"/>
              <a:ea typeface="Varela Round"/>
              <a:cs typeface="Varela Round"/>
              <a:sym typeface="Varela Round"/>
            </a:endParaRP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7" name="Picture 6" descr="A picture containing text&#10;&#10;Description automatically generated">
            <a:extLst>
              <a:ext uri="{FF2B5EF4-FFF2-40B4-BE49-F238E27FC236}">
                <a16:creationId xmlns:a16="http://schemas.microsoft.com/office/drawing/2014/main" id="{37CDB446-2C79-4EF4-A8C7-B8E2BF5D8E47}"/>
              </a:ext>
            </a:extLst>
          </p:cNvPr>
          <p:cNvPicPr>
            <a:picLocks noChangeAspect="1"/>
          </p:cNvPicPr>
          <p:nvPr/>
        </p:nvPicPr>
        <p:blipFill>
          <a:blip r:embed="rId4"/>
          <a:stretch>
            <a:fillRect/>
          </a:stretch>
        </p:blipFill>
        <p:spPr>
          <a:xfrm>
            <a:off x="681548" y="-133645"/>
            <a:ext cx="2583427" cy="1213492"/>
          </a:xfrm>
          <a:prstGeom prst="rect">
            <a:avLst/>
          </a:prstGeom>
        </p:spPr>
      </p:pic>
    </p:spTree>
    <p:extLst>
      <p:ext uri="{BB962C8B-B14F-4D97-AF65-F5344CB8AC3E}">
        <p14:creationId xmlns:p14="http://schemas.microsoft.com/office/powerpoint/2010/main" val="2936707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1077218"/>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Enfoque</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del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Educación</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para la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Niñez</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Temprana</a:t>
            </a:r>
            <a:endPar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543284"/>
            <a:ext cx="7226300" cy="2862322"/>
          </a:xfrm>
          <a:prstGeom prst="rect">
            <a:avLst/>
          </a:prstGeom>
          <a:noFill/>
        </p:spPr>
        <p:txBody>
          <a:bodyPr wrap="square">
            <a:spAutoFit/>
          </a:bodyPr>
          <a:lstStyle/>
          <a:p>
            <a:pPr algn="just"/>
            <a:r>
              <a:rPr lang="es-ES" sz="2000" b="1" dirty="0">
                <a:solidFill>
                  <a:schemeClr val="bg2"/>
                </a:solidFill>
                <a:latin typeface="Nixie One" panose="020B0604020202020204" charset="0"/>
              </a:rPr>
              <a:t>El Programa de Niñez Temprana se enfocó en ir más allá de lo meramente académico.  Este proyecto se centró en que los estudiantes sean capaces de aprender sobre su entorno  y el desarrollo global para poder aplicar lo aprendido en las materias. La sociedad actual es cambiante y no solo demanda conocimiento, sino también poseer destrezas y competencias más allá del saber. Para poder cumplir con lo antes expuesto se desarrolló un currículo integrado. </a:t>
            </a:r>
            <a:endParaRPr lang="es-ES" sz="2000" b="1" dirty="0">
              <a:solidFill>
                <a:schemeClr val="bg2"/>
              </a:solidFill>
              <a:latin typeface="Nixie One" panose="020B0604020202020204" charset="0"/>
              <a:cs typeface="Varela Round" panose="00000500000000000000" pitchFamily="2" charset="-79"/>
            </a:endParaRPr>
          </a:p>
        </p:txBody>
      </p:sp>
    </p:spTree>
    <p:extLst>
      <p:ext uri="{BB962C8B-B14F-4D97-AF65-F5344CB8AC3E}">
        <p14:creationId xmlns:p14="http://schemas.microsoft.com/office/powerpoint/2010/main" val="98343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889000" y="66795"/>
            <a:ext cx="7366000" cy="830997"/>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4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Enfoque</a:t>
            </a:r>
            <a:r>
              <a:rPr lang="en-US" sz="24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del </a:t>
            </a:r>
            <a:r>
              <a:rPr lang="en-US" sz="24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4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4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Educación</a:t>
            </a:r>
            <a:r>
              <a:rPr lang="en-US" sz="24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para la </a:t>
            </a:r>
            <a:r>
              <a:rPr lang="en-US" sz="24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Niñez</a:t>
            </a:r>
            <a:r>
              <a:rPr lang="en-US" sz="24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4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Temprana</a:t>
            </a:r>
            <a:endParaRPr lang="en-US" sz="24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1219199" y="983027"/>
            <a:ext cx="7035801" cy="3970318"/>
          </a:xfrm>
          <a:prstGeom prst="rect">
            <a:avLst/>
          </a:prstGeom>
          <a:noFill/>
        </p:spPr>
        <p:txBody>
          <a:bodyPr wrap="square">
            <a:spAutoFit/>
          </a:bodyPr>
          <a:lstStyle/>
          <a:p>
            <a:pPr algn="just"/>
            <a:r>
              <a:rPr lang="en-PR" sz="1800" b="1" dirty="0">
                <a:solidFill>
                  <a:schemeClr val="bg2"/>
                </a:solidFill>
                <a:effectLst/>
                <a:latin typeface="Nixie One" panose="020B0604020202020204" charset="0"/>
                <a:ea typeface="Calibri" panose="020F0502020204030204" pitchFamily="34" charset="0"/>
              </a:rPr>
              <a:t>Durante </a:t>
            </a:r>
            <a:r>
              <a:rPr lang="en-PR" sz="1800" b="1" dirty="0" err="1">
                <a:solidFill>
                  <a:schemeClr val="bg2"/>
                </a:solidFill>
                <a:effectLst/>
                <a:latin typeface="Nixie One" panose="020B0604020202020204" charset="0"/>
                <a:ea typeface="Calibri" panose="020F0502020204030204" pitchFamily="34" charset="0"/>
              </a:rPr>
              <a:t>el</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año</a:t>
            </a:r>
            <a:r>
              <a:rPr lang="en-PR" sz="1800" b="1" dirty="0">
                <a:solidFill>
                  <a:schemeClr val="bg2"/>
                </a:solidFill>
                <a:effectLst/>
                <a:latin typeface="Nixie One" panose="020B0604020202020204" charset="0"/>
                <a:ea typeface="Calibri" panose="020F0502020204030204" pitchFamily="34" charset="0"/>
              </a:rPr>
              <a:t> escolar, </a:t>
            </a:r>
            <a:r>
              <a:rPr lang="en-PR" sz="1800" b="1" dirty="0" err="1">
                <a:solidFill>
                  <a:schemeClr val="bg2"/>
                </a:solidFill>
                <a:effectLst/>
                <a:latin typeface="Nixie One" panose="020B0604020202020204" charset="0"/>
                <a:ea typeface="Calibri" panose="020F0502020204030204" pitchFamily="34" charset="0"/>
              </a:rPr>
              <a:t>los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estudiantes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realizarán</a:t>
            </a:r>
            <a:r>
              <a:rPr lang="en-PR" sz="1800" b="1" dirty="0">
                <a:solidFill>
                  <a:schemeClr val="bg2"/>
                </a:solidFill>
                <a:effectLst/>
                <a:latin typeface="Nixie One" panose="020B0604020202020204" charset="0"/>
                <a:ea typeface="Calibri" panose="020F0502020204030204" pitchFamily="34" charset="0"/>
              </a:rPr>
              <a:t> un </a:t>
            </a:r>
            <a:r>
              <a:rPr lang="en-PR" sz="1800" b="1" dirty="0" err="1">
                <a:solidFill>
                  <a:schemeClr val="bg2"/>
                </a:solidFill>
                <a:effectLst/>
                <a:latin typeface="Nixie One" panose="020B0604020202020204" charset="0"/>
                <a:ea typeface="Calibri" panose="020F0502020204030204" pitchFamily="34" charset="0"/>
              </a:rPr>
              <a:t>viaje</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imaginario</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por</a:t>
            </a:r>
            <a:r>
              <a:rPr lang="en-PR" sz="1800" b="1" dirty="0">
                <a:solidFill>
                  <a:schemeClr val="bg2"/>
                </a:solidFill>
                <a:effectLst/>
                <a:latin typeface="Nixie One" panose="020B0604020202020204" charset="0"/>
                <a:ea typeface="Calibri" panose="020F0502020204030204" pitchFamily="34" charset="0"/>
              </a:rPr>
              <a:t> Puerto Rico y </a:t>
            </a:r>
            <a:r>
              <a:rPr lang="en-PR" sz="1800" b="1" dirty="0" err="1">
                <a:solidFill>
                  <a:schemeClr val="bg2"/>
                </a:solidFill>
                <a:effectLst/>
                <a:latin typeface="Nixie One" panose="020B0604020202020204" charset="0"/>
                <a:ea typeface="Calibri" panose="020F0502020204030204" pitchFamily="34" charset="0"/>
              </a:rPr>
              <a:t>el</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mundo</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acompañados</a:t>
            </a:r>
            <a:r>
              <a:rPr lang="en-PR" sz="1800" b="1" dirty="0">
                <a:solidFill>
                  <a:schemeClr val="bg2"/>
                </a:solidFill>
                <a:effectLst/>
                <a:latin typeface="Nixie One" panose="020B0604020202020204" charset="0"/>
                <a:ea typeface="Calibri" panose="020F0502020204030204" pitchFamily="34" charset="0"/>
              </a:rPr>
              <a:t> de un </a:t>
            </a:r>
            <a:r>
              <a:rPr lang="en-PR" sz="1800" b="1" dirty="0" err="1">
                <a:solidFill>
                  <a:schemeClr val="bg2"/>
                </a:solidFill>
                <a:effectLst/>
                <a:latin typeface="Nixie One" panose="020B0604020202020204" charset="0"/>
                <a:ea typeface="Calibri" panose="020F0502020204030204" pitchFamily="34" charset="0"/>
              </a:rPr>
              <a:t>personaje</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motivador</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En</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él</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aprenderemos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descubriremos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desarrollaremos</a:t>
            </a:r>
            <a:r>
              <a:rPr lang="en-PR" sz="1800" b="1" dirty="0">
                <a:solidFill>
                  <a:schemeClr val="bg2"/>
                </a:solidFill>
                <a:effectLst/>
                <a:latin typeface="Nixie One" panose="020B0604020202020204" charset="0"/>
                <a:ea typeface="Calibri" panose="020F0502020204030204" pitchFamily="34" charset="0"/>
              </a:rPr>
              <a:t> y </a:t>
            </a:r>
            <a:r>
              <a:rPr lang="en-PR" sz="1800" b="1" dirty="0" err="1">
                <a:solidFill>
                  <a:schemeClr val="bg2"/>
                </a:solidFill>
                <a:effectLst/>
                <a:latin typeface="Nixie One" panose="020B0604020202020204" charset="0"/>
                <a:ea typeface="Calibri" panose="020F0502020204030204" pitchFamily="34" charset="0"/>
              </a:rPr>
              <a:t>fortaleceremos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destrezas</a:t>
            </a:r>
            <a:r>
              <a:rPr lang="en-PR" sz="1800" b="1" dirty="0">
                <a:solidFill>
                  <a:schemeClr val="bg2"/>
                </a:solidFill>
                <a:effectLst/>
                <a:latin typeface="Nixie One" panose="020B0604020202020204" charset="0"/>
                <a:ea typeface="Calibri" panose="020F0502020204030204" pitchFamily="34" charset="0"/>
              </a:rPr>
              <a:t> y </a:t>
            </a:r>
            <a:r>
              <a:rPr lang="en-PR" sz="1800" b="1" dirty="0" err="1">
                <a:solidFill>
                  <a:schemeClr val="bg2"/>
                </a:solidFill>
                <a:effectLst/>
                <a:latin typeface="Nixie One" panose="020B0604020202020204" charset="0"/>
                <a:ea typeface="Calibri" panose="020F0502020204030204" pitchFamily="34" charset="0"/>
              </a:rPr>
              <a:t>conceptos</a:t>
            </a:r>
            <a:r>
              <a:rPr lang="en-PR" sz="1800" b="1" dirty="0">
                <a:solidFill>
                  <a:schemeClr val="bg2"/>
                </a:solidFill>
                <a:effectLst/>
                <a:latin typeface="Nixie One" panose="020B0604020202020204" charset="0"/>
                <a:ea typeface="Calibri" panose="020F0502020204030204" pitchFamily="34" charset="0"/>
              </a:rPr>
              <a:t> para la </a:t>
            </a:r>
            <a:r>
              <a:rPr lang="en-PR" sz="1800" b="1" dirty="0" err="1">
                <a:solidFill>
                  <a:schemeClr val="bg2"/>
                </a:solidFill>
                <a:effectLst/>
                <a:latin typeface="Nixie One" panose="020B0604020202020204" charset="0"/>
                <a:ea typeface="Calibri" panose="020F0502020204030204" pitchFamily="34" charset="0"/>
              </a:rPr>
              <a:t>vida</a:t>
            </a:r>
            <a:r>
              <a:rPr lang="en-PR" sz="1800" b="1" dirty="0">
                <a:solidFill>
                  <a:schemeClr val="bg2"/>
                </a:solidFill>
                <a:effectLst/>
                <a:latin typeface="Nixie One" panose="020B0604020202020204" charset="0"/>
                <a:ea typeface="Calibri" panose="020F0502020204030204" pitchFamily="34" charset="0"/>
              </a:rPr>
              <a:t> </a:t>
            </a:r>
            <a:r>
              <a:rPr lang="es-PR" sz="1800" b="1" dirty="0">
                <a:solidFill>
                  <a:schemeClr val="bg2"/>
                </a:solidFill>
                <a:effectLst/>
                <a:latin typeface="Nixie One" panose="020B0604020202020204" charset="0"/>
                <a:ea typeface="Calibri" panose="020F0502020204030204" pitchFamily="34" charset="0"/>
              </a:rPr>
              <a:t>de manera integrada y divertida</a:t>
            </a:r>
            <a:r>
              <a:rPr lang="en-PR" sz="1800" b="1" dirty="0">
                <a:solidFill>
                  <a:schemeClr val="bg2"/>
                </a:solidFill>
                <a:effectLst/>
                <a:latin typeface="Nixie One" panose="020B0604020202020204" charset="0"/>
                <a:ea typeface="Calibri" panose="020F0502020204030204" pitchFamily="34" charset="0"/>
              </a:rPr>
              <a:t> que </a:t>
            </a:r>
            <a:r>
              <a:rPr lang="en-PR" sz="1800" b="1" dirty="0" err="1">
                <a:solidFill>
                  <a:schemeClr val="bg2"/>
                </a:solidFill>
                <a:effectLst/>
                <a:latin typeface="Nixie One" panose="020B0604020202020204" charset="0"/>
                <a:ea typeface="Calibri" panose="020F0502020204030204" pitchFamily="34" charset="0"/>
              </a:rPr>
              <a:t>los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identifican</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como</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puertorriqueños</a:t>
            </a:r>
            <a:r>
              <a:rPr lang="en-US" sz="1800" b="1" dirty="0">
                <a:solidFill>
                  <a:schemeClr val="bg2"/>
                </a:solidFill>
                <a:effectLst/>
                <a:latin typeface="Nixie One" panose="020B0604020202020204" charset="0"/>
                <a:ea typeface="Calibri" panose="020F0502020204030204" pitchFamily="34" charset="0"/>
              </a:rPr>
              <a:t> y </a:t>
            </a:r>
            <a:r>
              <a:rPr lang="en-US" sz="1800" b="1" dirty="0" err="1">
                <a:solidFill>
                  <a:schemeClr val="bg2"/>
                </a:solidFill>
                <a:effectLst/>
                <a:latin typeface="Nixie One" panose="020B0604020202020204" charset="0"/>
                <a:ea typeface="Calibri" panose="020F0502020204030204" pitchFamily="34" charset="0"/>
              </a:rPr>
              <a:t>ciudadanos</a:t>
            </a:r>
            <a:r>
              <a:rPr lang="en-US" sz="1800" b="1" dirty="0">
                <a:solidFill>
                  <a:schemeClr val="bg2"/>
                </a:solidFill>
                <a:effectLst/>
                <a:latin typeface="Nixie One" panose="020B0604020202020204" charset="0"/>
                <a:ea typeface="Calibri" panose="020F0502020204030204" pitchFamily="34" charset="0"/>
              </a:rPr>
              <a:t> del </a:t>
            </a:r>
            <a:r>
              <a:rPr lang="en-US" sz="1800" b="1" dirty="0" err="1">
                <a:solidFill>
                  <a:schemeClr val="bg2"/>
                </a:solidFill>
                <a:effectLst/>
                <a:latin typeface="Nixie One" panose="020B0604020202020204" charset="0"/>
                <a:ea typeface="Calibri" panose="020F0502020204030204" pitchFamily="34" charset="0"/>
              </a:rPr>
              <a:t>mundo</a:t>
            </a:r>
            <a:r>
              <a:rPr lang="en-US" sz="1800" b="1" dirty="0">
                <a:solidFill>
                  <a:schemeClr val="bg2"/>
                </a:solidFill>
                <a:effectLst/>
                <a:latin typeface="Nixie One" panose="020B0604020202020204" charset="0"/>
                <a:ea typeface="Calibri" panose="020F0502020204030204" pitchFamily="34" charset="0"/>
              </a:rPr>
              <a:t> </a:t>
            </a:r>
            <a:r>
              <a:rPr lang="en-US" sz="1800" b="1" dirty="0" err="1">
                <a:solidFill>
                  <a:schemeClr val="bg2"/>
                </a:solidFill>
                <a:effectLst/>
                <a:latin typeface="Nixie One" panose="020B0604020202020204" charset="0"/>
                <a:ea typeface="Calibri" panose="020F0502020204030204" pitchFamily="34" charset="0"/>
              </a:rPr>
              <a:t>fortaleciendo</a:t>
            </a:r>
            <a:r>
              <a:rPr lang="en-US" sz="1800" b="1" dirty="0">
                <a:solidFill>
                  <a:schemeClr val="bg2"/>
                </a:solidFill>
                <a:effectLst/>
                <a:latin typeface="Nixie One" panose="020B0604020202020204" charset="0"/>
                <a:ea typeface="Calibri" panose="020F0502020204030204" pitchFamily="34" charset="0"/>
              </a:rPr>
              <a:t> la </a:t>
            </a:r>
            <a:r>
              <a:rPr lang="en-US" sz="1800" b="1" dirty="0" err="1">
                <a:solidFill>
                  <a:schemeClr val="bg2"/>
                </a:solidFill>
                <a:effectLst/>
                <a:latin typeface="Nixie One" panose="020B0604020202020204" charset="0"/>
                <a:ea typeface="Calibri" panose="020F0502020204030204" pitchFamily="34" charset="0"/>
              </a:rPr>
              <a:t>tolerancia</a:t>
            </a:r>
            <a:r>
              <a:rPr lang="en-US" sz="1800" b="1" dirty="0">
                <a:solidFill>
                  <a:schemeClr val="bg2"/>
                </a:solidFill>
                <a:effectLst/>
                <a:latin typeface="Nixie One" panose="020B0604020202020204" charset="0"/>
                <a:ea typeface="Calibri" panose="020F0502020204030204" pitchFamily="34" charset="0"/>
              </a:rPr>
              <a:t> y </a:t>
            </a:r>
            <a:r>
              <a:rPr lang="en-US" sz="1800" b="1" dirty="0" err="1">
                <a:solidFill>
                  <a:schemeClr val="bg2"/>
                </a:solidFill>
                <a:effectLst/>
                <a:latin typeface="Nixie One" panose="020B0604020202020204" charset="0"/>
                <a:ea typeface="Calibri" panose="020F0502020204030204" pitchFamily="34" charset="0"/>
              </a:rPr>
              <a:t>el</a:t>
            </a:r>
            <a:r>
              <a:rPr lang="en-US" sz="1800" b="1" dirty="0">
                <a:solidFill>
                  <a:schemeClr val="bg2"/>
                </a:solidFill>
                <a:effectLst/>
                <a:latin typeface="Nixie One" panose="020B0604020202020204" charset="0"/>
                <a:ea typeface="Calibri" panose="020F0502020204030204" pitchFamily="34" charset="0"/>
              </a:rPr>
              <a:t> </a:t>
            </a:r>
            <a:r>
              <a:rPr lang="en-US" sz="1800" b="1" dirty="0" err="1">
                <a:solidFill>
                  <a:schemeClr val="bg2"/>
                </a:solidFill>
                <a:effectLst/>
                <a:latin typeface="Nixie One" panose="020B0604020202020204" charset="0"/>
                <a:ea typeface="Calibri" panose="020F0502020204030204" pitchFamily="34" charset="0"/>
              </a:rPr>
              <a:t>respeto</a:t>
            </a:r>
            <a:r>
              <a:rPr lang="en-US" sz="1800" b="1" dirty="0">
                <a:solidFill>
                  <a:schemeClr val="bg2"/>
                </a:solidFill>
                <a:effectLst/>
                <a:latin typeface="Nixie One" panose="020B0604020202020204" charset="0"/>
                <a:ea typeface="Calibri" panose="020F0502020204030204" pitchFamily="34" charset="0"/>
              </a:rPr>
              <a:t> a la </a:t>
            </a:r>
            <a:r>
              <a:rPr lang="en-US" sz="1800" b="1" dirty="0" err="1">
                <a:solidFill>
                  <a:schemeClr val="bg2"/>
                </a:solidFill>
                <a:effectLst/>
                <a:latin typeface="Nixie One" panose="020B0604020202020204" charset="0"/>
                <a:ea typeface="Calibri" panose="020F0502020204030204" pitchFamily="34" charset="0"/>
              </a:rPr>
              <a:t>diversidad</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Integrarán</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conceptos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generales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como</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capitales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cantidad</a:t>
            </a:r>
            <a:r>
              <a:rPr lang="en-PR" sz="1800" b="1" dirty="0">
                <a:solidFill>
                  <a:schemeClr val="bg2"/>
                </a:solidFill>
                <a:effectLst/>
                <a:latin typeface="Nixie One" panose="020B0604020202020204" charset="0"/>
                <a:ea typeface="Calibri" panose="020F0502020204030204" pitchFamily="34" charset="0"/>
              </a:rPr>
              <a:t> de </a:t>
            </a:r>
            <a:r>
              <a:rPr lang="en-PR" sz="1800" b="1" dirty="0" err="1">
                <a:solidFill>
                  <a:schemeClr val="bg2"/>
                </a:solidFill>
                <a:effectLst/>
                <a:latin typeface="Nixie One" panose="020B0604020202020204" charset="0"/>
                <a:ea typeface="Calibri" panose="020F0502020204030204" pitchFamily="34" charset="0"/>
              </a:rPr>
              <a:t>municipios</a:t>
            </a:r>
            <a:r>
              <a:rPr lang="en-PR" sz="1800" b="1" dirty="0">
                <a:solidFill>
                  <a:schemeClr val="bg2"/>
                </a:solidFill>
                <a:effectLst/>
                <a:latin typeface="Nixie One" panose="020B0604020202020204" charset="0"/>
                <a:ea typeface="Calibri" panose="020F0502020204030204" pitchFamily="34" charset="0"/>
              </a:rPr>
              <a:t>, sus </a:t>
            </a:r>
            <a:r>
              <a:rPr lang="en-PR" sz="1800" b="1" dirty="0" err="1">
                <a:solidFill>
                  <a:schemeClr val="bg2"/>
                </a:solidFill>
                <a:effectLst/>
                <a:latin typeface="Nixie One" panose="020B0604020202020204" charset="0"/>
                <a:ea typeface="Calibri" panose="020F0502020204030204" pitchFamily="34" charset="0"/>
              </a:rPr>
              <a:t>banderas</a:t>
            </a:r>
            <a:r>
              <a:rPr lang="en-PR" sz="1800" b="1" dirty="0">
                <a:solidFill>
                  <a:schemeClr val="bg2"/>
                </a:solidFill>
                <a:effectLst/>
                <a:latin typeface="Nixie One" panose="020B0604020202020204" charset="0"/>
                <a:ea typeface="Calibri" panose="020F0502020204030204" pitchFamily="34" charset="0"/>
              </a:rPr>
              <a:t> y escudos, </a:t>
            </a:r>
            <a:r>
              <a:rPr lang="en-PR" sz="1800" b="1" dirty="0" err="1">
                <a:solidFill>
                  <a:schemeClr val="bg2"/>
                </a:solidFill>
                <a:effectLst/>
                <a:latin typeface="Nixie One" panose="020B0604020202020204" charset="0"/>
                <a:ea typeface="Calibri" panose="020F0502020204030204" pitchFamily="34" charset="0"/>
              </a:rPr>
              <a:t>gentilicios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cognomentos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localización</a:t>
            </a:r>
            <a:r>
              <a:rPr lang="en-PR" sz="1800" b="1" dirty="0">
                <a:solidFill>
                  <a:schemeClr val="bg2"/>
                </a:solidFill>
                <a:effectLst/>
                <a:latin typeface="Nixie One" panose="020B0604020202020204" charset="0"/>
                <a:ea typeface="Calibri" panose="020F0502020204030204" pitchFamily="34" charset="0"/>
              </a:rPr>
              <a:t> de </a:t>
            </a:r>
            <a:r>
              <a:rPr lang="en-PR" sz="1800" b="1" dirty="0" err="1">
                <a:solidFill>
                  <a:schemeClr val="bg2"/>
                </a:solidFill>
                <a:effectLst/>
                <a:latin typeface="Nixie One" panose="020B0604020202020204" charset="0"/>
                <a:ea typeface="Calibri" panose="020F0502020204030204" pitchFamily="34" charset="0"/>
              </a:rPr>
              <a:t>los</a:t>
            </a:r>
            <a:r>
              <a:rPr lang="en-PR" sz="1800" b="1" dirty="0">
                <a:solidFill>
                  <a:schemeClr val="bg2"/>
                </a:solidFill>
                <a:effectLst/>
                <a:latin typeface="Nixie One" panose="020B0604020202020204" charset="0"/>
                <a:ea typeface="Calibri" panose="020F0502020204030204" pitchFamily="34" charset="0"/>
              </a:rPr>
              <a:t> pueblos, </a:t>
            </a:r>
            <a:r>
              <a:rPr lang="en-PR" sz="1800" b="1" dirty="0" err="1">
                <a:solidFill>
                  <a:schemeClr val="bg2"/>
                </a:solidFill>
                <a:effectLst/>
                <a:latin typeface="Nixie One" panose="020B0604020202020204" charset="0"/>
                <a:ea typeface="Calibri" panose="020F0502020204030204" pitchFamily="34" charset="0"/>
              </a:rPr>
              <a:t>países</a:t>
            </a:r>
            <a:r>
              <a:rPr lang="en-PR" sz="1800" b="1" dirty="0">
                <a:solidFill>
                  <a:schemeClr val="bg2"/>
                </a:solidFill>
                <a:effectLst/>
                <a:latin typeface="Nixie One" panose="020B0604020202020204" charset="0"/>
                <a:ea typeface="Calibri" panose="020F0502020204030204" pitchFamily="34" charset="0"/>
              </a:rPr>
              <a:t> y mares u </a:t>
            </a:r>
            <a:r>
              <a:rPr lang="en-PR" sz="1800" b="1" dirty="0" err="1">
                <a:solidFill>
                  <a:schemeClr val="bg2"/>
                </a:solidFill>
                <a:effectLst/>
                <a:latin typeface="Nixie One" panose="020B0604020202020204" charset="0"/>
                <a:ea typeface="Calibri" panose="020F0502020204030204" pitchFamily="34" charset="0"/>
              </a:rPr>
              <a:t>océanos</a:t>
            </a:r>
            <a:r>
              <a:rPr lang="en-PR" sz="1800" b="1" dirty="0">
                <a:solidFill>
                  <a:schemeClr val="bg2"/>
                </a:solidFill>
                <a:effectLst/>
                <a:latin typeface="Nixie One" panose="020B0604020202020204" charset="0"/>
                <a:ea typeface="Calibri" panose="020F0502020204030204" pitchFamily="34" charset="0"/>
              </a:rPr>
              <a:t>, pueblos y </a:t>
            </a:r>
            <a:r>
              <a:rPr lang="en-PR" sz="1800" b="1" dirty="0" err="1">
                <a:solidFill>
                  <a:schemeClr val="bg2"/>
                </a:solidFill>
                <a:effectLst/>
                <a:latin typeface="Nixie One" panose="020B0604020202020204" charset="0"/>
                <a:ea typeface="Calibri" panose="020F0502020204030204" pitchFamily="34" charset="0"/>
              </a:rPr>
              <a:t>países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limítrofes</a:t>
            </a:r>
            <a:r>
              <a:rPr lang="en-PR" sz="1800" b="1" dirty="0">
                <a:solidFill>
                  <a:schemeClr val="bg2"/>
                </a:solidFill>
                <a:latin typeface="Nixie One" panose="020B0604020202020204" charset="0"/>
                <a:ea typeface="Calibri" panose="020F0502020204030204" pitchFamily="34" charset="0"/>
              </a:rPr>
              <a:t> al </a:t>
            </a:r>
            <a:r>
              <a:rPr lang="en-PR" sz="1800" b="1" dirty="0" err="1">
                <a:solidFill>
                  <a:schemeClr val="bg2"/>
                </a:solidFill>
                <a:latin typeface="Nixie One" panose="020B0604020202020204" charset="0"/>
                <a:ea typeface="Calibri" panose="020F0502020204030204" pitchFamily="34" charset="0"/>
              </a:rPr>
              <a:t>visitado</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lugares</a:t>
            </a:r>
            <a:r>
              <a:rPr lang="en-PR" sz="1800" b="1" dirty="0">
                <a:solidFill>
                  <a:schemeClr val="bg2"/>
                </a:solidFill>
                <a:effectLst/>
                <a:latin typeface="Nixie One" panose="020B0604020202020204" charset="0"/>
                <a:ea typeface="Calibri" panose="020F0502020204030204" pitchFamily="34" charset="0"/>
              </a:rPr>
              <a:t> de </a:t>
            </a:r>
            <a:r>
              <a:rPr lang="en-PR" sz="1800" b="1" dirty="0" err="1">
                <a:solidFill>
                  <a:schemeClr val="bg2"/>
                </a:solidFill>
                <a:effectLst/>
                <a:latin typeface="Nixie One" panose="020B0604020202020204" charset="0"/>
                <a:ea typeface="Calibri" panose="020F0502020204030204" pitchFamily="34" charset="0"/>
              </a:rPr>
              <a:t>interés</a:t>
            </a:r>
            <a:r>
              <a:rPr lang="en-PR" sz="1800" b="1" dirty="0">
                <a:solidFill>
                  <a:schemeClr val="bg2"/>
                </a:solidFill>
                <a:effectLst/>
                <a:latin typeface="Nixie One" panose="020B0604020202020204" charset="0"/>
                <a:ea typeface="Calibri" panose="020F0502020204030204" pitchFamily="34" charset="0"/>
              </a:rPr>
              <a:t> e </a:t>
            </a:r>
            <a:r>
              <a:rPr lang="en-PR" sz="1800" b="1" dirty="0" err="1">
                <a:solidFill>
                  <a:schemeClr val="bg2"/>
                </a:solidFill>
                <a:effectLst/>
                <a:latin typeface="Nixie One" panose="020B0604020202020204" charset="0"/>
                <a:ea typeface="Calibri" panose="020F0502020204030204" pitchFamily="34" charset="0"/>
              </a:rPr>
              <a:t>históricos</a:t>
            </a:r>
            <a:r>
              <a:rPr lang="en-PR" sz="1800" b="1" dirty="0">
                <a:solidFill>
                  <a:schemeClr val="bg2"/>
                </a:solidFill>
                <a:effectLst/>
                <a:latin typeface="Nixie One" panose="020B0604020202020204" charset="0"/>
                <a:ea typeface="Calibri" panose="020F0502020204030204" pitchFamily="34" charset="0"/>
              </a:rPr>
              <a:t> y </a:t>
            </a:r>
            <a:r>
              <a:rPr lang="en-PR" sz="1800" b="1" dirty="0" err="1">
                <a:solidFill>
                  <a:schemeClr val="bg2"/>
                </a:solidFill>
                <a:effectLst/>
                <a:latin typeface="Nixie One" panose="020B0604020202020204" charset="0"/>
                <a:ea typeface="Calibri" panose="020F0502020204030204" pitchFamily="34" charset="0"/>
              </a:rPr>
              <a:t>personajes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ilustres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Además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aprenderán</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sobre</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costumbres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tradiciones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símbolos</a:t>
            </a:r>
            <a:r>
              <a:rPr lang="en-PR" sz="1800" b="1" dirty="0">
                <a:solidFill>
                  <a:schemeClr val="bg2"/>
                </a:solidFill>
                <a:effectLst/>
                <a:latin typeface="Nixie One" panose="020B0604020202020204" charset="0"/>
                <a:ea typeface="Calibri" panose="020F0502020204030204" pitchFamily="34" charset="0"/>
              </a:rPr>
              <a:t> </a:t>
            </a:r>
            <a:r>
              <a:rPr lang="en-PR" sz="1800" b="1" dirty="0" err="1">
                <a:solidFill>
                  <a:schemeClr val="bg2"/>
                </a:solidFill>
                <a:effectLst/>
                <a:latin typeface="Nixie One" panose="020B0604020202020204" charset="0"/>
                <a:ea typeface="Calibri" panose="020F0502020204030204" pitchFamily="34" charset="0"/>
              </a:rPr>
              <a:t>patrios</a:t>
            </a:r>
            <a:r>
              <a:rPr lang="en-PR" sz="1800" b="1" dirty="0">
                <a:solidFill>
                  <a:schemeClr val="bg2"/>
                </a:solidFill>
                <a:effectLst/>
                <a:latin typeface="Nixie One" panose="020B0604020202020204" charset="0"/>
                <a:ea typeface="Calibri" panose="020F0502020204030204" pitchFamily="34" charset="0"/>
              </a:rPr>
              <a:t>, flora y faun</a:t>
            </a:r>
            <a:r>
              <a:rPr lang="en-US" sz="1800" b="1" dirty="0">
                <a:solidFill>
                  <a:schemeClr val="bg2"/>
                </a:solidFill>
                <a:latin typeface="Nixie One" panose="020B0604020202020204" charset="0"/>
                <a:ea typeface="Calibri" panose="020F0502020204030204" pitchFamily="34" charset="0"/>
              </a:rPr>
              <a:t>a entre </a:t>
            </a:r>
            <a:r>
              <a:rPr lang="en-US" sz="1800" b="1" dirty="0" err="1">
                <a:solidFill>
                  <a:schemeClr val="bg2"/>
                </a:solidFill>
                <a:latin typeface="Nixie One" panose="020B0604020202020204" charset="0"/>
                <a:ea typeface="Calibri" panose="020F0502020204030204" pitchFamily="34" charset="0"/>
              </a:rPr>
              <a:t>otras</a:t>
            </a:r>
            <a:r>
              <a:rPr lang="en-US" sz="1800" b="1" dirty="0">
                <a:solidFill>
                  <a:schemeClr val="bg2"/>
                </a:solidFill>
                <a:latin typeface="Nixie One" panose="020B0604020202020204" charset="0"/>
                <a:ea typeface="Calibri" panose="020F0502020204030204" pitchFamily="34" charset="0"/>
              </a:rPr>
              <a:t> </a:t>
            </a:r>
            <a:r>
              <a:rPr lang="en-US" sz="1800" b="1" dirty="0" err="1">
                <a:solidFill>
                  <a:schemeClr val="bg2"/>
                </a:solidFill>
                <a:latin typeface="Nixie One" panose="020B0604020202020204" charset="0"/>
                <a:ea typeface="Calibri" panose="020F0502020204030204" pitchFamily="34" charset="0"/>
              </a:rPr>
              <a:t>cosas</a:t>
            </a:r>
            <a:r>
              <a:rPr lang="en-US" sz="1800" b="1" dirty="0">
                <a:solidFill>
                  <a:schemeClr val="bg2"/>
                </a:solidFill>
                <a:latin typeface="Nixie One" panose="020B0604020202020204" charset="0"/>
                <a:ea typeface="Calibri" panose="020F0502020204030204" pitchFamily="34" charset="0"/>
              </a:rPr>
              <a:t>.</a:t>
            </a:r>
            <a:endParaRPr lang="en-PR" sz="1800" b="1" dirty="0">
              <a:solidFill>
                <a:schemeClr val="bg2"/>
              </a:solidFill>
              <a:latin typeface="Nixie One" panose="020B0604020202020204" charset="0"/>
            </a:endParaRPr>
          </a:p>
        </p:txBody>
      </p:sp>
    </p:spTree>
    <p:extLst>
      <p:ext uri="{BB962C8B-B14F-4D97-AF65-F5344CB8AC3E}">
        <p14:creationId xmlns:p14="http://schemas.microsoft.com/office/powerpoint/2010/main" val="2341923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888998" y="103755"/>
            <a:ext cx="7366000" cy="646331"/>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3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Temas</a:t>
            </a:r>
            <a:r>
              <a:rPr lang="en-US" sz="3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3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motivadores</a:t>
            </a:r>
            <a:endParaRPr lang="en-US" sz="3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pic>
        <p:nvPicPr>
          <p:cNvPr id="7" name="Picture 2" descr="See the source image">
            <a:extLst>
              <a:ext uri="{FF2B5EF4-FFF2-40B4-BE49-F238E27FC236}">
                <a16:creationId xmlns:a16="http://schemas.microsoft.com/office/drawing/2014/main" id="{82C1A9EF-804E-0FE0-1737-877FF9D5AA6B}"/>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4689" b="13273"/>
          <a:stretch/>
        </p:blipFill>
        <p:spPr bwMode="auto">
          <a:xfrm>
            <a:off x="0" y="662156"/>
            <a:ext cx="9144000" cy="45758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10">
            <a:extLst>
              <a:ext uri="{FF2B5EF4-FFF2-40B4-BE49-F238E27FC236}">
                <a16:creationId xmlns:a16="http://schemas.microsoft.com/office/drawing/2014/main" id="{F4B77534-371A-ED8B-1A20-30D611A2A1EB}"/>
              </a:ext>
            </a:extLst>
          </p:cNvPr>
          <p:cNvGraphicFramePr>
            <a:graphicFrameLocks/>
          </p:cNvGraphicFramePr>
          <p:nvPr>
            <p:extLst>
              <p:ext uri="{D42A27DB-BD31-4B8C-83A1-F6EECF244321}">
                <p14:modId xmlns:p14="http://schemas.microsoft.com/office/powerpoint/2010/main" val="3004419128"/>
              </p:ext>
            </p:extLst>
          </p:nvPr>
        </p:nvGraphicFramePr>
        <p:xfrm>
          <a:off x="1490133" y="1450566"/>
          <a:ext cx="5892800" cy="299906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611148">
                  <a:extLst>
                    <a:ext uri="{9D8B030D-6E8A-4147-A177-3AD203B41FA5}">
                      <a16:colId xmlns:a16="http://schemas.microsoft.com/office/drawing/2014/main" val="3652758612"/>
                    </a:ext>
                  </a:extLst>
                </a:gridCol>
                <a:gridCol w="3281652">
                  <a:extLst>
                    <a:ext uri="{9D8B030D-6E8A-4147-A177-3AD203B41FA5}">
                      <a16:colId xmlns:a16="http://schemas.microsoft.com/office/drawing/2014/main" val="1912085315"/>
                    </a:ext>
                  </a:extLst>
                </a:gridCol>
              </a:tblGrid>
              <a:tr h="309106">
                <a:tc>
                  <a:txBody>
                    <a:bodyPr/>
                    <a:lstStyle/>
                    <a:p>
                      <a:pPr algn="ctr"/>
                      <a:r>
                        <a:rPr lang="en-PR" dirty="0"/>
                        <a:t>GRADO</a:t>
                      </a:r>
                    </a:p>
                  </a:txBody>
                  <a:tcPr/>
                </a:tc>
                <a:tc>
                  <a:txBody>
                    <a:bodyPr/>
                    <a:lstStyle/>
                    <a:p>
                      <a:pPr algn="ctr"/>
                      <a:r>
                        <a:rPr lang="en-PR" dirty="0"/>
                        <a:t>TEMA</a:t>
                      </a:r>
                    </a:p>
                  </a:txBody>
                  <a:tcPr/>
                </a:tc>
                <a:extLst>
                  <a:ext uri="{0D108BD9-81ED-4DB2-BD59-A6C34878D82A}">
                    <a16:rowId xmlns:a16="http://schemas.microsoft.com/office/drawing/2014/main" val="2330842740"/>
                  </a:ext>
                </a:extLst>
              </a:tr>
              <a:tr h="498089">
                <a:tc>
                  <a:txBody>
                    <a:bodyPr/>
                    <a:lstStyle/>
                    <a:p>
                      <a:pPr algn="ctr"/>
                      <a:endParaRPr lang="en-US" b="1" dirty="0"/>
                    </a:p>
                    <a:p>
                      <a:pPr algn="ctr"/>
                      <a:r>
                        <a:rPr lang="en-US" b="1" dirty="0"/>
                        <a:t>PREKINDERGARTEN</a:t>
                      </a:r>
                      <a:endParaRPr lang="en-PR" b="1" dirty="0"/>
                    </a:p>
                  </a:txBody>
                  <a:tcPr/>
                </a:tc>
                <a:tc>
                  <a:txBody>
                    <a:bodyPr/>
                    <a:lstStyle/>
                    <a:p>
                      <a:pPr algn="ctr"/>
                      <a:endParaRPr lang="en-US" b="1" dirty="0"/>
                    </a:p>
                    <a:p>
                      <a:pPr algn="ctr"/>
                      <a:r>
                        <a:rPr lang="en-US" b="1" dirty="0"/>
                        <a:t>TEMAS PARA LA VIDA</a:t>
                      </a:r>
                      <a:endParaRPr lang="en-PR" b="1" dirty="0"/>
                    </a:p>
                  </a:txBody>
                  <a:tcPr/>
                </a:tc>
                <a:extLst>
                  <a:ext uri="{0D108BD9-81ED-4DB2-BD59-A6C34878D82A}">
                    <a16:rowId xmlns:a16="http://schemas.microsoft.com/office/drawing/2014/main" val="3689484091"/>
                  </a:ext>
                </a:extLst>
              </a:tr>
              <a:tr h="521963">
                <a:tc>
                  <a:txBody>
                    <a:bodyPr/>
                    <a:lstStyle/>
                    <a:p>
                      <a:pPr algn="ctr"/>
                      <a:endParaRPr lang="en-US" b="1" dirty="0"/>
                    </a:p>
                    <a:p>
                      <a:pPr algn="ctr"/>
                      <a:r>
                        <a:rPr lang="en-PR" b="1" dirty="0"/>
                        <a:t>KINDERGARTEN</a:t>
                      </a:r>
                    </a:p>
                  </a:txBody>
                  <a:tcPr/>
                </a:tc>
                <a:tc>
                  <a:txBody>
                    <a:bodyPr/>
                    <a:lstStyle/>
                    <a:p>
                      <a:pPr algn="ctr"/>
                      <a:endParaRPr lang="en-US" b="1" dirty="0"/>
                    </a:p>
                    <a:p>
                      <a:pPr algn="ctr"/>
                      <a:r>
                        <a:rPr lang="en-PR" b="1" dirty="0"/>
                        <a:t>PUERTO RICO</a:t>
                      </a:r>
                    </a:p>
                  </a:txBody>
                  <a:tcPr/>
                </a:tc>
                <a:extLst>
                  <a:ext uri="{0D108BD9-81ED-4DB2-BD59-A6C34878D82A}">
                    <a16:rowId xmlns:a16="http://schemas.microsoft.com/office/drawing/2014/main" val="1045627876"/>
                  </a:ext>
                </a:extLst>
              </a:tr>
              <a:tr h="498089">
                <a:tc>
                  <a:txBody>
                    <a:bodyPr/>
                    <a:lstStyle/>
                    <a:p>
                      <a:pPr algn="ctr"/>
                      <a:endParaRPr lang="en-US" b="1" dirty="0"/>
                    </a:p>
                    <a:p>
                      <a:pPr algn="ctr"/>
                      <a:r>
                        <a:rPr lang="en-PR" b="1" dirty="0"/>
                        <a:t>PRIMER GRADO</a:t>
                      </a:r>
                    </a:p>
                  </a:txBody>
                  <a:tcPr/>
                </a:tc>
                <a:tc>
                  <a:txBody>
                    <a:bodyPr/>
                    <a:lstStyle/>
                    <a:p>
                      <a:pPr algn="ctr"/>
                      <a:endParaRPr lang="en-US" b="1" dirty="0"/>
                    </a:p>
                    <a:p>
                      <a:pPr algn="ctr"/>
                      <a:r>
                        <a:rPr lang="en-PR" b="1" dirty="0"/>
                        <a:t>LOS CONTINENTES</a:t>
                      </a:r>
                    </a:p>
                  </a:txBody>
                  <a:tcPr/>
                </a:tc>
                <a:extLst>
                  <a:ext uri="{0D108BD9-81ED-4DB2-BD59-A6C34878D82A}">
                    <a16:rowId xmlns:a16="http://schemas.microsoft.com/office/drawing/2014/main" val="3211746960"/>
                  </a:ext>
                </a:extLst>
              </a:tr>
              <a:tr h="5111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PR" b="1" dirty="0"/>
                        <a:t>SEGUNDO GRADO</a:t>
                      </a:r>
                    </a:p>
                  </a:txBody>
                  <a:tcPr/>
                </a:tc>
                <a:tc>
                  <a:txBody>
                    <a:bodyPr/>
                    <a:lstStyle/>
                    <a:p>
                      <a:pPr algn="ctr"/>
                      <a:endParaRPr lang="en-US" b="1" dirty="0"/>
                    </a:p>
                    <a:p>
                      <a:pPr algn="ctr"/>
                      <a:r>
                        <a:rPr lang="en-PR" b="1" dirty="0"/>
                        <a:t>AMÉRICA -  </a:t>
                      </a:r>
                      <a:r>
                        <a:rPr lang="en-US" b="1" dirty="0"/>
                        <a:t>NUEVO MUNDO</a:t>
                      </a:r>
                      <a:endParaRPr lang="en-PR" b="1" dirty="0"/>
                    </a:p>
                  </a:txBody>
                  <a:tcPr/>
                </a:tc>
                <a:extLst>
                  <a:ext uri="{0D108BD9-81ED-4DB2-BD59-A6C34878D82A}">
                    <a16:rowId xmlns:a16="http://schemas.microsoft.com/office/drawing/2014/main" val="1204891446"/>
                  </a:ext>
                </a:extLst>
              </a:tr>
              <a:tr h="613516">
                <a:tc>
                  <a:txBody>
                    <a:bodyPr/>
                    <a:lstStyle/>
                    <a:p>
                      <a:pPr algn="ctr"/>
                      <a:endParaRPr lang="en-US" b="1" dirty="0"/>
                    </a:p>
                    <a:p>
                      <a:pPr algn="ctr"/>
                      <a:r>
                        <a:rPr lang="en-PR" b="1" dirty="0"/>
                        <a:t>TERCER GRADO</a:t>
                      </a:r>
                    </a:p>
                  </a:txBody>
                  <a:tcPr/>
                </a:tc>
                <a:tc>
                  <a:txBody>
                    <a:bodyPr/>
                    <a:lstStyle/>
                    <a:p>
                      <a:pPr algn="ctr"/>
                      <a:endParaRPr lang="en-US" b="1" dirty="0"/>
                    </a:p>
                    <a:p>
                      <a:pPr algn="ctr"/>
                      <a:r>
                        <a:rPr lang="en-PR" b="1" dirty="0"/>
                        <a:t>ORIENTE – VIEJO MUNDO</a:t>
                      </a:r>
                    </a:p>
                  </a:txBody>
                  <a:tcPr/>
                </a:tc>
                <a:extLst>
                  <a:ext uri="{0D108BD9-81ED-4DB2-BD59-A6C34878D82A}">
                    <a16:rowId xmlns:a16="http://schemas.microsoft.com/office/drawing/2014/main" val="571338494"/>
                  </a:ext>
                </a:extLst>
              </a:tr>
            </a:tbl>
          </a:graphicData>
        </a:graphic>
      </p:graphicFrame>
    </p:spTree>
    <p:extLst>
      <p:ext uri="{BB962C8B-B14F-4D97-AF65-F5344CB8AC3E}">
        <p14:creationId xmlns:p14="http://schemas.microsoft.com/office/powerpoint/2010/main" val="3597018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ED150B72-FD26-8547-8014-EC041499B06A}"/>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4689" b="13273"/>
          <a:stretch/>
        </p:blipFill>
        <p:spPr bwMode="auto">
          <a:xfrm>
            <a:off x="0" y="662156"/>
            <a:ext cx="9144000" cy="45758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889000" y="70183"/>
            <a:ext cx="7366000" cy="523220"/>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Personajes</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motivadores</a:t>
            </a:r>
            <a:endPar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3" name="Oval 2">
            <a:extLst>
              <a:ext uri="{FF2B5EF4-FFF2-40B4-BE49-F238E27FC236}">
                <a16:creationId xmlns:a16="http://schemas.microsoft.com/office/drawing/2014/main" id="{5A87D35E-253E-AB3D-FAF4-70F843DC8F0A}"/>
              </a:ext>
            </a:extLst>
          </p:cNvPr>
          <p:cNvSpPr/>
          <p:nvPr/>
        </p:nvSpPr>
        <p:spPr>
          <a:xfrm>
            <a:off x="1763220" y="714994"/>
            <a:ext cx="2301721" cy="22389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effectLst>
                  <a:outerShdw blurRad="38100" dist="38100" dir="2700000" algn="tl">
                    <a:srgbClr val="000000">
                      <a:alpha val="43137"/>
                    </a:srgbClr>
                  </a:outerShdw>
                </a:effectLst>
              </a:rPr>
              <a:t>Prekínder</a:t>
            </a:r>
            <a:endParaRPr lang="en-US" sz="1800" b="1" dirty="0">
              <a:effectLst>
                <a:outerShdw blurRad="38100" dist="38100" dir="2700000" algn="tl">
                  <a:srgbClr val="000000">
                    <a:alpha val="43137"/>
                  </a:srgbClr>
                </a:outerShdw>
              </a:effectLst>
            </a:endParaRPr>
          </a:p>
          <a:p>
            <a:pPr algn="ctr"/>
            <a:endParaRPr lang="en-US" sz="1800" dirty="0"/>
          </a:p>
          <a:p>
            <a:pPr algn="ctr"/>
            <a:endParaRPr lang="en-US" sz="1800" dirty="0"/>
          </a:p>
          <a:p>
            <a:pPr algn="ctr"/>
            <a:endParaRPr lang="en-US" dirty="0"/>
          </a:p>
          <a:p>
            <a:pPr algn="ctr"/>
            <a:endParaRPr lang="en-US" dirty="0"/>
          </a:p>
          <a:p>
            <a:pPr algn="ctr"/>
            <a:endParaRPr lang="en-US" dirty="0"/>
          </a:p>
          <a:p>
            <a:pPr algn="ctr"/>
            <a:endParaRPr lang="en-US" dirty="0"/>
          </a:p>
          <a:p>
            <a:pPr algn="ctr"/>
            <a:endParaRPr lang="en-PR" dirty="0"/>
          </a:p>
        </p:txBody>
      </p:sp>
      <p:sp>
        <p:nvSpPr>
          <p:cNvPr id="7" name="Oval 6">
            <a:extLst>
              <a:ext uri="{FF2B5EF4-FFF2-40B4-BE49-F238E27FC236}">
                <a16:creationId xmlns:a16="http://schemas.microsoft.com/office/drawing/2014/main" id="{1ED0D034-6E3C-12B5-ECBC-06B2BD680F0B}"/>
              </a:ext>
            </a:extLst>
          </p:cNvPr>
          <p:cNvSpPr/>
          <p:nvPr/>
        </p:nvSpPr>
        <p:spPr>
          <a:xfrm>
            <a:off x="4420944" y="682797"/>
            <a:ext cx="2383827" cy="2238900"/>
          </a:xfrm>
          <a:prstGeom prst="ellipse">
            <a:avLst/>
          </a:prstGeom>
          <a:solidFill>
            <a:schemeClr val="accent5"/>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effectLst>
                  <a:outerShdw blurRad="38100" dist="38100" dir="2700000" algn="tl">
                    <a:srgbClr val="000000">
                      <a:alpha val="43137"/>
                    </a:srgbClr>
                  </a:outerShdw>
                </a:effectLst>
              </a:rPr>
              <a:t>Kínder</a:t>
            </a:r>
            <a:endParaRPr lang="en-US" sz="1800" b="1" dirty="0">
              <a:effectLst>
                <a:outerShdw blurRad="38100" dist="38100" dir="2700000" algn="tl">
                  <a:srgbClr val="000000">
                    <a:alpha val="43137"/>
                  </a:srgbClr>
                </a:outerShdw>
              </a:effectLst>
            </a:endParaRPr>
          </a:p>
          <a:p>
            <a:pPr algn="ctr"/>
            <a:endParaRPr lang="en-US" sz="1800" dirty="0"/>
          </a:p>
          <a:p>
            <a:pPr algn="ctr"/>
            <a:endParaRPr lang="en-US" sz="1800" dirty="0"/>
          </a:p>
          <a:p>
            <a:pPr algn="ctr"/>
            <a:endParaRPr lang="en-US" sz="1800" dirty="0"/>
          </a:p>
          <a:p>
            <a:pPr algn="ctr"/>
            <a:endParaRPr lang="en-US" dirty="0"/>
          </a:p>
          <a:p>
            <a:pPr algn="ctr"/>
            <a:endParaRPr lang="en-US" dirty="0"/>
          </a:p>
          <a:p>
            <a:pPr algn="ctr"/>
            <a:endParaRPr lang="en-US" dirty="0"/>
          </a:p>
          <a:p>
            <a:pPr algn="ctr"/>
            <a:endParaRPr lang="en-US" dirty="0"/>
          </a:p>
          <a:p>
            <a:pPr algn="ctr"/>
            <a:endParaRPr lang="en-PR" dirty="0"/>
          </a:p>
        </p:txBody>
      </p:sp>
      <p:sp>
        <p:nvSpPr>
          <p:cNvPr id="8" name="Oval 7">
            <a:extLst>
              <a:ext uri="{FF2B5EF4-FFF2-40B4-BE49-F238E27FC236}">
                <a16:creationId xmlns:a16="http://schemas.microsoft.com/office/drawing/2014/main" id="{31B69DBF-6C0C-8CD0-170B-A5C32559D695}"/>
              </a:ext>
            </a:extLst>
          </p:cNvPr>
          <p:cNvSpPr/>
          <p:nvPr/>
        </p:nvSpPr>
        <p:spPr>
          <a:xfrm>
            <a:off x="3186239" y="2697647"/>
            <a:ext cx="2301721" cy="2365193"/>
          </a:xfrm>
          <a:prstGeom prst="ellipse">
            <a:avLst/>
          </a:prstGeom>
          <a:solidFill>
            <a:srgbClr val="FF0066"/>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effectLst>
                  <a:outerShdw blurRad="38100" dist="38100" dir="2700000" algn="tl">
                    <a:srgbClr val="000000">
                      <a:alpha val="43137"/>
                    </a:srgbClr>
                  </a:outerShdw>
                </a:effectLst>
              </a:rPr>
              <a:t>Segundo</a:t>
            </a:r>
          </a:p>
          <a:p>
            <a:pPr algn="ctr"/>
            <a:endParaRPr lang="en-US" sz="1800" dirty="0"/>
          </a:p>
          <a:p>
            <a:pPr algn="ctr"/>
            <a:endParaRPr lang="en-US" sz="1800" dirty="0"/>
          </a:p>
          <a:p>
            <a:pPr algn="ctr"/>
            <a:endParaRPr lang="en-US" sz="1800" dirty="0"/>
          </a:p>
          <a:p>
            <a:pPr algn="ctr"/>
            <a:endParaRPr lang="en-US" dirty="0"/>
          </a:p>
          <a:p>
            <a:pPr algn="ctr"/>
            <a:endParaRPr lang="en-US" dirty="0"/>
          </a:p>
          <a:p>
            <a:pPr algn="ctr"/>
            <a:endParaRPr lang="en-US" dirty="0"/>
          </a:p>
          <a:p>
            <a:pPr algn="ctr"/>
            <a:endParaRPr lang="en-US" dirty="0"/>
          </a:p>
          <a:p>
            <a:pPr algn="ctr"/>
            <a:endParaRPr lang="en-PR" dirty="0"/>
          </a:p>
        </p:txBody>
      </p:sp>
      <p:sp>
        <p:nvSpPr>
          <p:cNvPr id="9" name="Oval 8">
            <a:extLst>
              <a:ext uri="{FF2B5EF4-FFF2-40B4-BE49-F238E27FC236}">
                <a16:creationId xmlns:a16="http://schemas.microsoft.com/office/drawing/2014/main" id="{1A1DA379-2E07-C671-D393-35AE6181A65B}"/>
              </a:ext>
            </a:extLst>
          </p:cNvPr>
          <p:cNvSpPr/>
          <p:nvPr/>
        </p:nvSpPr>
        <p:spPr>
          <a:xfrm>
            <a:off x="615479" y="2794805"/>
            <a:ext cx="2298602" cy="2223268"/>
          </a:xfrm>
          <a:prstGeom prst="ellipse">
            <a:avLst/>
          </a:prstGeom>
          <a:solidFill>
            <a:schemeClr val="accent3"/>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effectLst>
                  <a:outerShdw blurRad="38100" dist="38100" dir="2700000" algn="tl">
                    <a:srgbClr val="000000">
                      <a:alpha val="43137"/>
                    </a:srgbClr>
                  </a:outerShdw>
                </a:effectLst>
              </a:rPr>
              <a:t>Primero</a:t>
            </a:r>
          </a:p>
          <a:p>
            <a:pPr algn="ctr"/>
            <a:endParaRPr lang="en-US" sz="1800" dirty="0"/>
          </a:p>
          <a:p>
            <a:pPr algn="ctr"/>
            <a:endParaRPr lang="en-US" sz="1800" dirty="0"/>
          </a:p>
          <a:p>
            <a:pPr algn="ctr"/>
            <a:endParaRPr lang="en-US" dirty="0"/>
          </a:p>
          <a:p>
            <a:pPr algn="ctr"/>
            <a:endParaRPr lang="en-US" dirty="0"/>
          </a:p>
          <a:p>
            <a:pPr algn="ctr"/>
            <a:endParaRPr lang="en-US" dirty="0"/>
          </a:p>
          <a:p>
            <a:pPr algn="ctr"/>
            <a:endParaRPr lang="en-US" dirty="0"/>
          </a:p>
          <a:p>
            <a:pPr algn="ctr"/>
            <a:endParaRPr lang="en-PR" dirty="0"/>
          </a:p>
        </p:txBody>
      </p:sp>
      <p:sp>
        <p:nvSpPr>
          <p:cNvPr id="10" name="Oval 9">
            <a:extLst>
              <a:ext uri="{FF2B5EF4-FFF2-40B4-BE49-F238E27FC236}">
                <a16:creationId xmlns:a16="http://schemas.microsoft.com/office/drawing/2014/main" id="{C1995D9E-3619-4518-A55B-C3170BCA687B}"/>
              </a:ext>
            </a:extLst>
          </p:cNvPr>
          <p:cNvSpPr/>
          <p:nvPr/>
        </p:nvSpPr>
        <p:spPr>
          <a:xfrm>
            <a:off x="5881510" y="2571750"/>
            <a:ext cx="2373489" cy="2410445"/>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a:p>
            <a:pPr algn="ctr"/>
            <a:r>
              <a:rPr lang="en-US" sz="1800" b="1" dirty="0" err="1">
                <a:effectLst>
                  <a:outerShdw blurRad="38100" dist="38100" dir="2700000" algn="tl">
                    <a:srgbClr val="000000">
                      <a:alpha val="43137"/>
                    </a:srgbClr>
                  </a:outerShdw>
                </a:effectLst>
              </a:rPr>
              <a:t>Tercero</a:t>
            </a:r>
            <a:endParaRPr lang="en-US" sz="1800" b="1" dirty="0">
              <a:effectLst>
                <a:outerShdw blurRad="38100" dist="38100" dir="2700000" algn="tl">
                  <a:srgbClr val="000000">
                    <a:alpha val="43137"/>
                  </a:srgbClr>
                </a:outerShdw>
              </a:effectLst>
            </a:endParaRPr>
          </a:p>
          <a:p>
            <a:pPr algn="ctr"/>
            <a:endParaRPr lang="en-US" sz="1800" dirty="0"/>
          </a:p>
          <a:p>
            <a:pPr algn="ctr"/>
            <a:endParaRPr lang="en-US" sz="1800" dirty="0"/>
          </a:p>
          <a:p>
            <a:pPr algn="ctr"/>
            <a:endParaRPr lang="en-US" sz="1800" dirty="0"/>
          </a:p>
          <a:p>
            <a:pPr algn="ctr"/>
            <a:endParaRPr lang="en-US" sz="1800" dirty="0"/>
          </a:p>
          <a:p>
            <a:pPr algn="ctr"/>
            <a:endParaRPr lang="en-US" dirty="0"/>
          </a:p>
          <a:p>
            <a:pPr algn="ctr"/>
            <a:endParaRPr lang="en-US" dirty="0"/>
          </a:p>
          <a:p>
            <a:pPr algn="ctr"/>
            <a:endParaRPr lang="en-US" dirty="0"/>
          </a:p>
          <a:p>
            <a:pPr algn="ctr"/>
            <a:endParaRPr lang="en-US" dirty="0"/>
          </a:p>
          <a:p>
            <a:pPr algn="ctr"/>
            <a:endParaRPr lang="en-PR" dirty="0"/>
          </a:p>
        </p:txBody>
      </p:sp>
      <p:pic>
        <p:nvPicPr>
          <p:cNvPr id="11" name="Picture 10" descr="A person wearing a garment&#10;&#10;Description automatically generated with low confidence">
            <a:extLst>
              <a:ext uri="{FF2B5EF4-FFF2-40B4-BE49-F238E27FC236}">
                <a16:creationId xmlns:a16="http://schemas.microsoft.com/office/drawing/2014/main" id="{D9042017-F418-3E6F-D58C-1A7208E2FF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194" y="3075303"/>
            <a:ext cx="1412371" cy="1976936"/>
          </a:xfrm>
          <a:prstGeom prst="rect">
            <a:avLst/>
          </a:prstGeom>
          <a:noFill/>
          <a:ln>
            <a:noFill/>
          </a:ln>
          <a:effectLst>
            <a:outerShdw blurRad="50800" dist="38100" dir="2700000" algn="tl" rotWithShape="0">
              <a:prstClr val="black">
                <a:alpha val="40000"/>
              </a:prstClr>
            </a:outerShdw>
          </a:effectLst>
        </p:spPr>
      </p:pic>
      <p:pic>
        <p:nvPicPr>
          <p:cNvPr id="12" name="Picture 11" descr="A picture containing toy&#10;&#10;Description automatically generated">
            <a:extLst>
              <a:ext uri="{FF2B5EF4-FFF2-40B4-BE49-F238E27FC236}">
                <a16:creationId xmlns:a16="http://schemas.microsoft.com/office/drawing/2014/main" id="{8B1D2743-9AC7-1CAB-B8B1-B70095CC26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908" y="2950365"/>
            <a:ext cx="1331571" cy="2071235"/>
          </a:xfrm>
          <a:prstGeom prst="rect">
            <a:avLst/>
          </a:prstGeom>
          <a:noFill/>
          <a:ln>
            <a:noFill/>
          </a:ln>
          <a:effectLst>
            <a:outerShdw blurRad="50800" dist="38100" dir="2700000" algn="tl" rotWithShape="0">
              <a:prstClr val="black">
                <a:alpha val="40000"/>
              </a:prstClr>
            </a:outerShdw>
          </a:effectLst>
        </p:spPr>
      </p:pic>
      <p:pic>
        <p:nvPicPr>
          <p:cNvPr id="13" name="Picture 12" descr="A person in a garment&#10;&#10;Description automatically generated with low confidence">
            <a:extLst>
              <a:ext uri="{FF2B5EF4-FFF2-40B4-BE49-F238E27FC236}">
                <a16:creationId xmlns:a16="http://schemas.microsoft.com/office/drawing/2014/main" id="{895075A1-FBC6-283F-681B-9C65E731862B}"/>
              </a:ext>
            </a:extLst>
          </p:cNvPr>
          <p:cNvPicPr>
            <a:picLocks noChangeAspect="1"/>
          </p:cNvPicPr>
          <p:nvPr/>
        </p:nvPicPr>
        <p:blipFill>
          <a:blip r:embed="rId5"/>
          <a:stretch>
            <a:fillRect/>
          </a:stretch>
        </p:blipFill>
        <p:spPr>
          <a:xfrm>
            <a:off x="1124726" y="2992561"/>
            <a:ext cx="1276987" cy="1986844"/>
          </a:xfrm>
          <a:prstGeom prst="rect">
            <a:avLst/>
          </a:prstGeom>
          <a:effectLst>
            <a:outerShdw blurRad="50800" dist="38100" dir="2700000" algn="tl" rotWithShape="0">
              <a:prstClr val="black">
                <a:alpha val="40000"/>
              </a:prstClr>
            </a:outerShdw>
          </a:effectLst>
        </p:spPr>
      </p:pic>
      <p:pic>
        <p:nvPicPr>
          <p:cNvPr id="15" name="Picture 14" descr="A person wearing a garment&#10;&#10;Description automatically generated with low confidence">
            <a:extLst>
              <a:ext uri="{FF2B5EF4-FFF2-40B4-BE49-F238E27FC236}">
                <a16:creationId xmlns:a16="http://schemas.microsoft.com/office/drawing/2014/main" id="{D247985B-1159-4BEE-E47D-648E57F23158}"/>
              </a:ext>
            </a:extLst>
          </p:cNvPr>
          <p:cNvPicPr>
            <a:picLocks noChangeAspect="1"/>
          </p:cNvPicPr>
          <p:nvPr/>
        </p:nvPicPr>
        <p:blipFill>
          <a:blip r:embed="rId6"/>
          <a:stretch>
            <a:fillRect/>
          </a:stretch>
        </p:blipFill>
        <p:spPr>
          <a:xfrm>
            <a:off x="4826727" y="922548"/>
            <a:ext cx="1390579" cy="2015248"/>
          </a:xfrm>
          <a:prstGeom prst="rect">
            <a:avLst/>
          </a:prstGeom>
          <a:effectLst>
            <a:outerShdw blurRad="50800" dist="38100" dir="2700000" algn="tl" rotWithShape="0">
              <a:prstClr val="black">
                <a:alpha val="40000"/>
              </a:prstClr>
            </a:outerShdw>
          </a:effectLst>
        </p:spPr>
      </p:pic>
      <p:pic>
        <p:nvPicPr>
          <p:cNvPr id="17" name="Picture 16" descr="A dog wearing a hat&#10;&#10;Description automatically generated with medium confidence">
            <a:extLst>
              <a:ext uri="{FF2B5EF4-FFF2-40B4-BE49-F238E27FC236}">
                <a16:creationId xmlns:a16="http://schemas.microsoft.com/office/drawing/2014/main" id="{B9F5F493-84B1-69FE-083C-6A5C52BC533D}"/>
              </a:ext>
            </a:extLst>
          </p:cNvPr>
          <p:cNvPicPr>
            <a:picLocks noChangeAspect="1"/>
          </p:cNvPicPr>
          <p:nvPr/>
        </p:nvPicPr>
        <p:blipFill>
          <a:blip r:embed="rId7"/>
          <a:stretch>
            <a:fillRect/>
          </a:stretch>
        </p:blipFill>
        <p:spPr>
          <a:xfrm>
            <a:off x="2120427" y="1065092"/>
            <a:ext cx="1474468" cy="1908135"/>
          </a:xfrm>
          <a:prstGeom prst="rect">
            <a:avLst/>
          </a:prstGeom>
          <a:effectLst>
            <a:outerShdw blurRad="50800" dist="38100" dir="2700000" algn="tl" rotWithShape="0">
              <a:prstClr val="black">
                <a:alpha val="40000"/>
              </a:prstClr>
            </a:outerShdw>
          </a:effectLst>
        </p:spPr>
      </p:pic>
      <p:pic>
        <p:nvPicPr>
          <p:cNvPr id="19" name="Picture 18" descr="A picture containing toy, doll&#10;&#10;Description automatically generated">
            <a:extLst>
              <a:ext uri="{FF2B5EF4-FFF2-40B4-BE49-F238E27FC236}">
                <a16:creationId xmlns:a16="http://schemas.microsoft.com/office/drawing/2014/main" id="{119F6E30-9051-E7E9-4393-3B4FA3EF3D46}"/>
              </a:ext>
            </a:extLst>
          </p:cNvPr>
          <p:cNvPicPr>
            <a:picLocks noChangeAspect="1"/>
          </p:cNvPicPr>
          <p:nvPr/>
        </p:nvPicPr>
        <p:blipFill>
          <a:blip r:embed="rId8"/>
          <a:stretch>
            <a:fillRect/>
          </a:stretch>
        </p:blipFill>
        <p:spPr>
          <a:xfrm>
            <a:off x="6897131" y="2946964"/>
            <a:ext cx="1476636" cy="2111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7994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680459" y="421076"/>
            <a:ext cx="7809441" cy="492443"/>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Se </a:t>
            </a:r>
            <a:r>
              <a:rPr lang="en-US"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trabajó</a:t>
            </a:r>
            <a:r>
              <a:rPr lang="en-US"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a:t>
            </a:r>
            <a:r>
              <a:rPr lang="en-US"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los</a:t>
            </a:r>
            <a:r>
              <a:rPr lang="en-US"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siguientes</a:t>
            </a:r>
            <a:r>
              <a:rPr lang="en-US"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documentos</a:t>
            </a:r>
            <a:r>
              <a:rPr lang="en-US"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9" name="TextBox 8">
            <a:extLst>
              <a:ext uri="{FF2B5EF4-FFF2-40B4-BE49-F238E27FC236}">
                <a16:creationId xmlns:a16="http://schemas.microsoft.com/office/drawing/2014/main" id="{872BC84B-AB3A-44E8-AC6B-45ACCAABF1C1}"/>
              </a:ext>
            </a:extLst>
          </p:cNvPr>
          <p:cNvSpPr txBox="1"/>
          <p:nvPr/>
        </p:nvSpPr>
        <p:spPr>
          <a:xfrm>
            <a:off x="680459" y="1029105"/>
            <a:ext cx="8027106" cy="3693319"/>
          </a:xfrm>
          <a:prstGeom prst="rect">
            <a:avLst/>
          </a:prstGeom>
          <a:noFill/>
        </p:spPr>
        <p:txBody>
          <a:bodyPr wrap="square">
            <a:spAutoFit/>
          </a:bodyPr>
          <a:lstStyle/>
          <a:p>
            <a:pPr marL="457189" indent="-457189">
              <a:buAutoNum type="arabicPeriod"/>
            </a:pPr>
            <a:r>
              <a:rPr lang="es-PR" sz="1800" b="1" dirty="0">
                <a:solidFill>
                  <a:schemeClr val="bg2"/>
                </a:solidFill>
                <a:latin typeface="Nixie One" panose="020B0604020202020204" charset="0"/>
              </a:rPr>
              <a:t>Nuevos estándares de 0 a 36 meses: infantes (0 a 8 meses), maternales (9 a 18 meses) y andarines (19 a 36 meses). </a:t>
            </a:r>
          </a:p>
          <a:p>
            <a:pPr marL="457189" indent="-457189">
              <a:buAutoNum type="arabicPeriod"/>
            </a:pPr>
            <a:r>
              <a:rPr lang="es-PR" sz="1800" b="1" dirty="0">
                <a:solidFill>
                  <a:schemeClr val="bg2"/>
                </a:solidFill>
                <a:latin typeface="Nixie One" panose="020B0604020202020204" charset="0"/>
              </a:rPr>
              <a:t>Los nuevos estándares de 0 a 36 meses se fundamentan en las áreas de desarrollo del niño. </a:t>
            </a:r>
          </a:p>
          <a:p>
            <a:pPr marL="457189" indent="-457189">
              <a:buAutoNum type="arabicPeriod"/>
            </a:pPr>
            <a:r>
              <a:rPr lang="es-PR" sz="1800" b="1" dirty="0">
                <a:solidFill>
                  <a:schemeClr val="bg2"/>
                </a:solidFill>
                <a:latin typeface="Nixie One" panose="020B0604020202020204" charset="0"/>
              </a:rPr>
              <a:t>Nuevo estándares y expectativas de prekínder organizadas por ciclos de evaluación </a:t>
            </a:r>
            <a:r>
              <a:rPr lang="en-PR" sz="1800" b="1" dirty="0">
                <a:solidFill>
                  <a:schemeClr val="bg2"/>
                </a:solidFill>
                <a:latin typeface="Nixie One" panose="020B0604020202020204" charset="0"/>
              </a:rPr>
              <a:t>y </a:t>
            </a:r>
            <a:r>
              <a:rPr lang="en-PR" sz="1800" b="1" dirty="0" err="1">
                <a:solidFill>
                  <a:schemeClr val="bg2"/>
                </a:solidFill>
                <a:latin typeface="Nixie One" panose="020B0604020202020204" charset="0"/>
              </a:rPr>
              <a:t>también</a:t>
            </a:r>
            <a:r>
              <a:rPr lang="en-PR" sz="1800" b="1" dirty="0">
                <a:solidFill>
                  <a:schemeClr val="bg2"/>
                </a:solidFill>
                <a:latin typeface="Nixie One" panose="020B0604020202020204" charset="0"/>
              </a:rPr>
              <a:t> </a:t>
            </a:r>
            <a:r>
              <a:rPr lang="en-PR" sz="1800" b="1" dirty="0" err="1">
                <a:solidFill>
                  <a:schemeClr val="bg2"/>
                </a:solidFill>
                <a:latin typeface="Nixie One" panose="020B0604020202020204" charset="0"/>
              </a:rPr>
              <a:t>fundamentados</a:t>
            </a:r>
            <a:r>
              <a:rPr lang="en-PR" sz="1800" b="1" dirty="0">
                <a:solidFill>
                  <a:schemeClr val="bg2"/>
                </a:solidFill>
                <a:latin typeface="Nixie One" panose="020B0604020202020204" charset="0"/>
              </a:rPr>
              <a:t> </a:t>
            </a:r>
            <a:r>
              <a:rPr lang="en-PR" sz="1800" b="1" dirty="0" err="1">
                <a:solidFill>
                  <a:schemeClr val="bg2"/>
                </a:solidFill>
                <a:latin typeface="Nixie One" panose="020B0604020202020204" charset="0"/>
              </a:rPr>
              <a:t>en</a:t>
            </a:r>
            <a:r>
              <a:rPr lang="en-PR" sz="1800" b="1" dirty="0">
                <a:solidFill>
                  <a:schemeClr val="bg2"/>
                </a:solidFill>
                <a:latin typeface="Nixie One" panose="020B0604020202020204" charset="0"/>
              </a:rPr>
              <a:t> </a:t>
            </a:r>
            <a:r>
              <a:rPr lang="es-PR" sz="1800" b="1" dirty="0">
                <a:solidFill>
                  <a:schemeClr val="bg2"/>
                </a:solidFill>
                <a:latin typeface="Nixie One" panose="020B0604020202020204" charset="0"/>
              </a:rPr>
              <a:t>las áreas de desarrollo del niño.</a:t>
            </a:r>
          </a:p>
          <a:p>
            <a:pPr marL="457189" indent="-457189">
              <a:buAutoNum type="arabicPeriod"/>
            </a:pPr>
            <a:r>
              <a:rPr lang="es-PR" sz="1800" b="1" dirty="0">
                <a:solidFill>
                  <a:schemeClr val="bg2"/>
                </a:solidFill>
                <a:latin typeface="Nixie One" panose="020B0604020202020204" charset="0"/>
              </a:rPr>
              <a:t>Nuevos estándares y expectativas de kínder organizadas por ciclos de evaluación que integra todas las materias para favorecer el desarrollo de currículo integrado.</a:t>
            </a:r>
          </a:p>
          <a:p>
            <a:pPr marL="457189" indent="-457189">
              <a:buAutoNum type="arabicPeriod"/>
            </a:pPr>
            <a:r>
              <a:rPr lang="es-PR" sz="1800" b="1" dirty="0">
                <a:solidFill>
                  <a:schemeClr val="bg2"/>
                </a:solidFill>
                <a:latin typeface="Nixie One" panose="020B0604020202020204" charset="0"/>
              </a:rPr>
              <a:t>Nuevo manual de estándares y expectativa de 1</a:t>
            </a:r>
            <a:r>
              <a:rPr lang="es-PR" sz="1800" b="1" baseline="30000" dirty="0">
                <a:solidFill>
                  <a:schemeClr val="bg2"/>
                </a:solidFill>
                <a:latin typeface="Nixie One" panose="020B0604020202020204" charset="0"/>
              </a:rPr>
              <a:t>ro</a:t>
            </a:r>
            <a:r>
              <a:rPr lang="es-PR" sz="1800" b="1" dirty="0">
                <a:solidFill>
                  <a:schemeClr val="bg2"/>
                </a:solidFill>
                <a:latin typeface="Nixie One" panose="020B0604020202020204" charset="0"/>
              </a:rPr>
              <a:t> a 3</a:t>
            </a:r>
            <a:r>
              <a:rPr lang="es-PR" sz="1800" b="1" baseline="30000" dirty="0">
                <a:solidFill>
                  <a:schemeClr val="bg2"/>
                </a:solidFill>
                <a:latin typeface="Nixie One" panose="020B0604020202020204" charset="0"/>
              </a:rPr>
              <a:t>cer</a:t>
            </a:r>
            <a:r>
              <a:rPr lang="es-PR" sz="1800" b="1" dirty="0">
                <a:solidFill>
                  <a:schemeClr val="bg2"/>
                </a:solidFill>
                <a:latin typeface="Nixie One" panose="020B0604020202020204" charset="0"/>
              </a:rPr>
              <a:t> grado que contiene la materias de Español, Estudios Sociales, Matemáticas y Ciencias.  </a:t>
            </a:r>
          </a:p>
        </p:txBody>
      </p:sp>
    </p:spTree>
    <p:extLst>
      <p:ext uri="{BB962C8B-B14F-4D97-AF65-F5344CB8AC3E}">
        <p14:creationId xmlns:p14="http://schemas.microsoft.com/office/powerpoint/2010/main" val="16141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406525" y="73667"/>
            <a:ext cx="6534300" cy="7848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effectLst>
                  <a:outerShdw blurRad="38100" dist="38100" dir="2700000" algn="tl">
                    <a:srgbClr val="000000">
                      <a:alpha val="43137"/>
                    </a:srgbClr>
                  </a:outerShdw>
                </a:effectLst>
              </a:rPr>
              <a:t>Cambios en los estándares </a:t>
            </a:r>
            <a:endParaRPr sz="3600" b="1" dirty="0">
              <a:effectLst>
                <a:outerShdw blurRad="38100" dist="38100" dir="2700000" algn="tl">
                  <a:srgbClr val="000000">
                    <a:alpha val="43137"/>
                  </a:srgbClr>
                </a:outerShdw>
              </a:effectLst>
            </a:endParaRPr>
          </a:p>
        </p:txBody>
      </p:sp>
      <p:sp>
        <p:nvSpPr>
          <p:cNvPr id="240" name="Google Shape;240;p19"/>
          <p:cNvSpPr txBox="1">
            <a:spLocks noGrp="1"/>
          </p:cNvSpPr>
          <p:nvPr>
            <p:ph type="subTitle" idx="4294967295"/>
          </p:nvPr>
        </p:nvSpPr>
        <p:spPr>
          <a:xfrm>
            <a:off x="1386214" y="583333"/>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600" b="1" dirty="0">
                <a:solidFill>
                  <a:schemeClr val="bg2"/>
                </a:solidFill>
                <a:effectLst>
                  <a:outerShdw blurRad="38100" dist="38100" dir="2700000" algn="tl">
                    <a:srgbClr val="000000">
                      <a:alpha val="43137"/>
                    </a:srgbClr>
                  </a:outerShdw>
                </a:effectLst>
                <a:latin typeface="Nixie One" panose="020B0604020202020204" charset="0"/>
              </a:rPr>
              <a:t>del Programa</a:t>
            </a:r>
            <a:endParaRPr sz="3600" b="1" dirty="0">
              <a:solidFill>
                <a:schemeClr val="bg2"/>
              </a:solidFill>
              <a:effectLst>
                <a:outerShdw blurRad="38100" dist="38100" dir="2700000" algn="tl">
                  <a:srgbClr val="000000">
                    <a:alpha val="43137"/>
                  </a:srgbClr>
                </a:outerShdw>
              </a:effectLst>
              <a:latin typeface="Nixie One" panose="020B0604020202020204" charset="0"/>
            </a:endParaRPr>
          </a:p>
        </p:txBody>
      </p:sp>
      <p:sp>
        <p:nvSpPr>
          <p:cNvPr id="241" name="Google Shape;241;p19"/>
          <p:cNvSpPr/>
          <p:nvPr/>
        </p:nvSpPr>
        <p:spPr>
          <a:xfrm>
            <a:off x="3371180" y="1612736"/>
            <a:ext cx="2871440" cy="2871627"/>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145537" y="1457368"/>
            <a:ext cx="3288852" cy="318236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526187" y="1937315"/>
            <a:ext cx="971700" cy="971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519160" y="1701530"/>
            <a:ext cx="1329511" cy="12970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18</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142163" y="1281099"/>
            <a:ext cx="1511298" cy="2304177"/>
          </a:xfrm>
          <a:prstGeom prst="rect">
            <a:avLst/>
          </a:prstGeom>
        </p:spPr>
      </p:pic>
      <p:sp>
        <p:nvSpPr>
          <p:cNvPr id="16" name="Google Shape;244;p19">
            <a:extLst>
              <a:ext uri="{FF2B5EF4-FFF2-40B4-BE49-F238E27FC236}">
                <a16:creationId xmlns:a16="http://schemas.microsoft.com/office/drawing/2014/main" id="{83584E22-1515-D8A5-5DCA-8173B4874429}"/>
              </a:ext>
            </a:extLst>
          </p:cNvPr>
          <p:cNvSpPr/>
          <p:nvPr/>
        </p:nvSpPr>
        <p:spPr>
          <a:xfrm>
            <a:off x="5777515" y="3153898"/>
            <a:ext cx="812799" cy="791365"/>
          </a:xfrm>
          <a:prstGeom prst="donut">
            <a:avLst>
              <a:gd name="adj" fmla="val 12811"/>
            </a:avLst>
          </a:prstGeom>
          <a:solidFill>
            <a:schemeClr val="accent2">
              <a:lumMod val="60000"/>
              <a:lumOff val="40000"/>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2" descr="See the source image">
            <a:extLst>
              <a:ext uri="{FF2B5EF4-FFF2-40B4-BE49-F238E27FC236}">
                <a16:creationId xmlns:a16="http://schemas.microsoft.com/office/drawing/2014/main" id="{C8FE1601-A1FA-7DA7-3E0C-1083EF166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310" y="1818799"/>
            <a:ext cx="2440785" cy="2440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474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91875"/>
            <a:ext cx="7366000" cy="1077218"/>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Cambios</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los</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estándares</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del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endPar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1123900" y="1581526"/>
            <a:ext cx="7011106" cy="3170099"/>
          </a:xfrm>
          <a:prstGeom prst="rect">
            <a:avLst/>
          </a:prstGeom>
          <a:noFill/>
        </p:spPr>
        <p:txBody>
          <a:bodyPr wrap="square">
            <a:spAutoFit/>
          </a:bodyPr>
          <a:lstStyle/>
          <a:p>
            <a:pPr algn="just"/>
            <a:r>
              <a:rPr lang="es-ES" sz="2000" b="1" dirty="0">
                <a:solidFill>
                  <a:schemeClr val="bg2"/>
                </a:solidFill>
                <a:latin typeface="Nixie One" panose="020B0604020202020204" charset="0"/>
              </a:rPr>
              <a:t>Dado a que el Programa de Educación para la Niñez Temprana es impactado por todas las materias básicas y complementarias no fue nuestro trabajo el hacer cambios en los estándares y expectativas. Los mismos fueron revisadas por cada gerente de operaciones y nuestro trabajo fue recibirlas y presentarlas de una manera coherente y pertinente para nuestros niños.  A continuación se presentan los cambios realizados por los gerentes de cada materia.</a:t>
            </a:r>
            <a:endParaRPr lang="es-ES" sz="2000" b="1" dirty="0">
              <a:solidFill>
                <a:schemeClr val="bg2"/>
              </a:solidFill>
              <a:latin typeface="Nixie One" panose="020B0604020202020204" charset="0"/>
              <a:cs typeface="Varela Round" panose="00000500000000000000" pitchFamily="2" charset="-79"/>
            </a:endParaRPr>
          </a:p>
        </p:txBody>
      </p:sp>
    </p:spTree>
    <p:extLst>
      <p:ext uri="{BB962C8B-B14F-4D97-AF65-F5344CB8AC3E}">
        <p14:creationId xmlns:p14="http://schemas.microsoft.com/office/powerpoint/2010/main" val="404672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2743759" y="1229607"/>
            <a:ext cx="5891866" cy="641100"/>
          </a:xfrm>
        </p:spPr>
        <p:txBody>
          <a:bodyPr/>
          <a:lstStyle/>
          <a:p>
            <a:r>
              <a:rPr lang="es-PR" sz="2800" b="1" dirty="0">
                <a:solidFill>
                  <a:schemeClr val="accent6"/>
                </a:solidFill>
                <a:effectLst>
                  <a:outerShdw blurRad="38100" dist="38100" dir="2700000" algn="tl">
                    <a:srgbClr val="000000">
                      <a:alpha val="43137"/>
                    </a:srgbClr>
                  </a:outerShdw>
                </a:effectLst>
              </a:rPr>
              <a:t>Notificación de Política Pública </a:t>
            </a:r>
          </a:p>
        </p:txBody>
      </p:sp>
      <p:sp>
        <p:nvSpPr>
          <p:cNvPr id="417" name="Google Shape;417;p19"/>
          <p:cNvSpPr txBox="1">
            <a:spLocks noGrp="1"/>
          </p:cNvSpPr>
          <p:nvPr>
            <p:ph type="body" idx="1"/>
          </p:nvPr>
        </p:nvSpPr>
        <p:spPr>
          <a:xfrm>
            <a:off x="2626493" y="1759269"/>
            <a:ext cx="5891865"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1900" b="1" dirty="0">
                <a:latin typeface="Nixie One" panose="020B0604020202020204" charset="0"/>
              </a:rPr>
              <a:t>El Departamento de Educación de Puerto Rico no discrimina de ninguna manera por razón de edad, raza, color, sexo, nacimiento, condición de veterano, ideología política o religiosa, origen o condición social, orientación sexual o identidad de género, discapacidad o impedimento físico o mental; ni por ser víctima de violencia doméstica, agresión sexual o acecho.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Picture 3" descr="A picture containing text&#10;&#10;Description automatically generated">
            <a:extLst>
              <a:ext uri="{FF2B5EF4-FFF2-40B4-BE49-F238E27FC236}">
                <a16:creationId xmlns:a16="http://schemas.microsoft.com/office/drawing/2014/main" id="{02404982-BD05-4CF3-AE0B-E8CC5942410B}"/>
              </a:ext>
            </a:extLst>
          </p:cNvPr>
          <p:cNvPicPr>
            <a:picLocks noChangeAspect="1"/>
          </p:cNvPicPr>
          <p:nvPr/>
        </p:nvPicPr>
        <p:blipFill>
          <a:blip r:embed="rId3"/>
          <a:stretch>
            <a:fillRect/>
          </a:stretch>
        </p:blipFill>
        <p:spPr>
          <a:xfrm>
            <a:off x="6102350" y="179484"/>
            <a:ext cx="2235628" cy="10501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pic>
        <p:nvPicPr>
          <p:cNvPr id="4" name="Picture 20">
            <a:extLst>
              <a:ext uri="{FF2B5EF4-FFF2-40B4-BE49-F238E27FC236}">
                <a16:creationId xmlns:a16="http://schemas.microsoft.com/office/drawing/2014/main" id="{9DE0C22B-897C-4713-AB90-28CCD5C37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40" y="2919964"/>
            <a:ext cx="1908491" cy="15821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tanding in front of a microphone&#10;&#10;Description automatically generated with low confidence">
            <a:extLst>
              <a:ext uri="{FF2B5EF4-FFF2-40B4-BE49-F238E27FC236}">
                <a16:creationId xmlns:a16="http://schemas.microsoft.com/office/drawing/2014/main" id="{1950A052-F6B7-47F8-BE5E-15000A0677B1}"/>
              </a:ext>
            </a:extLst>
          </p:cNvPr>
          <p:cNvPicPr>
            <a:picLocks noChangeAspect="1"/>
          </p:cNvPicPr>
          <p:nvPr/>
        </p:nvPicPr>
        <p:blipFill>
          <a:blip r:embed="rId3"/>
          <a:stretch>
            <a:fillRect/>
          </a:stretch>
        </p:blipFill>
        <p:spPr>
          <a:xfrm>
            <a:off x="743171" y="724611"/>
            <a:ext cx="1796827" cy="1848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3446753" y="140634"/>
            <a:ext cx="4849844"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Español</a:t>
            </a:r>
            <a:endPar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577393" y="2688792"/>
            <a:ext cx="3118121"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a:latin typeface="Arial" charset="0"/>
                <a:ea typeface="+mn-ea"/>
                <a:cs typeface="+mn-cs"/>
              </a:rPr>
              <a:t>Dra. Jeanette Ramos </a:t>
            </a:r>
            <a:r>
              <a:rPr lang="en-US" sz="1200" b="1" kern="1200" dirty="0" err="1">
                <a:latin typeface="Arial" charset="0"/>
                <a:ea typeface="+mn-ea"/>
                <a:cs typeface="+mn-cs"/>
              </a:rPr>
              <a:t>Ramos</a:t>
            </a:r>
            <a:endParaRPr lang="en-US" sz="1200" b="1" kern="1200" dirty="0">
              <a:latin typeface="Arial" charset="0"/>
              <a:ea typeface="+mn-ea"/>
              <a:cs typeface="+mn-cs"/>
            </a:endParaRPr>
          </a:p>
        </p:txBody>
      </p:sp>
      <p:graphicFrame>
        <p:nvGraphicFramePr>
          <p:cNvPr id="8" name="Table 7">
            <a:extLst>
              <a:ext uri="{FF2B5EF4-FFF2-40B4-BE49-F238E27FC236}">
                <a16:creationId xmlns:a16="http://schemas.microsoft.com/office/drawing/2014/main" id="{6961A5DE-2C18-4518-B5DB-34109FCCC862}"/>
              </a:ext>
            </a:extLst>
          </p:cNvPr>
          <p:cNvGraphicFramePr>
            <a:graphicFrameLocks noGrp="1"/>
          </p:cNvGraphicFramePr>
          <p:nvPr>
            <p:extLst>
              <p:ext uri="{D42A27DB-BD31-4B8C-83A1-F6EECF244321}">
                <p14:modId xmlns:p14="http://schemas.microsoft.com/office/powerpoint/2010/main" val="1337266387"/>
              </p:ext>
            </p:extLst>
          </p:nvPr>
        </p:nvGraphicFramePr>
        <p:xfrm>
          <a:off x="2793195" y="804182"/>
          <a:ext cx="6156960" cy="422910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875694">
                  <a:extLst>
                    <a:ext uri="{9D8B030D-6E8A-4147-A177-3AD203B41FA5}">
                      <a16:colId xmlns:a16="http://schemas.microsoft.com/office/drawing/2014/main" val="29767338"/>
                    </a:ext>
                  </a:extLst>
                </a:gridCol>
                <a:gridCol w="2889955">
                  <a:extLst>
                    <a:ext uri="{9D8B030D-6E8A-4147-A177-3AD203B41FA5}">
                      <a16:colId xmlns:a16="http://schemas.microsoft.com/office/drawing/2014/main" val="1042950835"/>
                    </a:ext>
                  </a:extLst>
                </a:gridCol>
                <a:gridCol w="2391311">
                  <a:extLst>
                    <a:ext uri="{9D8B030D-6E8A-4147-A177-3AD203B41FA5}">
                      <a16:colId xmlns:a16="http://schemas.microsoft.com/office/drawing/2014/main" val="2211446362"/>
                    </a:ext>
                  </a:extLst>
                </a:gridCol>
              </a:tblGrid>
              <a:tr h="0">
                <a:tc>
                  <a:txBody>
                    <a:bodyPr/>
                    <a:lstStyle/>
                    <a:p>
                      <a:pPr algn="ctr"/>
                      <a:r>
                        <a:rPr lang="en-US" sz="1100" dirty="0" err="1">
                          <a:solidFill>
                            <a:schemeClr val="tx1"/>
                          </a:solidFill>
                          <a:effectLst/>
                        </a:rPr>
                        <a:t>Grados</a:t>
                      </a:r>
                      <a:endParaRPr lang="en-US" sz="110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n-US" sz="1200" dirty="0" err="1">
                          <a:solidFill>
                            <a:schemeClr val="tx1"/>
                          </a:solidFill>
                          <a:effectLst/>
                        </a:rPr>
                        <a:t>Estándares</a:t>
                      </a:r>
                      <a:r>
                        <a:rPr lang="en-US" sz="1200" dirty="0">
                          <a:solidFill>
                            <a:schemeClr val="tx1"/>
                          </a:solidFill>
                          <a:effectLst/>
                        </a:rPr>
                        <a:t> 2014 </a:t>
                      </a:r>
                      <a:endParaRPr lang="en-US" sz="120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n-US" sz="1200" dirty="0" err="1">
                          <a:solidFill>
                            <a:schemeClr val="tx1"/>
                          </a:solidFill>
                          <a:effectLst/>
                        </a:rPr>
                        <a:t>Estándares</a:t>
                      </a:r>
                      <a:r>
                        <a:rPr lang="en-US" sz="1200" dirty="0">
                          <a:solidFill>
                            <a:schemeClr val="tx1"/>
                          </a:solidFill>
                          <a:effectLst/>
                        </a:rPr>
                        <a:t> 2022 </a:t>
                      </a:r>
                      <a:endParaRPr lang="en-US" sz="120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1336140">
                <a:tc>
                  <a:txBody>
                    <a:bodyPr/>
                    <a:lstStyle/>
                    <a:p>
                      <a:pPr algn="ctr"/>
                      <a:endParaRPr lang="en-US" sz="1400" b="1" dirty="0">
                        <a:effectLst/>
                      </a:endParaRPr>
                    </a:p>
                    <a:p>
                      <a:pPr algn="ctr"/>
                      <a:endParaRPr lang="en-US" sz="1400" b="1" dirty="0">
                        <a:effectLst/>
                      </a:endParaRPr>
                    </a:p>
                    <a:p>
                      <a:pPr algn="ctr"/>
                      <a:endParaRPr lang="en-US" sz="1400" b="1" dirty="0">
                        <a:effectLst/>
                      </a:endParaRPr>
                    </a:p>
                    <a:p>
                      <a:pPr algn="ctr"/>
                      <a:r>
                        <a:rPr lang="en-US" sz="1400" b="1" dirty="0">
                          <a:effectLst/>
                        </a:rPr>
                        <a:t>K -</a:t>
                      </a:r>
                      <a:r>
                        <a:rPr lang="en-US" sz="1400" b="1" baseline="0" dirty="0">
                          <a:effectLst/>
                        </a:rPr>
                        <a:t> 8</a:t>
                      </a:r>
                      <a:endParaRPr lang="en-US" sz="1400" b="1"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err="1">
                          <a:effectLst/>
                        </a:rPr>
                        <a:t>Comprensi</a:t>
                      </a:r>
                      <a:r>
                        <a:rPr lang="en-US" sz="1200" b="0" dirty="0" err="1">
                          <a:solidFill>
                            <a:schemeClr val="tx1"/>
                          </a:solidFill>
                        </a:rPr>
                        <a:t>ó</a:t>
                      </a:r>
                      <a:r>
                        <a:rPr lang="en-US" sz="1200" b="0" dirty="0" err="1">
                          <a:effectLst/>
                        </a:rPr>
                        <a:t>n</a:t>
                      </a:r>
                      <a:r>
                        <a:rPr lang="en-US" sz="1200" b="0" dirty="0">
                          <a:effectLst/>
                        </a:rPr>
                        <a:t> oral y </a:t>
                      </a:r>
                      <a:r>
                        <a:rPr lang="en-US" sz="1200" b="0" dirty="0" err="1">
                          <a:effectLst/>
                        </a:rPr>
                        <a:t>auditiva</a:t>
                      </a:r>
                      <a:endParaRPr lang="en-US" sz="1200" b="0" dirty="0">
                        <a:effectLs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err="1">
                          <a:solidFill>
                            <a:srgbClr val="0000FF"/>
                          </a:solidFill>
                          <a:effectLst/>
                        </a:rPr>
                        <a:t>Destrezas</a:t>
                      </a:r>
                      <a:r>
                        <a:rPr lang="en-US" sz="1200" b="1" dirty="0">
                          <a:solidFill>
                            <a:srgbClr val="0000FF"/>
                          </a:solidFill>
                          <a:effectLst/>
                        </a:rPr>
                        <a:t> </a:t>
                      </a:r>
                      <a:r>
                        <a:rPr lang="en-US" sz="1200" b="1" dirty="0" err="1">
                          <a:solidFill>
                            <a:srgbClr val="0000FF"/>
                          </a:solidFill>
                          <a:effectLst/>
                        </a:rPr>
                        <a:t>fundamentales</a:t>
                      </a:r>
                      <a:r>
                        <a:rPr lang="en-US" sz="1200" b="1" dirty="0">
                          <a:solidFill>
                            <a:srgbClr val="0000FF"/>
                          </a:solidFill>
                          <a:effectLst/>
                        </a:rPr>
                        <a:t> de la </a:t>
                      </a:r>
                      <a:r>
                        <a:rPr lang="en-US" sz="1200" b="1" dirty="0" err="1">
                          <a:solidFill>
                            <a:srgbClr val="0000FF"/>
                          </a:solidFill>
                          <a:effectLst/>
                        </a:rPr>
                        <a:t>lectura</a:t>
                      </a:r>
                      <a:endParaRPr lang="en-US" sz="1200" b="1" dirty="0">
                        <a:solidFill>
                          <a:srgbClr val="0000FF"/>
                        </a:solidFill>
                        <a:effectLst/>
                      </a:endParaRPr>
                    </a:p>
                    <a:p>
                      <a:pPr marL="457200" indent="-457200" algn="l">
                        <a:buFont typeface="Arial" panose="020B0604020202020204" pitchFamily="34" charset="0"/>
                        <a:buChar char="•"/>
                      </a:pPr>
                      <a:r>
                        <a:rPr lang="en-US" sz="1200" dirty="0" err="1">
                          <a:solidFill>
                            <a:schemeClr val="tx1"/>
                          </a:solidFill>
                          <a:effectLst/>
                        </a:rPr>
                        <a:t>Lectura</a:t>
                      </a:r>
                      <a:r>
                        <a:rPr lang="en-US" sz="1200" dirty="0">
                          <a:solidFill>
                            <a:schemeClr val="tx1"/>
                          </a:solidFill>
                          <a:effectLst/>
                        </a:rPr>
                        <a:t> de </a:t>
                      </a:r>
                      <a:r>
                        <a:rPr lang="en-US" sz="1200" dirty="0" err="1">
                          <a:solidFill>
                            <a:schemeClr val="tx1"/>
                          </a:solidFill>
                          <a:effectLst/>
                        </a:rPr>
                        <a:t>textos</a:t>
                      </a:r>
                      <a:r>
                        <a:rPr lang="en-US" sz="1200" dirty="0">
                          <a:solidFill>
                            <a:schemeClr val="tx1"/>
                          </a:solidFill>
                          <a:effectLst/>
                        </a:rPr>
                        <a:t> </a:t>
                      </a:r>
                      <a:r>
                        <a:rPr lang="en-US" sz="1200" dirty="0" err="1">
                          <a:solidFill>
                            <a:schemeClr val="tx1"/>
                          </a:solidFill>
                          <a:effectLst/>
                        </a:rPr>
                        <a:t>literarios</a:t>
                      </a:r>
                      <a:endParaRPr lang="en-US" sz="1200" dirty="0">
                        <a:solidFill>
                          <a:schemeClr val="tx1"/>
                        </a:solidFill>
                        <a:effectLst/>
                      </a:endParaRPr>
                    </a:p>
                    <a:p>
                      <a:pPr marL="457200" indent="-457200" algn="l">
                        <a:buFont typeface="Arial" panose="020B0604020202020204" pitchFamily="34" charset="0"/>
                        <a:buChar char="•"/>
                      </a:pPr>
                      <a:r>
                        <a:rPr lang="en-US" sz="1200" dirty="0" err="1">
                          <a:solidFill>
                            <a:schemeClr val="tx1"/>
                          </a:solidFill>
                          <a:effectLst/>
                        </a:rPr>
                        <a:t>Lectura</a:t>
                      </a:r>
                      <a:r>
                        <a:rPr lang="en-US" sz="1200" dirty="0">
                          <a:solidFill>
                            <a:schemeClr val="tx1"/>
                          </a:solidFill>
                          <a:effectLst/>
                        </a:rPr>
                        <a:t> de </a:t>
                      </a:r>
                      <a:r>
                        <a:rPr lang="en-US" sz="1200" dirty="0" err="1">
                          <a:solidFill>
                            <a:schemeClr val="tx1"/>
                          </a:solidFill>
                          <a:effectLst/>
                        </a:rPr>
                        <a:t>textos</a:t>
                      </a:r>
                      <a:r>
                        <a:rPr lang="en-US" sz="1200" dirty="0">
                          <a:solidFill>
                            <a:schemeClr val="tx1"/>
                          </a:solidFill>
                          <a:effectLst/>
                        </a:rPr>
                        <a:t> </a:t>
                      </a:r>
                      <a:r>
                        <a:rPr lang="en-US" sz="1200" dirty="0" err="1">
                          <a:solidFill>
                            <a:schemeClr val="tx1"/>
                          </a:solidFill>
                          <a:effectLst/>
                        </a:rPr>
                        <a:t>informativos</a:t>
                      </a:r>
                      <a:endParaRPr lang="en-US" sz="1200" dirty="0">
                        <a:solidFill>
                          <a:schemeClr val="tx1"/>
                        </a:solidFill>
                        <a:effectLst/>
                      </a:endParaRPr>
                    </a:p>
                    <a:p>
                      <a:pPr marL="457200" indent="-457200" algn="l">
                        <a:buFont typeface="Arial" panose="020B0604020202020204" pitchFamily="34" charset="0"/>
                        <a:buChar char="•"/>
                      </a:pPr>
                      <a:r>
                        <a:rPr lang="en-US" sz="1200" dirty="0">
                          <a:effectLst/>
                        </a:rPr>
                        <a:t>El </a:t>
                      </a:r>
                      <a:r>
                        <a:rPr lang="en-US" sz="1200" dirty="0" err="1">
                          <a:effectLst/>
                        </a:rPr>
                        <a:t>dominio</a:t>
                      </a:r>
                      <a:r>
                        <a:rPr lang="en-US" sz="1200" dirty="0">
                          <a:effectLst/>
                        </a:rPr>
                        <a:t> de la </a:t>
                      </a:r>
                      <a:r>
                        <a:rPr lang="en-US" sz="1200" dirty="0" err="1">
                          <a:effectLst/>
                        </a:rPr>
                        <a:t>lengua</a:t>
                      </a:r>
                      <a:endParaRPr lang="en-US" sz="1200" dirty="0">
                        <a:effectLst/>
                      </a:endParaRPr>
                    </a:p>
                    <a:p>
                      <a:pPr marL="457200" indent="-457200" algn="l">
                        <a:buFont typeface="Arial" panose="020B0604020202020204" pitchFamily="34" charset="0"/>
                        <a:buChar char="•"/>
                      </a:pPr>
                      <a:r>
                        <a:rPr lang="en-US" sz="1200" dirty="0" err="1">
                          <a:effectLst/>
                        </a:rPr>
                        <a:t>Escritura</a:t>
                      </a:r>
                      <a:r>
                        <a:rPr lang="en-US" sz="1200" dirty="0">
                          <a:effectLst/>
                        </a:rPr>
                        <a:t> y </a:t>
                      </a:r>
                      <a:r>
                        <a:rPr lang="en-US" sz="1200" dirty="0" err="1">
                          <a:effectLst/>
                        </a:rPr>
                        <a:t>producci</a:t>
                      </a:r>
                      <a:r>
                        <a:rPr lang="en-US" sz="1200" b="0" dirty="0" err="1">
                          <a:solidFill>
                            <a:schemeClr val="tx1"/>
                          </a:solidFill>
                        </a:rPr>
                        <a:t>ó</a:t>
                      </a:r>
                      <a:r>
                        <a:rPr lang="en-US" sz="1200" dirty="0" err="1">
                          <a:effectLst/>
                        </a:rPr>
                        <a:t>n</a:t>
                      </a:r>
                      <a:r>
                        <a:rPr lang="en-US" sz="1200" dirty="0">
                          <a:effectLst/>
                        </a:rPr>
                        <a:t> de </a:t>
                      </a:r>
                      <a:r>
                        <a:rPr lang="en-US" sz="1200" dirty="0" err="1">
                          <a:effectLst/>
                        </a:rPr>
                        <a:t>textos</a:t>
                      </a:r>
                      <a:endParaRPr lang="en-US" sz="1200"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err="1">
                          <a:effectLst/>
                        </a:rPr>
                        <a:t>Comprensi</a:t>
                      </a:r>
                      <a:r>
                        <a:rPr lang="en-US" sz="1200" b="0" dirty="0" err="1">
                          <a:solidFill>
                            <a:schemeClr val="tx1"/>
                          </a:solidFill>
                        </a:rPr>
                        <a:t>ó</a:t>
                      </a:r>
                      <a:r>
                        <a:rPr lang="en-US" sz="1200" b="0" dirty="0" err="1">
                          <a:effectLst/>
                        </a:rPr>
                        <a:t>n</a:t>
                      </a:r>
                      <a:r>
                        <a:rPr lang="en-US" sz="1200" b="0" dirty="0">
                          <a:effectLst/>
                        </a:rPr>
                        <a:t> oral y </a:t>
                      </a:r>
                      <a:r>
                        <a:rPr lang="en-US" sz="1200" b="0" dirty="0" err="1">
                          <a:effectLst/>
                        </a:rPr>
                        <a:t>auditiva</a:t>
                      </a:r>
                      <a:endParaRPr lang="en-US" sz="1200" b="0" dirty="0">
                        <a:effectLst/>
                      </a:endParaRPr>
                    </a:p>
                    <a:p>
                      <a:pPr marL="457200" indent="-457200" algn="l">
                        <a:buFont typeface="Arial" panose="020B0604020202020204" pitchFamily="34" charset="0"/>
                        <a:buChar char="•"/>
                      </a:pPr>
                      <a:r>
                        <a:rPr lang="en-US" sz="1200" b="1" dirty="0" err="1">
                          <a:solidFill>
                            <a:srgbClr val="FF0000"/>
                          </a:solidFill>
                          <a:effectLst/>
                        </a:rPr>
                        <a:t>Lectura</a:t>
                      </a:r>
                      <a:r>
                        <a:rPr lang="en-US" sz="1200" b="1" dirty="0">
                          <a:solidFill>
                            <a:srgbClr val="FF0000"/>
                          </a:solidFill>
                          <a:effectLst/>
                        </a:rPr>
                        <a:t> de </a:t>
                      </a:r>
                      <a:r>
                        <a:rPr lang="en-US" sz="1200" b="1" dirty="0" err="1">
                          <a:solidFill>
                            <a:srgbClr val="FF0000"/>
                          </a:solidFill>
                          <a:effectLst/>
                        </a:rPr>
                        <a:t>textos</a:t>
                      </a:r>
                      <a:r>
                        <a:rPr lang="en-US" sz="1200" b="1" dirty="0">
                          <a:solidFill>
                            <a:srgbClr val="FF0000"/>
                          </a:solidFill>
                          <a:effectLst/>
                        </a:rPr>
                        <a:t> </a:t>
                      </a:r>
                      <a:r>
                        <a:rPr lang="en-US" sz="1200" b="1" dirty="0" err="1">
                          <a:solidFill>
                            <a:srgbClr val="FF0000"/>
                          </a:solidFill>
                          <a:effectLst/>
                        </a:rPr>
                        <a:t>literarios</a:t>
                      </a:r>
                      <a:r>
                        <a:rPr lang="en-US" sz="1200" b="1" dirty="0">
                          <a:solidFill>
                            <a:srgbClr val="FF0000"/>
                          </a:solidFill>
                          <a:effectLst/>
                        </a:rPr>
                        <a:t> e </a:t>
                      </a:r>
                      <a:r>
                        <a:rPr lang="en-US" sz="1200" b="1" dirty="0" err="1">
                          <a:solidFill>
                            <a:srgbClr val="FF0000"/>
                          </a:solidFill>
                          <a:effectLst/>
                        </a:rPr>
                        <a:t>informativos</a:t>
                      </a:r>
                      <a:endParaRPr lang="en-US" sz="1200" b="1" dirty="0">
                        <a:solidFill>
                          <a:srgbClr val="FF0000"/>
                        </a:solidFill>
                        <a:effectLst/>
                      </a:endParaRPr>
                    </a:p>
                    <a:p>
                      <a:pPr marL="457200" indent="-457200" algn="l">
                        <a:buFont typeface="Arial" panose="020B0604020202020204" pitchFamily="34" charset="0"/>
                        <a:buChar char="•"/>
                      </a:pPr>
                      <a:r>
                        <a:rPr lang="en-US" sz="1200" dirty="0">
                          <a:solidFill>
                            <a:schemeClr val="tx1"/>
                          </a:solidFill>
                          <a:effectLst/>
                        </a:rPr>
                        <a:t>El </a:t>
                      </a:r>
                      <a:r>
                        <a:rPr lang="en-US" sz="1200" dirty="0" err="1">
                          <a:solidFill>
                            <a:schemeClr val="tx1"/>
                          </a:solidFill>
                          <a:effectLst/>
                        </a:rPr>
                        <a:t>dominio</a:t>
                      </a:r>
                      <a:r>
                        <a:rPr lang="en-US" sz="1200" dirty="0">
                          <a:solidFill>
                            <a:schemeClr val="tx1"/>
                          </a:solidFill>
                          <a:effectLst/>
                        </a:rPr>
                        <a:t> de la </a:t>
                      </a:r>
                      <a:r>
                        <a:rPr lang="en-US" sz="1200" dirty="0" err="1">
                          <a:solidFill>
                            <a:schemeClr val="tx1"/>
                          </a:solidFill>
                          <a:effectLst/>
                        </a:rPr>
                        <a:t>lengua</a:t>
                      </a:r>
                      <a:endParaRPr lang="en-US" sz="1200" dirty="0">
                        <a:solidFill>
                          <a:schemeClr val="tx1"/>
                        </a:solidFill>
                        <a:effectLst/>
                      </a:endParaRPr>
                    </a:p>
                    <a:p>
                      <a:pPr marL="457200" indent="-457200" algn="l">
                        <a:buFont typeface="Arial" panose="020B0604020202020204" pitchFamily="34" charset="0"/>
                        <a:buChar char="•"/>
                      </a:pPr>
                      <a:r>
                        <a:rPr lang="en-US" sz="1200" dirty="0" err="1">
                          <a:effectLst/>
                        </a:rPr>
                        <a:t>Escritura</a:t>
                      </a:r>
                      <a:r>
                        <a:rPr lang="en-US" sz="1200" dirty="0">
                          <a:effectLst/>
                        </a:rPr>
                        <a:t> y </a:t>
                      </a:r>
                      <a:r>
                        <a:rPr lang="en-US" sz="1200" dirty="0" err="1">
                          <a:effectLst/>
                        </a:rPr>
                        <a:t>producci</a:t>
                      </a:r>
                      <a:r>
                        <a:rPr lang="en-US" sz="1200" b="0" dirty="0" err="1">
                          <a:solidFill>
                            <a:schemeClr val="tx1"/>
                          </a:solidFill>
                        </a:rPr>
                        <a:t>ó</a:t>
                      </a:r>
                      <a:r>
                        <a:rPr lang="en-US" sz="1200" dirty="0" err="1">
                          <a:effectLst/>
                        </a:rPr>
                        <a:t>n</a:t>
                      </a:r>
                      <a:r>
                        <a:rPr lang="en-US" sz="1200" dirty="0">
                          <a:effectLst/>
                        </a:rPr>
                        <a:t>  de </a:t>
                      </a:r>
                      <a:r>
                        <a:rPr lang="en-US" sz="1200" dirty="0" err="1">
                          <a:effectLst/>
                        </a:rPr>
                        <a:t>textos</a:t>
                      </a:r>
                      <a:endParaRPr lang="en-US" sz="120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2832464180"/>
                  </a:ext>
                </a:extLst>
              </a:tr>
              <a:tr h="13726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effectLst/>
                        </a:rPr>
                        <a:t>9-12</a:t>
                      </a:r>
                      <a:endParaRPr lang="en-US" sz="1400" b="1"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err="1">
                          <a:effectLst/>
                        </a:rPr>
                        <a:t>Comprensi</a:t>
                      </a:r>
                      <a:r>
                        <a:rPr lang="en-US" sz="1200" b="0" dirty="0" err="1">
                          <a:solidFill>
                            <a:schemeClr val="tx1"/>
                          </a:solidFill>
                        </a:rPr>
                        <a:t>ó</a:t>
                      </a:r>
                      <a:r>
                        <a:rPr lang="en-US" sz="1200" b="0" dirty="0" err="1">
                          <a:effectLst/>
                        </a:rPr>
                        <a:t>n</a:t>
                      </a:r>
                      <a:r>
                        <a:rPr lang="en-US" sz="1200" b="0" dirty="0">
                          <a:effectLst/>
                        </a:rPr>
                        <a:t> oral y </a:t>
                      </a:r>
                      <a:r>
                        <a:rPr lang="en-US" sz="1200" b="0" dirty="0" err="1">
                          <a:effectLst/>
                        </a:rPr>
                        <a:t>auditiva</a:t>
                      </a:r>
                      <a:endParaRPr lang="en-US" sz="1200" b="0" dirty="0">
                        <a:effectLst/>
                      </a:endParaRPr>
                    </a:p>
                    <a:p>
                      <a:pPr marL="457200" indent="-457200" algn="l">
                        <a:buFont typeface="Arial" panose="020B0604020202020204" pitchFamily="34" charset="0"/>
                        <a:buChar char="•"/>
                      </a:pPr>
                      <a:r>
                        <a:rPr lang="en-US" sz="1200" dirty="0" err="1">
                          <a:solidFill>
                            <a:schemeClr val="tx1"/>
                          </a:solidFill>
                          <a:effectLst/>
                        </a:rPr>
                        <a:t>Lectura</a:t>
                      </a:r>
                      <a:r>
                        <a:rPr lang="en-US" sz="1200" dirty="0">
                          <a:solidFill>
                            <a:schemeClr val="tx1"/>
                          </a:solidFill>
                          <a:effectLst/>
                        </a:rPr>
                        <a:t> de </a:t>
                      </a:r>
                      <a:r>
                        <a:rPr lang="en-US" sz="1200" dirty="0" err="1">
                          <a:solidFill>
                            <a:schemeClr val="tx1"/>
                          </a:solidFill>
                          <a:effectLst/>
                        </a:rPr>
                        <a:t>textos</a:t>
                      </a:r>
                      <a:r>
                        <a:rPr lang="en-US" sz="1200" dirty="0">
                          <a:solidFill>
                            <a:schemeClr val="tx1"/>
                          </a:solidFill>
                          <a:effectLst/>
                        </a:rPr>
                        <a:t> </a:t>
                      </a:r>
                      <a:r>
                        <a:rPr lang="en-US" sz="1200" dirty="0" err="1">
                          <a:solidFill>
                            <a:schemeClr val="tx1"/>
                          </a:solidFill>
                          <a:effectLst/>
                        </a:rPr>
                        <a:t>literarios</a:t>
                      </a:r>
                      <a:endParaRPr lang="en-US" sz="1200" dirty="0">
                        <a:solidFill>
                          <a:schemeClr val="tx1"/>
                        </a:solidFill>
                        <a:effectLst/>
                      </a:endParaRPr>
                    </a:p>
                    <a:p>
                      <a:pPr marL="457200" indent="-457200" algn="l">
                        <a:buFont typeface="Arial" panose="020B0604020202020204" pitchFamily="34" charset="0"/>
                        <a:buChar char="•"/>
                      </a:pPr>
                      <a:r>
                        <a:rPr lang="en-US" sz="1200" dirty="0" err="1">
                          <a:solidFill>
                            <a:schemeClr val="tx1"/>
                          </a:solidFill>
                          <a:effectLst/>
                        </a:rPr>
                        <a:t>Lectura</a:t>
                      </a:r>
                      <a:r>
                        <a:rPr lang="en-US" sz="1200" dirty="0">
                          <a:solidFill>
                            <a:schemeClr val="tx1"/>
                          </a:solidFill>
                          <a:effectLst/>
                        </a:rPr>
                        <a:t> de </a:t>
                      </a:r>
                      <a:r>
                        <a:rPr lang="en-US" sz="1200" dirty="0" err="1">
                          <a:solidFill>
                            <a:schemeClr val="tx1"/>
                          </a:solidFill>
                          <a:effectLst/>
                        </a:rPr>
                        <a:t>textos</a:t>
                      </a:r>
                      <a:r>
                        <a:rPr lang="en-US" sz="1200" dirty="0">
                          <a:solidFill>
                            <a:schemeClr val="tx1"/>
                          </a:solidFill>
                          <a:effectLst/>
                        </a:rPr>
                        <a:t> </a:t>
                      </a:r>
                      <a:r>
                        <a:rPr lang="en-US" sz="1200" dirty="0" err="1">
                          <a:solidFill>
                            <a:schemeClr val="tx1"/>
                          </a:solidFill>
                          <a:effectLst/>
                        </a:rPr>
                        <a:t>informativos</a:t>
                      </a:r>
                      <a:endParaRPr lang="en-US" sz="1200" dirty="0">
                        <a:solidFill>
                          <a:schemeClr val="tx1"/>
                        </a:solidFill>
                        <a:effectLst/>
                      </a:endParaRPr>
                    </a:p>
                    <a:p>
                      <a:pPr marL="457200" indent="-457200" algn="l">
                        <a:buFont typeface="Arial" panose="020B0604020202020204" pitchFamily="34" charset="0"/>
                        <a:buChar char="•"/>
                      </a:pPr>
                      <a:r>
                        <a:rPr lang="en-US" sz="1200" dirty="0">
                          <a:effectLst/>
                        </a:rPr>
                        <a:t>El </a:t>
                      </a:r>
                      <a:r>
                        <a:rPr lang="en-US" sz="1200" dirty="0" err="1">
                          <a:effectLst/>
                        </a:rPr>
                        <a:t>dominio</a:t>
                      </a:r>
                      <a:r>
                        <a:rPr lang="en-US" sz="1200" dirty="0">
                          <a:effectLst/>
                        </a:rPr>
                        <a:t> de la </a:t>
                      </a:r>
                      <a:r>
                        <a:rPr lang="en-US" sz="1200" dirty="0" err="1">
                          <a:effectLst/>
                        </a:rPr>
                        <a:t>lengua</a:t>
                      </a:r>
                      <a:endParaRPr lang="en-US" sz="1200" dirty="0">
                        <a:effectLst/>
                      </a:endParaRPr>
                    </a:p>
                    <a:p>
                      <a:pPr marL="457200" indent="-457200" algn="l">
                        <a:buFont typeface="Arial" panose="020B0604020202020204" pitchFamily="34" charset="0"/>
                        <a:buChar char="•"/>
                      </a:pPr>
                      <a:r>
                        <a:rPr lang="en-US" sz="1200" dirty="0" err="1">
                          <a:effectLst/>
                        </a:rPr>
                        <a:t>Escritura</a:t>
                      </a:r>
                      <a:r>
                        <a:rPr lang="en-US" sz="1200" dirty="0">
                          <a:effectLst/>
                        </a:rPr>
                        <a:t> y </a:t>
                      </a:r>
                      <a:r>
                        <a:rPr lang="en-US" sz="1200" dirty="0" err="1">
                          <a:effectLst/>
                        </a:rPr>
                        <a:t>producci</a:t>
                      </a:r>
                      <a:r>
                        <a:rPr lang="en-US" sz="1200" b="0" dirty="0" err="1">
                          <a:solidFill>
                            <a:schemeClr val="tx1"/>
                          </a:solidFill>
                        </a:rPr>
                        <a:t>ó</a:t>
                      </a:r>
                      <a:r>
                        <a:rPr lang="en-US" sz="1200" dirty="0" err="1">
                          <a:effectLst/>
                        </a:rPr>
                        <a:t>n</a:t>
                      </a:r>
                      <a:r>
                        <a:rPr lang="en-US" sz="1200" dirty="0">
                          <a:effectLst/>
                        </a:rPr>
                        <a:t> de </a:t>
                      </a:r>
                      <a:r>
                        <a:rPr lang="en-US" sz="1200" dirty="0" err="1">
                          <a:effectLst/>
                        </a:rPr>
                        <a:t>textos</a:t>
                      </a:r>
                      <a:endParaRPr lang="en-US" sz="1200"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err="1">
                          <a:effectLst/>
                        </a:rPr>
                        <a:t>Comprensi</a:t>
                      </a:r>
                      <a:r>
                        <a:rPr lang="en-US" sz="1200" b="0" dirty="0" err="1">
                          <a:solidFill>
                            <a:schemeClr val="tx1"/>
                          </a:solidFill>
                        </a:rPr>
                        <a:t>ó</a:t>
                      </a:r>
                      <a:r>
                        <a:rPr lang="en-US" sz="1200" b="0" dirty="0" err="1">
                          <a:effectLst/>
                        </a:rPr>
                        <a:t>n</a:t>
                      </a:r>
                      <a:r>
                        <a:rPr lang="en-US" sz="1200" b="0" dirty="0">
                          <a:effectLst/>
                        </a:rPr>
                        <a:t> oral y </a:t>
                      </a:r>
                      <a:r>
                        <a:rPr lang="en-US" sz="1200" b="0" dirty="0" err="1">
                          <a:effectLst/>
                        </a:rPr>
                        <a:t>auditiva</a:t>
                      </a:r>
                      <a:endParaRPr lang="en-US" sz="1200" b="0" dirty="0">
                        <a:effectLst/>
                      </a:endParaRPr>
                    </a:p>
                    <a:p>
                      <a:pPr marL="457200" indent="-457200" algn="l">
                        <a:buFont typeface="Arial" panose="020B0604020202020204" pitchFamily="34" charset="0"/>
                        <a:buChar char="•"/>
                      </a:pPr>
                      <a:r>
                        <a:rPr lang="en-US" sz="1200" b="1" dirty="0" err="1">
                          <a:solidFill>
                            <a:srgbClr val="FF0000"/>
                          </a:solidFill>
                          <a:effectLst/>
                        </a:rPr>
                        <a:t>Lectura</a:t>
                      </a:r>
                      <a:r>
                        <a:rPr lang="en-US" sz="1200" b="1" dirty="0">
                          <a:solidFill>
                            <a:srgbClr val="FF0000"/>
                          </a:solidFill>
                          <a:effectLst/>
                        </a:rPr>
                        <a:t> de </a:t>
                      </a:r>
                      <a:r>
                        <a:rPr lang="en-US" sz="1200" b="1" dirty="0" err="1">
                          <a:solidFill>
                            <a:srgbClr val="FF0000"/>
                          </a:solidFill>
                          <a:effectLst/>
                        </a:rPr>
                        <a:t>textos</a:t>
                      </a:r>
                      <a:r>
                        <a:rPr lang="en-US" sz="1200" b="1" dirty="0">
                          <a:solidFill>
                            <a:srgbClr val="FF0000"/>
                          </a:solidFill>
                          <a:effectLst/>
                        </a:rPr>
                        <a:t> </a:t>
                      </a:r>
                      <a:r>
                        <a:rPr lang="en-US" sz="1200" b="1" dirty="0" err="1">
                          <a:solidFill>
                            <a:srgbClr val="FF0000"/>
                          </a:solidFill>
                          <a:effectLst/>
                        </a:rPr>
                        <a:t>literarios</a:t>
                      </a:r>
                      <a:r>
                        <a:rPr lang="en-US" sz="1200" b="1" dirty="0">
                          <a:solidFill>
                            <a:srgbClr val="FF0000"/>
                          </a:solidFill>
                          <a:effectLst/>
                        </a:rPr>
                        <a:t> e </a:t>
                      </a:r>
                      <a:r>
                        <a:rPr lang="en-US" sz="1200" b="1" dirty="0" err="1">
                          <a:solidFill>
                            <a:srgbClr val="FF0000"/>
                          </a:solidFill>
                          <a:effectLst/>
                        </a:rPr>
                        <a:t>informativos</a:t>
                      </a:r>
                      <a:endParaRPr lang="en-US" sz="1200" b="1" dirty="0">
                        <a:solidFill>
                          <a:srgbClr val="FF0000"/>
                        </a:solidFill>
                        <a:effectLst/>
                      </a:endParaRPr>
                    </a:p>
                    <a:p>
                      <a:pPr marL="457200" indent="-457200" algn="l">
                        <a:buFont typeface="Arial" panose="020B0604020202020204" pitchFamily="34" charset="0"/>
                        <a:buChar char="•"/>
                      </a:pPr>
                      <a:r>
                        <a:rPr lang="en-US" sz="1200" dirty="0">
                          <a:solidFill>
                            <a:schemeClr val="tx1"/>
                          </a:solidFill>
                          <a:effectLst/>
                        </a:rPr>
                        <a:t>El </a:t>
                      </a:r>
                      <a:r>
                        <a:rPr lang="en-US" sz="1200" dirty="0" err="1">
                          <a:solidFill>
                            <a:schemeClr val="tx1"/>
                          </a:solidFill>
                          <a:effectLst/>
                        </a:rPr>
                        <a:t>dominio</a:t>
                      </a:r>
                      <a:r>
                        <a:rPr lang="en-US" sz="1200" dirty="0">
                          <a:solidFill>
                            <a:schemeClr val="tx1"/>
                          </a:solidFill>
                          <a:effectLst/>
                        </a:rPr>
                        <a:t> de la </a:t>
                      </a:r>
                      <a:r>
                        <a:rPr lang="en-US" sz="1200" dirty="0" err="1">
                          <a:solidFill>
                            <a:schemeClr val="tx1"/>
                          </a:solidFill>
                          <a:effectLst/>
                        </a:rPr>
                        <a:t>lengua</a:t>
                      </a:r>
                      <a:endParaRPr lang="en-US" sz="1200" dirty="0">
                        <a:solidFill>
                          <a:schemeClr val="tx1"/>
                        </a:solidFill>
                        <a:effectLst/>
                      </a:endParaRPr>
                    </a:p>
                    <a:p>
                      <a:pPr marL="457200" indent="-457200" algn="l">
                        <a:buFont typeface="Arial" panose="020B0604020202020204" pitchFamily="34" charset="0"/>
                        <a:buChar char="•"/>
                      </a:pPr>
                      <a:r>
                        <a:rPr lang="en-US" sz="1200" dirty="0" err="1">
                          <a:effectLst/>
                        </a:rPr>
                        <a:t>Escritura</a:t>
                      </a:r>
                      <a:r>
                        <a:rPr lang="en-US" sz="1200" dirty="0">
                          <a:effectLst/>
                        </a:rPr>
                        <a:t> y </a:t>
                      </a:r>
                      <a:r>
                        <a:rPr lang="en-US" sz="1200" dirty="0" err="1">
                          <a:effectLst/>
                        </a:rPr>
                        <a:t>producci</a:t>
                      </a:r>
                      <a:r>
                        <a:rPr lang="en-US" sz="1200" b="0" dirty="0" err="1">
                          <a:solidFill>
                            <a:schemeClr val="tx1"/>
                          </a:solidFill>
                        </a:rPr>
                        <a:t>ó</a:t>
                      </a:r>
                      <a:r>
                        <a:rPr lang="en-US" sz="1200" dirty="0" err="1">
                          <a:effectLst/>
                        </a:rPr>
                        <a:t>n</a:t>
                      </a:r>
                      <a:r>
                        <a:rPr lang="en-US" sz="1200" dirty="0">
                          <a:effectLst/>
                        </a:rPr>
                        <a:t>  de </a:t>
                      </a:r>
                      <a:r>
                        <a:rPr lang="en-US" sz="1200" dirty="0" err="1">
                          <a:effectLst/>
                        </a:rPr>
                        <a:t>textos</a:t>
                      </a:r>
                      <a:endParaRPr lang="en-US" sz="120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3783167168"/>
                  </a:ext>
                </a:extLst>
              </a:tr>
            </a:tbl>
          </a:graphicData>
        </a:graphic>
      </p:graphicFrame>
    </p:spTree>
    <p:extLst>
      <p:ext uri="{BB962C8B-B14F-4D97-AF65-F5344CB8AC3E}">
        <p14:creationId xmlns:p14="http://schemas.microsoft.com/office/powerpoint/2010/main" val="3627400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147078" y="248578"/>
            <a:ext cx="4849844"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Español</a:t>
            </a:r>
            <a:endParaRPr lang="en-US" sz="32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080439"/>
            <a:ext cx="7349772" cy="3477875"/>
          </a:xfrm>
          <a:prstGeom prst="rect">
            <a:avLst/>
          </a:prstGeom>
          <a:noFill/>
        </p:spPr>
        <p:txBody>
          <a:bodyPr wrap="square">
            <a:spAutoFit/>
          </a:bodyPr>
          <a:lstStyle/>
          <a:p>
            <a:pPr marL="342900" indent="-342900">
              <a:buFont typeface="Wingdings" panose="05000000000000000000" pitchFamily="2" charset="2"/>
              <a:buChar char="§"/>
            </a:pPr>
            <a:r>
              <a:rPr lang="es-ES" sz="2000" b="1" dirty="0">
                <a:solidFill>
                  <a:schemeClr val="bg2"/>
                </a:solidFill>
                <a:latin typeface="Nixie One" panose="020B0604020202020204" charset="0"/>
              </a:rPr>
              <a:t>Se uniformó la cantidad de estándares para todos los grados. </a:t>
            </a:r>
          </a:p>
          <a:p>
            <a:pPr marL="342900" indent="-342900">
              <a:buFont typeface="Wingdings" panose="05000000000000000000" pitchFamily="2" charset="2"/>
              <a:buChar char="§"/>
            </a:pPr>
            <a:r>
              <a:rPr lang="es-ES" sz="2000" b="1" dirty="0">
                <a:solidFill>
                  <a:schemeClr val="bg2"/>
                </a:solidFill>
                <a:latin typeface="Nixie One" panose="020B0604020202020204" charset="0"/>
              </a:rPr>
              <a:t>Se eliminaron los </a:t>
            </a:r>
            <a:r>
              <a:rPr lang="es-ES" sz="2000" b="1" dirty="0">
                <a:solidFill>
                  <a:schemeClr val="bg2"/>
                </a:solidFill>
                <a:latin typeface="Nixie One" panose="020B0604020202020204" charset="0"/>
                <a:cs typeface="Varela Round" panose="00000500000000000000" pitchFamily="2" charset="-79"/>
              </a:rPr>
              <a:t>dominios.</a:t>
            </a:r>
          </a:p>
          <a:p>
            <a:pPr marL="342900" indent="-342900">
              <a:buFont typeface="Wingdings" panose="05000000000000000000" pitchFamily="2" charset="2"/>
              <a:buChar char="§"/>
            </a:pPr>
            <a:r>
              <a:rPr lang="es-ES" sz="2000" b="1" dirty="0">
                <a:solidFill>
                  <a:schemeClr val="bg2"/>
                </a:solidFill>
                <a:latin typeface="Nixie One" panose="020B0604020202020204" charset="0"/>
                <a:cs typeface="Varela Round" panose="00000500000000000000" pitchFamily="2" charset="-79"/>
              </a:rPr>
              <a:t>Se fusionaron los indicadores de Destrezas fundamentales en Dominio de la lengua y Lectura de textos literarios e informativos.</a:t>
            </a:r>
          </a:p>
          <a:p>
            <a:pPr marL="342900" indent="-342900">
              <a:buFont typeface="Wingdings" panose="05000000000000000000" pitchFamily="2" charset="2"/>
              <a:buChar char="§"/>
            </a:pPr>
            <a:r>
              <a:rPr lang="es-ES" sz="2000" b="1" dirty="0">
                <a:solidFill>
                  <a:schemeClr val="bg2"/>
                </a:solidFill>
                <a:latin typeface="Nixie One" panose="020B0604020202020204" charset="0"/>
                <a:cs typeface="Varela Round" panose="00000500000000000000" pitchFamily="2" charset="-79"/>
              </a:rPr>
              <a:t>Se simplificaron expectativas, indicadores y subindicadores.</a:t>
            </a:r>
          </a:p>
          <a:p>
            <a:pPr marL="342900" indent="-342900">
              <a:buFont typeface="Wingdings" panose="05000000000000000000" pitchFamily="2" charset="2"/>
              <a:buChar char="§"/>
            </a:pPr>
            <a:r>
              <a:rPr lang="es-ES" sz="2000" b="1" dirty="0">
                <a:solidFill>
                  <a:schemeClr val="bg2"/>
                </a:solidFill>
                <a:latin typeface="Nixie One" panose="020B0604020202020204" charset="0"/>
                <a:cs typeface="Varela Round" panose="00000500000000000000" pitchFamily="2" charset="-79"/>
              </a:rPr>
              <a:t>Se eliminó la redundancia.</a:t>
            </a:r>
          </a:p>
          <a:p>
            <a:pPr marL="342900" indent="-342900">
              <a:buFont typeface="Wingdings" panose="05000000000000000000" pitchFamily="2" charset="2"/>
              <a:buChar char="§"/>
            </a:pPr>
            <a:r>
              <a:rPr lang="es-ES" sz="2000" b="1" dirty="0">
                <a:solidFill>
                  <a:schemeClr val="bg2"/>
                </a:solidFill>
                <a:latin typeface="Nixie One" panose="020B0604020202020204" charset="0"/>
                <a:cs typeface="Varela Round" panose="00000500000000000000" pitchFamily="2" charset="-79"/>
              </a:rPr>
              <a:t>Se desarrollaron nuevos indicadores y subindicadores.</a:t>
            </a:r>
          </a:p>
        </p:txBody>
      </p:sp>
    </p:spTree>
    <p:extLst>
      <p:ext uri="{BB962C8B-B14F-4D97-AF65-F5344CB8AC3E}">
        <p14:creationId xmlns:p14="http://schemas.microsoft.com/office/powerpoint/2010/main" val="294252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3694262" y="461579"/>
            <a:ext cx="4583144"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Inglés</a:t>
            </a:r>
            <a:r>
              <a:rPr lang="en-US" sz="32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588682" y="2688793"/>
            <a:ext cx="3118121"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a:latin typeface="Arial" charset="0"/>
                <a:ea typeface="+mn-ea"/>
                <a:cs typeface="+mn-cs"/>
              </a:rPr>
              <a:t>Prof</a:t>
            </a:r>
            <a:r>
              <a:rPr lang="en-US" sz="1200" b="1" kern="1200" dirty="0">
                <a:latin typeface="Trebuchet MS" panose="020B0603020202020204" pitchFamily="34" charset="0"/>
                <a:ea typeface="+mn-ea"/>
                <a:cs typeface="+mn-cs"/>
              </a:rPr>
              <a:t>ª</a:t>
            </a:r>
            <a:r>
              <a:rPr lang="en-US" sz="1200" b="1" kern="1200" dirty="0">
                <a:latin typeface="Arial" charset="0"/>
                <a:ea typeface="+mn-ea"/>
                <a:cs typeface="+mn-cs"/>
              </a:rPr>
              <a:t>. Patricia Nieves Sánchez</a:t>
            </a:r>
          </a:p>
        </p:txBody>
      </p:sp>
      <p:graphicFrame>
        <p:nvGraphicFramePr>
          <p:cNvPr id="9" name="Table 8">
            <a:extLst>
              <a:ext uri="{FF2B5EF4-FFF2-40B4-BE49-F238E27FC236}">
                <a16:creationId xmlns:a16="http://schemas.microsoft.com/office/drawing/2014/main" id="{ADCEDBCE-C51C-4285-9C2A-93FE54B86102}"/>
              </a:ext>
            </a:extLst>
          </p:cNvPr>
          <p:cNvGraphicFramePr>
            <a:graphicFrameLocks noGrp="1"/>
          </p:cNvGraphicFramePr>
          <p:nvPr>
            <p:extLst>
              <p:ext uri="{D42A27DB-BD31-4B8C-83A1-F6EECF244321}">
                <p14:modId xmlns:p14="http://schemas.microsoft.com/office/powerpoint/2010/main" val="3311159113"/>
              </p:ext>
            </p:extLst>
          </p:nvPr>
        </p:nvGraphicFramePr>
        <p:xfrm>
          <a:off x="3097155" y="1352152"/>
          <a:ext cx="5019555" cy="3227280"/>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835829">
                  <a:extLst>
                    <a:ext uri="{9D8B030D-6E8A-4147-A177-3AD203B41FA5}">
                      <a16:colId xmlns:a16="http://schemas.microsoft.com/office/drawing/2014/main" val="29767338"/>
                    </a:ext>
                  </a:extLst>
                </a:gridCol>
                <a:gridCol w="1781319">
                  <a:extLst>
                    <a:ext uri="{9D8B030D-6E8A-4147-A177-3AD203B41FA5}">
                      <a16:colId xmlns:a16="http://schemas.microsoft.com/office/drawing/2014/main" val="1042950835"/>
                    </a:ext>
                  </a:extLst>
                </a:gridCol>
                <a:gridCol w="2402407">
                  <a:extLst>
                    <a:ext uri="{9D8B030D-6E8A-4147-A177-3AD203B41FA5}">
                      <a16:colId xmlns:a16="http://schemas.microsoft.com/office/drawing/2014/main" val="2211446362"/>
                    </a:ext>
                  </a:extLst>
                </a:gridCol>
              </a:tblGrid>
              <a:tr h="523826">
                <a:tc>
                  <a:txBody>
                    <a:bodyPr/>
                    <a:lstStyle/>
                    <a:p>
                      <a:pPr algn="ctr"/>
                      <a:r>
                        <a:rPr lang="en-US" sz="1400" dirty="0">
                          <a:solidFill>
                            <a:schemeClr val="tx1"/>
                          </a:solidFill>
                          <a:effectLst/>
                          <a:latin typeface="Varela Round" panose="00000500000000000000" pitchFamily="2" charset="-79"/>
                          <a:ea typeface="Open Sans Light" panose="020B0306030504020204" pitchFamily="34" charset="0"/>
                          <a:cs typeface="Varela Round" panose="00000500000000000000" pitchFamily="2" charset="-79"/>
                        </a:rPr>
                        <a:t>Grade </a:t>
                      </a:r>
                    </a:p>
                  </a:txBody>
                  <a:tcPr marL="188595" marR="188595" marT="125730" marB="125730"/>
                </a:tc>
                <a:tc>
                  <a:txBody>
                    <a:bodyPr/>
                    <a:lstStyle/>
                    <a:p>
                      <a:pPr algn="ctr"/>
                      <a:r>
                        <a:rPr lang="en-US" sz="1400" dirty="0">
                          <a:solidFill>
                            <a:schemeClr val="tx1"/>
                          </a:solidFill>
                          <a:effectLst/>
                          <a:latin typeface="Varela Round" panose="00000500000000000000" pitchFamily="2" charset="-79"/>
                          <a:ea typeface="Open Sans Light" panose="020B0306030504020204" pitchFamily="34" charset="0"/>
                          <a:cs typeface="Varela Round" panose="00000500000000000000" pitchFamily="2" charset="-79"/>
                        </a:rPr>
                        <a:t>Standards 2014 </a:t>
                      </a:r>
                    </a:p>
                  </a:txBody>
                  <a:tcPr marL="188595" marR="188595" marT="125730" marB="125730"/>
                </a:tc>
                <a:tc>
                  <a:txBody>
                    <a:bodyPr/>
                    <a:lstStyle/>
                    <a:p>
                      <a:pPr algn="ctr"/>
                      <a:r>
                        <a:rPr lang="en-US" sz="1400">
                          <a:solidFill>
                            <a:schemeClr val="tx1"/>
                          </a:solidFill>
                          <a:effectLst/>
                          <a:latin typeface="Varela Round" panose="00000500000000000000" pitchFamily="2" charset="-79"/>
                          <a:ea typeface="Open Sans Light" panose="020B0306030504020204" pitchFamily="34" charset="0"/>
                          <a:cs typeface="Varela Round" panose="00000500000000000000" pitchFamily="2" charset="-79"/>
                        </a:rPr>
                        <a:t>Standards 2022 </a:t>
                      </a:r>
                    </a:p>
                  </a:txBody>
                  <a:tcPr marL="188595" marR="188595" marT="125730" marB="125730"/>
                </a:tc>
                <a:extLst>
                  <a:ext uri="{0D108BD9-81ED-4DB2-BD59-A6C34878D82A}">
                    <a16:rowId xmlns:a16="http://schemas.microsoft.com/office/drawing/2014/main" val="1458086924"/>
                  </a:ext>
                </a:extLst>
              </a:tr>
              <a:tr h="1274550">
                <a:tc>
                  <a:txBody>
                    <a:bodyPr/>
                    <a:lstStyle/>
                    <a:p>
                      <a:pPr algn="ctr"/>
                      <a:r>
                        <a:rPr lang="en-US" sz="1200" b="1" dirty="0">
                          <a:solidFill>
                            <a:schemeClr val="tx1"/>
                          </a:solidFill>
                          <a:effectLst/>
                          <a:latin typeface="+mn-lt"/>
                          <a:ea typeface="Open Sans Light" panose="020B0306030504020204" pitchFamily="34" charset="0"/>
                          <a:cs typeface="Varela Round" panose="00000500000000000000" pitchFamily="2" charset="-79"/>
                        </a:rPr>
                        <a:t>K-8</a:t>
                      </a:r>
                    </a:p>
                  </a:txBody>
                  <a:tcPr marL="188595" marR="188595" marT="125730" marB="125730" anchor="ctr"/>
                </a:tc>
                <a:tc>
                  <a:txBody>
                    <a:bodyPr/>
                    <a:lstStyle/>
                    <a:p>
                      <a:pPr marL="342900" indent="-342900" algn="l">
                        <a:buFont typeface="Arial" panose="020B0604020202020204" pitchFamily="34" charset="0"/>
                        <a:buChar char="•"/>
                      </a:pPr>
                      <a:r>
                        <a:rPr lang="en-US" sz="1200" dirty="0">
                          <a:solidFill>
                            <a:srgbClr val="0000FF"/>
                          </a:solidFill>
                          <a:effectLst/>
                          <a:latin typeface="+mn-lt"/>
                          <a:ea typeface="Open Sans Light" panose="020B0306030504020204" pitchFamily="34" charset="0"/>
                          <a:cs typeface="Varela Round" panose="00000500000000000000" pitchFamily="2" charset="-79"/>
                        </a:rPr>
                        <a:t>Listening</a:t>
                      </a:r>
                    </a:p>
                    <a:p>
                      <a:pPr marL="342900" indent="-342900" algn="l">
                        <a:buFont typeface="Arial" panose="020B0604020202020204" pitchFamily="34" charset="0"/>
                        <a:buChar char="•"/>
                      </a:pPr>
                      <a:r>
                        <a:rPr lang="en-US" sz="1200" dirty="0">
                          <a:solidFill>
                            <a:srgbClr val="0000FF"/>
                          </a:solidFill>
                          <a:effectLst/>
                          <a:latin typeface="+mn-lt"/>
                          <a:ea typeface="Open Sans Light" panose="020B0306030504020204" pitchFamily="34" charset="0"/>
                          <a:cs typeface="Varela Round" panose="00000500000000000000" pitchFamily="2" charset="-79"/>
                        </a:rPr>
                        <a:t>Speaking</a:t>
                      </a:r>
                    </a:p>
                    <a:p>
                      <a:pPr marL="342900" indent="-342900" algn="l">
                        <a:buFont typeface="Arial" panose="020B0604020202020204" pitchFamily="34" charset="0"/>
                        <a:buChar char="•"/>
                      </a:pPr>
                      <a:r>
                        <a:rPr lang="en-US" sz="1200" dirty="0">
                          <a:solidFill>
                            <a:schemeClr val="tx1"/>
                          </a:solidFill>
                          <a:effectLst/>
                          <a:latin typeface="+mn-lt"/>
                          <a:ea typeface="Open Sans Light" panose="020B0306030504020204" pitchFamily="34" charset="0"/>
                          <a:cs typeface="Varela Round" panose="00000500000000000000" pitchFamily="2" charset="-79"/>
                        </a:rPr>
                        <a:t>Reading</a:t>
                      </a:r>
                    </a:p>
                    <a:p>
                      <a:pPr marL="342900" indent="-342900" algn="l">
                        <a:buFont typeface="Arial" panose="020B0604020202020204" pitchFamily="34" charset="0"/>
                        <a:buChar char="•"/>
                      </a:pPr>
                      <a:r>
                        <a:rPr lang="en-US" sz="1200" dirty="0">
                          <a:solidFill>
                            <a:schemeClr val="tx1"/>
                          </a:solidFill>
                          <a:effectLst/>
                          <a:latin typeface="+mn-lt"/>
                          <a:ea typeface="Open Sans Light" panose="020B0306030504020204" pitchFamily="34" charset="0"/>
                          <a:cs typeface="Varela Round" panose="00000500000000000000" pitchFamily="2" charset="-79"/>
                        </a:rPr>
                        <a:t>Writing </a:t>
                      </a:r>
                    </a:p>
                    <a:p>
                      <a:pPr marL="342900" indent="-342900" algn="l">
                        <a:buFont typeface="Arial" panose="020B0604020202020204" pitchFamily="34" charset="0"/>
                        <a:buChar char="•"/>
                      </a:pPr>
                      <a:r>
                        <a:rPr lang="en-US" sz="1200" dirty="0">
                          <a:solidFill>
                            <a:schemeClr val="tx1"/>
                          </a:solidFill>
                          <a:effectLst/>
                          <a:latin typeface="+mn-lt"/>
                          <a:ea typeface="Open Sans Light" panose="020B0306030504020204" pitchFamily="34" charset="0"/>
                          <a:cs typeface="Varela Round" panose="00000500000000000000" pitchFamily="2" charset="-79"/>
                        </a:rPr>
                        <a:t>Language</a:t>
                      </a:r>
                    </a:p>
                  </a:txBody>
                  <a:tcPr marL="188595" marR="188595" marT="125730" marB="125730"/>
                </a:tc>
                <a:tc>
                  <a:txBody>
                    <a:bodyPr/>
                    <a:lstStyle/>
                    <a:p>
                      <a:pPr marL="342900" lvl="0" indent="-342900" algn="l">
                        <a:buFont typeface="Arial" panose="020B0604020202020204" pitchFamily="34" charset="0"/>
                        <a:buChar char="•"/>
                      </a:pPr>
                      <a:r>
                        <a:rPr lang="en-US" sz="1200" u="none" strike="noStrike" noProof="0" dirty="0">
                          <a:solidFill>
                            <a:srgbClr val="FF0000"/>
                          </a:solidFill>
                          <a:effectLst/>
                          <a:latin typeface="+mn-lt"/>
                          <a:ea typeface="Open Sans Light" panose="020B0306030504020204" pitchFamily="34" charset="0"/>
                          <a:cs typeface="Varela Round" panose="00000500000000000000" pitchFamily="2" charset="-79"/>
                        </a:rPr>
                        <a:t>Listening/ Speaking</a:t>
                      </a:r>
                      <a:endParaRPr lang="en-US" sz="1200" dirty="0">
                        <a:solidFill>
                          <a:srgbClr val="FF0000"/>
                        </a:solidFill>
                        <a:latin typeface="+mn-lt"/>
                        <a:ea typeface="Open Sans Light" panose="020B0306030504020204" pitchFamily="34" charset="0"/>
                        <a:cs typeface="Varela Round" panose="00000500000000000000" pitchFamily="2" charset="-79"/>
                      </a:endParaRPr>
                    </a:p>
                    <a:p>
                      <a:pPr marL="342900" lvl="0" indent="-342900" algn="l">
                        <a:buFont typeface="Arial" panose="020B0604020202020204" pitchFamily="34" charset="0"/>
                        <a:buChar char="•"/>
                      </a:pPr>
                      <a:r>
                        <a:rPr lang="en-US" sz="1200" u="none" strike="noStrike" noProof="0" dirty="0">
                          <a:solidFill>
                            <a:schemeClr val="tx1"/>
                          </a:solidFill>
                          <a:effectLst/>
                          <a:latin typeface="+mn-lt"/>
                          <a:ea typeface="Open Sans Light" panose="020B0306030504020204" pitchFamily="34" charset="0"/>
                          <a:cs typeface="Varela Round" panose="00000500000000000000" pitchFamily="2" charset="-79"/>
                        </a:rPr>
                        <a:t>Reading</a:t>
                      </a:r>
                    </a:p>
                    <a:p>
                      <a:pPr marL="342900" lvl="0" indent="-342900" algn="l">
                        <a:buFont typeface="Arial" panose="020B0604020202020204" pitchFamily="34" charset="0"/>
                        <a:buChar char="•"/>
                      </a:pPr>
                      <a:r>
                        <a:rPr lang="en-US" sz="1200" u="none" strike="noStrike" noProof="0" dirty="0">
                          <a:solidFill>
                            <a:schemeClr val="tx1"/>
                          </a:solidFill>
                          <a:effectLst/>
                          <a:latin typeface="+mn-lt"/>
                          <a:ea typeface="Open Sans Light" panose="020B0306030504020204" pitchFamily="34" charset="0"/>
                          <a:cs typeface="Varela Round" panose="00000500000000000000" pitchFamily="2" charset="-79"/>
                        </a:rPr>
                        <a:t>Writing</a:t>
                      </a:r>
                    </a:p>
                    <a:p>
                      <a:pPr marL="342900" lvl="0" indent="-342900" algn="l">
                        <a:buFont typeface="Arial" panose="020B0604020202020204" pitchFamily="34" charset="0"/>
                        <a:buChar char="•"/>
                      </a:pPr>
                      <a:r>
                        <a:rPr lang="en-US" sz="1200" u="none" strike="noStrike" noProof="0" dirty="0">
                          <a:solidFill>
                            <a:schemeClr val="tx1"/>
                          </a:solidFill>
                          <a:effectLst/>
                          <a:latin typeface="+mn-lt"/>
                          <a:ea typeface="Open Sans Light" panose="020B0306030504020204" pitchFamily="34" charset="0"/>
                          <a:cs typeface="Varela Round" panose="00000500000000000000" pitchFamily="2" charset="-79"/>
                        </a:rPr>
                        <a:t>Language </a:t>
                      </a:r>
                    </a:p>
                    <a:p>
                      <a:pPr marL="342900" lvl="0" indent="-342900" algn="l">
                        <a:buFont typeface="Arial" panose="020B0604020202020204" pitchFamily="34" charset="0"/>
                        <a:buChar char="•"/>
                      </a:pPr>
                      <a:r>
                        <a:rPr lang="en-US" sz="1200" u="none" strike="noStrike" noProof="0" dirty="0">
                          <a:solidFill>
                            <a:srgbClr val="FF0000"/>
                          </a:solidFill>
                          <a:effectLst/>
                          <a:latin typeface="+mn-lt"/>
                          <a:ea typeface="Open Sans Light" panose="020B0306030504020204" pitchFamily="34" charset="0"/>
                          <a:cs typeface="Varela Round" panose="00000500000000000000" pitchFamily="2" charset="-79"/>
                        </a:rPr>
                        <a:t>Foundational Skills</a:t>
                      </a:r>
                      <a:endParaRPr lang="en-US" sz="1200" dirty="0">
                        <a:solidFill>
                          <a:srgbClr val="FF0000"/>
                        </a:solidFill>
                        <a:latin typeface="+mn-lt"/>
                        <a:ea typeface="Open Sans Light" panose="020B0306030504020204" pitchFamily="34" charset="0"/>
                        <a:cs typeface="Varela Round" panose="00000500000000000000" pitchFamily="2" charset="-79"/>
                      </a:endParaRPr>
                    </a:p>
                  </a:txBody>
                  <a:tcPr marL="188595" marR="188595" marT="125730" marB="125730"/>
                </a:tc>
                <a:extLst>
                  <a:ext uri="{0D108BD9-81ED-4DB2-BD59-A6C34878D82A}">
                    <a16:rowId xmlns:a16="http://schemas.microsoft.com/office/drawing/2014/main" val="2832464180"/>
                  </a:ext>
                </a:extLst>
              </a:tr>
              <a:tr h="12745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ea typeface="Open Sans Light" panose="020B0306030504020204" pitchFamily="34" charset="0"/>
                          <a:cs typeface="Varela Round" panose="00000500000000000000" pitchFamily="2" charset="-79"/>
                        </a:rPr>
                        <a:t>9 -12</a:t>
                      </a:r>
                    </a:p>
                    <a:p>
                      <a:pPr algn="ctr"/>
                      <a:endParaRPr lang="en-US" sz="1200" b="1" dirty="0">
                        <a:solidFill>
                          <a:schemeClr val="tx1"/>
                        </a:solidFill>
                        <a:effectLst/>
                        <a:latin typeface="+mn-lt"/>
                        <a:ea typeface="Open Sans Light" panose="020B0306030504020204" pitchFamily="34" charset="0"/>
                        <a:cs typeface="Varela Round" panose="00000500000000000000" pitchFamily="2" charset="-79"/>
                      </a:endParaRPr>
                    </a:p>
                  </a:txBody>
                  <a:tcPr marL="188595" marR="188595" marT="125730" marB="125730" anchor="ctr"/>
                </a:tc>
                <a:tc>
                  <a:txBody>
                    <a:bodyPr/>
                    <a:lstStyle/>
                    <a:p>
                      <a:pPr marL="342900" indent="-342900" algn="l">
                        <a:buFont typeface="Arial" panose="020B0604020202020204" pitchFamily="34" charset="0"/>
                        <a:buChar char="•"/>
                      </a:pPr>
                      <a:r>
                        <a:rPr lang="en-US" sz="1200" dirty="0">
                          <a:solidFill>
                            <a:srgbClr val="0000FF"/>
                          </a:solidFill>
                          <a:effectLst/>
                          <a:latin typeface="+mn-lt"/>
                          <a:ea typeface="Open Sans Light" panose="020B0306030504020204" pitchFamily="34" charset="0"/>
                          <a:cs typeface="Varela Round" panose="00000500000000000000" pitchFamily="2" charset="-79"/>
                        </a:rPr>
                        <a:t>Listening</a:t>
                      </a:r>
                    </a:p>
                    <a:p>
                      <a:pPr marL="342900" indent="-342900" algn="l">
                        <a:buFont typeface="Arial" panose="020B0604020202020204" pitchFamily="34" charset="0"/>
                        <a:buChar char="•"/>
                      </a:pPr>
                      <a:r>
                        <a:rPr lang="en-US" sz="1200" dirty="0">
                          <a:solidFill>
                            <a:srgbClr val="0000FF"/>
                          </a:solidFill>
                          <a:effectLst/>
                          <a:latin typeface="+mn-lt"/>
                          <a:ea typeface="Open Sans Light" panose="020B0306030504020204" pitchFamily="34" charset="0"/>
                          <a:cs typeface="Varela Round" panose="00000500000000000000" pitchFamily="2" charset="-79"/>
                        </a:rPr>
                        <a:t>Speaking</a:t>
                      </a:r>
                    </a:p>
                    <a:p>
                      <a:pPr marL="342900" indent="-342900" algn="l">
                        <a:buFont typeface="Arial" panose="020B0604020202020204" pitchFamily="34" charset="0"/>
                        <a:buChar char="•"/>
                      </a:pPr>
                      <a:r>
                        <a:rPr lang="en-US" sz="1200" dirty="0">
                          <a:solidFill>
                            <a:schemeClr val="tx1"/>
                          </a:solidFill>
                          <a:effectLst/>
                          <a:latin typeface="+mn-lt"/>
                          <a:ea typeface="Open Sans Light" panose="020B0306030504020204" pitchFamily="34" charset="0"/>
                          <a:cs typeface="Varela Round" panose="00000500000000000000" pitchFamily="2" charset="-79"/>
                        </a:rPr>
                        <a:t>Reading</a:t>
                      </a:r>
                    </a:p>
                    <a:p>
                      <a:pPr marL="342900" indent="-342900" algn="l">
                        <a:buFont typeface="Arial" panose="020B0604020202020204" pitchFamily="34" charset="0"/>
                        <a:buChar char="•"/>
                      </a:pPr>
                      <a:r>
                        <a:rPr lang="en-US" sz="1200" dirty="0">
                          <a:solidFill>
                            <a:schemeClr val="tx1"/>
                          </a:solidFill>
                          <a:effectLst/>
                          <a:latin typeface="+mn-lt"/>
                          <a:ea typeface="Open Sans Light" panose="020B0306030504020204" pitchFamily="34" charset="0"/>
                          <a:cs typeface="Varela Round" panose="00000500000000000000" pitchFamily="2" charset="-79"/>
                        </a:rPr>
                        <a:t>Writing </a:t>
                      </a:r>
                    </a:p>
                    <a:p>
                      <a:pPr marL="342900" indent="-342900" algn="l">
                        <a:buFont typeface="Arial" panose="020B0604020202020204" pitchFamily="34" charset="0"/>
                        <a:buChar char="•"/>
                      </a:pPr>
                      <a:r>
                        <a:rPr lang="en-US" sz="1200" dirty="0">
                          <a:solidFill>
                            <a:schemeClr val="tx1"/>
                          </a:solidFill>
                          <a:effectLst/>
                          <a:latin typeface="+mn-lt"/>
                          <a:ea typeface="Open Sans Light" panose="020B0306030504020204" pitchFamily="34" charset="0"/>
                          <a:cs typeface="Varela Round" panose="00000500000000000000" pitchFamily="2" charset="-79"/>
                        </a:rPr>
                        <a:t>Language</a:t>
                      </a:r>
                    </a:p>
                  </a:txBody>
                  <a:tcPr marL="188595" marR="188595" marT="125730" marB="125730"/>
                </a:tc>
                <a:tc>
                  <a:txBody>
                    <a:bodyPr/>
                    <a:lstStyle/>
                    <a:p>
                      <a:pPr marL="342900" lvl="0" indent="-342900" algn="l">
                        <a:buFont typeface="Arial" panose="020B0604020202020204" pitchFamily="34" charset="0"/>
                        <a:buChar char="•"/>
                      </a:pPr>
                      <a:r>
                        <a:rPr lang="en-US" sz="1200" u="none" strike="noStrike" noProof="0" dirty="0">
                          <a:solidFill>
                            <a:srgbClr val="FF0000"/>
                          </a:solidFill>
                          <a:effectLst/>
                          <a:latin typeface="+mn-lt"/>
                          <a:ea typeface="Open Sans Light" panose="020B0306030504020204" pitchFamily="34" charset="0"/>
                          <a:cs typeface="Varela Round" panose="00000500000000000000" pitchFamily="2" charset="-79"/>
                        </a:rPr>
                        <a:t>Listening/ Speaking</a:t>
                      </a:r>
                      <a:endParaRPr lang="en-US" sz="1200" dirty="0">
                        <a:solidFill>
                          <a:srgbClr val="FF0000"/>
                        </a:solidFill>
                        <a:latin typeface="+mn-lt"/>
                        <a:ea typeface="Open Sans Light" panose="020B0306030504020204" pitchFamily="34" charset="0"/>
                        <a:cs typeface="Varela Round" panose="00000500000000000000" pitchFamily="2" charset="-79"/>
                      </a:endParaRPr>
                    </a:p>
                    <a:p>
                      <a:pPr marL="342900" lvl="0" indent="-342900" algn="l">
                        <a:buFont typeface="Arial" panose="020B0604020202020204" pitchFamily="34" charset="0"/>
                        <a:buChar char="•"/>
                      </a:pPr>
                      <a:r>
                        <a:rPr lang="en-US" sz="1200" u="none" strike="noStrike" noProof="0" dirty="0">
                          <a:solidFill>
                            <a:schemeClr val="tx1"/>
                          </a:solidFill>
                          <a:effectLst/>
                          <a:latin typeface="+mn-lt"/>
                          <a:ea typeface="Open Sans Light" panose="020B0306030504020204" pitchFamily="34" charset="0"/>
                          <a:cs typeface="Varela Round" panose="00000500000000000000" pitchFamily="2" charset="-79"/>
                        </a:rPr>
                        <a:t>Reading</a:t>
                      </a:r>
                    </a:p>
                    <a:p>
                      <a:pPr marL="342900" lvl="0" indent="-342900" algn="l">
                        <a:buFont typeface="Arial" panose="020B0604020202020204" pitchFamily="34" charset="0"/>
                        <a:buChar char="•"/>
                      </a:pPr>
                      <a:r>
                        <a:rPr lang="en-US" sz="1200" u="none" strike="noStrike" noProof="0" dirty="0">
                          <a:solidFill>
                            <a:schemeClr val="tx1"/>
                          </a:solidFill>
                          <a:effectLst/>
                          <a:latin typeface="+mn-lt"/>
                          <a:ea typeface="Open Sans Light" panose="020B0306030504020204" pitchFamily="34" charset="0"/>
                          <a:cs typeface="Varela Round" panose="00000500000000000000" pitchFamily="2" charset="-79"/>
                        </a:rPr>
                        <a:t>Writing</a:t>
                      </a:r>
                    </a:p>
                    <a:p>
                      <a:pPr marL="342900" lvl="0" indent="-342900" algn="l">
                        <a:buFont typeface="Arial" panose="020B0604020202020204" pitchFamily="34" charset="0"/>
                        <a:buChar char="•"/>
                      </a:pPr>
                      <a:r>
                        <a:rPr lang="en-US" sz="1200" u="none" strike="noStrike" noProof="0" dirty="0">
                          <a:solidFill>
                            <a:schemeClr val="tx1"/>
                          </a:solidFill>
                          <a:effectLst/>
                          <a:latin typeface="+mn-lt"/>
                          <a:ea typeface="Open Sans Light" panose="020B0306030504020204" pitchFamily="34" charset="0"/>
                          <a:cs typeface="Varela Round" panose="00000500000000000000" pitchFamily="2" charset="-79"/>
                        </a:rPr>
                        <a:t>Language </a:t>
                      </a:r>
                    </a:p>
                  </a:txBody>
                  <a:tcPr marL="188595" marR="188595" marT="125730" marB="125730"/>
                </a:tc>
                <a:extLst>
                  <a:ext uri="{0D108BD9-81ED-4DB2-BD59-A6C34878D82A}">
                    <a16:rowId xmlns:a16="http://schemas.microsoft.com/office/drawing/2014/main" val="1773881225"/>
                  </a:ext>
                </a:extLst>
              </a:tr>
            </a:tbl>
          </a:graphicData>
        </a:graphic>
      </p:graphicFrame>
      <p:pic>
        <p:nvPicPr>
          <p:cNvPr id="10" name="Picture 9" descr="A person smiling for the camera&#10;&#10;Description automatically generated with medium confidence">
            <a:extLst>
              <a:ext uri="{FF2B5EF4-FFF2-40B4-BE49-F238E27FC236}">
                <a16:creationId xmlns:a16="http://schemas.microsoft.com/office/drawing/2014/main" id="{38C7AB56-9F55-440D-957D-D3236572ED59}"/>
              </a:ext>
            </a:extLst>
          </p:cNvPr>
          <p:cNvPicPr>
            <a:picLocks noChangeAspect="1"/>
          </p:cNvPicPr>
          <p:nvPr/>
        </p:nvPicPr>
        <p:blipFill rotWithShape="1">
          <a:blip r:embed="rId2"/>
          <a:srcRect t="14943" b="12266"/>
          <a:stretch/>
        </p:blipFill>
        <p:spPr>
          <a:xfrm>
            <a:off x="866594" y="982288"/>
            <a:ext cx="1588789" cy="1472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4">
            <a:extLst>
              <a:ext uri="{FF2B5EF4-FFF2-40B4-BE49-F238E27FC236}">
                <a16:creationId xmlns:a16="http://schemas.microsoft.com/office/drawing/2014/main" id="{75E210CC-F1DB-429E-9F2E-542473B6F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144" y="3016783"/>
            <a:ext cx="1555065" cy="173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0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404253" y="159233"/>
            <a:ext cx="4583144"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Inglés</a:t>
            </a:r>
            <a:r>
              <a:rPr lang="en-US" sz="32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12" name="TextBox 11">
            <a:extLst>
              <a:ext uri="{FF2B5EF4-FFF2-40B4-BE49-F238E27FC236}">
                <a16:creationId xmlns:a16="http://schemas.microsoft.com/office/drawing/2014/main" id="{59A54239-154F-4A97-AC18-62E1CB26DD65}"/>
              </a:ext>
            </a:extLst>
          </p:cNvPr>
          <p:cNvSpPr txBox="1"/>
          <p:nvPr/>
        </p:nvSpPr>
        <p:spPr>
          <a:xfrm>
            <a:off x="844190" y="1162767"/>
            <a:ext cx="7703269" cy="317009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s-ES" sz="2000" b="1" i="0" u="none" strike="noStrike" kern="0" cap="none" spc="0" normalizeH="0" baseline="0" noProof="0" dirty="0">
                <a:ln>
                  <a:noFill/>
                </a:ln>
                <a:solidFill>
                  <a:schemeClr val="bg2"/>
                </a:solidFill>
                <a:effectLst/>
                <a:uLnTx/>
                <a:uFillTx/>
                <a:latin typeface="Nixie One" panose="020B0604020202020204" charset="0"/>
                <a:cs typeface="Varela Round" panose="00000500000000000000" pitchFamily="2" charset="-79"/>
                <a:sym typeface="Arial"/>
              </a:rPr>
              <a:t>Se fusionaron los estándares de </a:t>
            </a:r>
            <a:r>
              <a:rPr kumimoji="0" lang="es-ES" sz="2000" b="1" i="1" u="none" strike="noStrike" kern="0" cap="none" spc="0" normalizeH="0" baseline="0" noProof="0" dirty="0" err="1">
                <a:ln>
                  <a:noFill/>
                </a:ln>
                <a:solidFill>
                  <a:schemeClr val="bg2"/>
                </a:solidFill>
                <a:effectLst/>
                <a:uLnTx/>
                <a:uFillTx/>
                <a:latin typeface="Nixie One" panose="020B0604020202020204" charset="0"/>
                <a:cs typeface="Varela Round" panose="00000500000000000000" pitchFamily="2" charset="-79"/>
                <a:sym typeface="Arial"/>
              </a:rPr>
              <a:t>listening</a:t>
            </a:r>
            <a:r>
              <a:rPr kumimoji="0" lang="es-ES" sz="2000" b="1" i="0" u="none" strike="noStrike" kern="0" cap="none" spc="0" normalizeH="0" baseline="0" noProof="0" dirty="0">
                <a:ln>
                  <a:noFill/>
                </a:ln>
                <a:solidFill>
                  <a:schemeClr val="bg2"/>
                </a:solidFill>
                <a:effectLst/>
                <a:uLnTx/>
                <a:uFillTx/>
                <a:latin typeface="Nixie One" panose="020B0604020202020204" charset="0"/>
                <a:cs typeface="Varela Round" panose="00000500000000000000" pitchFamily="2" charset="-79"/>
                <a:sym typeface="Arial"/>
              </a:rPr>
              <a:t>  y </a:t>
            </a:r>
            <a:r>
              <a:rPr kumimoji="0" lang="es-ES" sz="2000" b="1" i="1" u="none" strike="noStrike" kern="0" cap="none" spc="0" normalizeH="0" baseline="0" noProof="0" dirty="0" err="1">
                <a:ln>
                  <a:noFill/>
                </a:ln>
                <a:solidFill>
                  <a:schemeClr val="bg2"/>
                </a:solidFill>
                <a:effectLst/>
                <a:uLnTx/>
                <a:uFillTx/>
                <a:latin typeface="Nixie One" panose="020B0604020202020204" charset="0"/>
                <a:cs typeface="Varela Round" panose="00000500000000000000" pitchFamily="2" charset="-79"/>
                <a:sym typeface="Arial"/>
              </a:rPr>
              <a:t>speaking</a:t>
            </a:r>
            <a:r>
              <a:rPr kumimoji="0" lang="es-ES" sz="2000" b="1" i="1" u="none" strike="noStrike" kern="0" cap="none" spc="0" normalizeH="0" baseline="0" noProof="0" dirty="0">
                <a:ln>
                  <a:noFill/>
                </a:ln>
                <a:solidFill>
                  <a:schemeClr val="bg2"/>
                </a:solidFill>
                <a:effectLst/>
                <a:uLnTx/>
                <a:uFillTx/>
                <a:latin typeface="Nixie One" panose="020B0604020202020204" charset="0"/>
                <a:cs typeface="Varela Round" panose="00000500000000000000" pitchFamily="2" charset="-79"/>
                <a:sym typeface="Arial"/>
              </a:rPr>
              <a:t>.</a:t>
            </a:r>
          </a:p>
          <a:p>
            <a:pPr marL="457200" marR="0" lvl="0" indent="-4572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s-ES" sz="2000" b="1" i="0" u="none" strike="noStrike" kern="0" cap="none" spc="0" normalizeH="0" baseline="0" noProof="0" dirty="0">
                <a:ln>
                  <a:noFill/>
                </a:ln>
                <a:solidFill>
                  <a:schemeClr val="bg2"/>
                </a:solidFill>
                <a:effectLst/>
                <a:uLnTx/>
                <a:uFillTx/>
                <a:latin typeface="Nixie One" panose="020B0604020202020204" charset="0"/>
                <a:cs typeface="Varela Round" panose="00000500000000000000" pitchFamily="2" charset="-79"/>
                <a:sym typeface="Arial"/>
              </a:rPr>
              <a:t>Se integró, a través de todos los estándares del programa, el uso de la tecnología como herramienta en el proceso de enseñanza y aprendizaje.</a:t>
            </a:r>
          </a:p>
          <a:p>
            <a:pPr marL="457200" marR="0" lvl="0" indent="-4572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s-ES" sz="2000" b="1" i="0" u="none" strike="noStrike" kern="0" cap="none" spc="0" normalizeH="0" baseline="0" noProof="0" dirty="0">
                <a:ln>
                  <a:noFill/>
                </a:ln>
                <a:solidFill>
                  <a:schemeClr val="bg2"/>
                </a:solidFill>
                <a:effectLst/>
                <a:uLnTx/>
                <a:uFillTx/>
                <a:latin typeface="Nixie One" panose="020B0604020202020204" charset="0"/>
                <a:cs typeface="Varela Round" panose="00000500000000000000" pitchFamily="2" charset="-79"/>
                <a:sym typeface="Arial"/>
              </a:rPr>
              <a:t>Se desarrollaron nuevos indicadores y subindicadores dirigido al desarrollo de las destrezas fundamentales (conciencia fonológica, fonética y  desarrollo de la fluidez en la lectura). </a:t>
            </a:r>
          </a:p>
          <a:p>
            <a:pPr marL="457200" marR="0" lvl="0" indent="-4572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s-ES" sz="2000" b="1" i="0" u="none" strike="noStrike" kern="0" cap="none" spc="0" normalizeH="0" baseline="0" noProof="0" dirty="0">
                <a:ln>
                  <a:noFill/>
                </a:ln>
                <a:solidFill>
                  <a:schemeClr val="bg2"/>
                </a:solidFill>
                <a:effectLst/>
                <a:uLnTx/>
                <a:uFillTx/>
                <a:latin typeface="Nixie One" panose="020B0604020202020204" charset="0"/>
                <a:cs typeface="Varela Round" panose="00000500000000000000" pitchFamily="2" charset="-79"/>
                <a:sym typeface="Arial"/>
              </a:rPr>
              <a:t>Se reorganizaron los indicadores en secuencia lógica por temas y por grados.</a:t>
            </a:r>
            <a:endParaRPr kumimoji="0" lang="en-US" sz="2000" b="1" i="0" u="none" strike="noStrike" kern="0" cap="none" spc="0" normalizeH="0" baseline="0" noProof="0" dirty="0">
              <a:ln>
                <a:noFill/>
              </a:ln>
              <a:solidFill>
                <a:schemeClr val="bg2"/>
              </a:solidFill>
              <a:effectLst/>
              <a:uLnTx/>
              <a:uFillTx/>
              <a:latin typeface="Nixie One" panose="020B0604020202020204" charset="0"/>
              <a:cs typeface="Varela Round" panose="00000500000000000000" pitchFamily="2" charset="-79"/>
              <a:sym typeface="Arial"/>
            </a:endParaRPr>
          </a:p>
        </p:txBody>
      </p:sp>
    </p:spTree>
    <p:extLst>
      <p:ext uri="{BB962C8B-B14F-4D97-AF65-F5344CB8AC3E}">
        <p14:creationId xmlns:p14="http://schemas.microsoft.com/office/powerpoint/2010/main" val="4215204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796853" y="455222"/>
            <a:ext cx="5877864"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Matemáticas</a:t>
            </a:r>
            <a:r>
              <a:rPr lang="en-US" sz="3200" b="1" kern="1200" dirty="0">
                <a:solidFill>
                  <a:schemeClr val="accent4">
                    <a:lumMod val="75000"/>
                  </a:schemeClr>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677582" y="2757312"/>
            <a:ext cx="3118121"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a:latin typeface="Arial" charset="0"/>
                <a:ea typeface="+mn-ea"/>
                <a:cs typeface="+mn-cs"/>
              </a:rPr>
              <a:t>Dra. Wanda Rivera Rivas</a:t>
            </a:r>
          </a:p>
        </p:txBody>
      </p:sp>
      <p:pic>
        <p:nvPicPr>
          <p:cNvPr id="8" name="Picture 7" descr="A person smiling for the camera&#10;&#10;Description automatically generated with low confidence">
            <a:extLst>
              <a:ext uri="{FF2B5EF4-FFF2-40B4-BE49-F238E27FC236}">
                <a16:creationId xmlns:a16="http://schemas.microsoft.com/office/drawing/2014/main" id="{F08DCBAD-858C-4927-86FF-A1BD0C8BA509}"/>
              </a:ext>
            </a:extLst>
          </p:cNvPr>
          <p:cNvPicPr>
            <a:picLocks noChangeAspect="1"/>
          </p:cNvPicPr>
          <p:nvPr/>
        </p:nvPicPr>
        <p:blipFill rotWithShape="1">
          <a:blip r:embed="rId2"/>
          <a:srcRect t="29594"/>
          <a:stretch/>
        </p:blipFill>
        <p:spPr>
          <a:xfrm>
            <a:off x="868962" y="978375"/>
            <a:ext cx="1532780" cy="1593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6">
            <a:extLst>
              <a:ext uri="{FF2B5EF4-FFF2-40B4-BE49-F238E27FC236}">
                <a16:creationId xmlns:a16="http://schemas.microsoft.com/office/drawing/2014/main" id="{14937C3D-6515-4699-9641-E845A0CA5E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21" r="7012" b="17409"/>
          <a:stretch/>
        </p:blipFill>
        <p:spPr bwMode="auto">
          <a:xfrm>
            <a:off x="868962" y="3082834"/>
            <a:ext cx="1532780" cy="1369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F7B75FAC-EB44-4CEC-A32A-B03F55506DC0}"/>
              </a:ext>
            </a:extLst>
          </p:cNvPr>
          <p:cNvGraphicFramePr>
            <a:graphicFrameLocks noGrp="1"/>
          </p:cNvGraphicFramePr>
          <p:nvPr>
            <p:extLst>
              <p:ext uri="{D42A27DB-BD31-4B8C-83A1-F6EECF244321}">
                <p14:modId xmlns:p14="http://schemas.microsoft.com/office/powerpoint/2010/main" val="3179289376"/>
              </p:ext>
            </p:extLst>
          </p:nvPr>
        </p:nvGraphicFramePr>
        <p:xfrm>
          <a:off x="2697796" y="1173804"/>
          <a:ext cx="5768622" cy="3444014"/>
        </p:xfrm>
        <a:graphic>
          <a:graphicData uri="http://schemas.openxmlformats.org/drawingml/2006/table">
            <a:tbl>
              <a:tblPr firstRow="1" bandRow="1">
                <a:effectLst>
                  <a:outerShdw blurRad="50800" dist="38100" dir="5400000" algn="t" rotWithShape="0">
                    <a:prstClr val="black">
                      <a:alpha val="40000"/>
                    </a:prstClr>
                  </a:outerShdw>
                </a:effectLst>
                <a:tableStyleId>{F5AB1C69-6EDB-4FF4-983F-18BD219EF322}</a:tableStyleId>
              </a:tblPr>
              <a:tblGrid>
                <a:gridCol w="908485">
                  <a:extLst>
                    <a:ext uri="{9D8B030D-6E8A-4147-A177-3AD203B41FA5}">
                      <a16:colId xmlns:a16="http://schemas.microsoft.com/office/drawing/2014/main" val="29767338"/>
                    </a:ext>
                  </a:extLst>
                </a:gridCol>
                <a:gridCol w="1617546">
                  <a:extLst>
                    <a:ext uri="{9D8B030D-6E8A-4147-A177-3AD203B41FA5}">
                      <a16:colId xmlns:a16="http://schemas.microsoft.com/office/drawing/2014/main" val="1042950835"/>
                    </a:ext>
                  </a:extLst>
                </a:gridCol>
                <a:gridCol w="864168">
                  <a:extLst>
                    <a:ext uri="{9D8B030D-6E8A-4147-A177-3AD203B41FA5}">
                      <a16:colId xmlns:a16="http://schemas.microsoft.com/office/drawing/2014/main" val="2296881712"/>
                    </a:ext>
                  </a:extLst>
                </a:gridCol>
                <a:gridCol w="2378423">
                  <a:extLst>
                    <a:ext uri="{9D8B030D-6E8A-4147-A177-3AD203B41FA5}">
                      <a16:colId xmlns:a16="http://schemas.microsoft.com/office/drawing/2014/main" val="2211446362"/>
                    </a:ext>
                  </a:extLst>
                </a:gridCol>
              </a:tblGrid>
              <a:tr h="594134">
                <a:tc>
                  <a:txBody>
                    <a:bodyPr/>
                    <a:lstStyle/>
                    <a:p>
                      <a:pPr algn="ctr"/>
                      <a:r>
                        <a:rPr lang="es-PR" sz="1100" noProof="0">
                          <a:solidFill>
                            <a:schemeClr val="tx1"/>
                          </a:solidFill>
                          <a:effectLst/>
                          <a:latin typeface="Varela Round" panose="00000500000000000000" pitchFamily="2" charset="-79"/>
                          <a:cs typeface="Varela Round" panose="00000500000000000000" pitchFamily="2" charset="-79"/>
                        </a:rPr>
                        <a:t>Grados</a:t>
                      </a:r>
                      <a:endParaRPr lang="es-PR" sz="11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100" noProof="0">
                          <a:solidFill>
                            <a:schemeClr val="tx1"/>
                          </a:solidFill>
                          <a:effectLst/>
                          <a:latin typeface="Varela Round" panose="00000500000000000000" pitchFamily="2" charset="-79"/>
                          <a:cs typeface="Varela Round" panose="00000500000000000000" pitchFamily="2" charset="-79"/>
                        </a:rPr>
                        <a:t>Estándares 2014 </a:t>
                      </a:r>
                      <a:endParaRPr lang="es-PR" sz="11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100" noProof="0">
                          <a:solidFill>
                            <a:schemeClr val="tx1"/>
                          </a:solidFill>
                          <a:effectLst/>
                          <a:latin typeface="Varela Round" panose="00000500000000000000" pitchFamily="2" charset="-79"/>
                          <a:cs typeface="Varela Round" panose="00000500000000000000" pitchFamily="2" charset="-79"/>
                        </a:rPr>
                        <a:t>Grados</a:t>
                      </a:r>
                    </a:p>
                    <a:p>
                      <a:pPr algn="ctr"/>
                      <a:endParaRPr lang="es-PR" sz="11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100" noProof="0">
                          <a:solidFill>
                            <a:schemeClr val="tx1"/>
                          </a:solidFill>
                          <a:effectLst/>
                          <a:latin typeface="Varela Round" panose="00000500000000000000" pitchFamily="2" charset="-79"/>
                          <a:cs typeface="Varela Round" panose="00000500000000000000" pitchFamily="2" charset="-79"/>
                        </a:rPr>
                        <a:t>Estándares 2022 </a:t>
                      </a:r>
                      <a:endParaRPr lang="es-PR" sz="11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138688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400" b="1" noProof="0">
                          <a:effectLst/>
                          <a:latin typeface="Varela Round" panose="00000500000000000000" pitchFamily="2" charset="-79"/>
                          <a:cs typeface="Varela Round" panose="00000500000000000000" pitchFamily="2" charset="-79"/>
                        </a:rPr>
                        <a:t>K -9</a:t>
                      </a:r>
                    </a:p>
                    <a:p>
                      <a:pPr algn="ctr"/>
                      <a:endParaRPr lang="es-PR" sz="1400" b="1" noProof="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100" b="1" noProof="0" dirty="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100" b="1" noProof="0" dirty="0">
                          <a:solidFill>
                            <a:schemeClr val="tx1"/>
                          </a:solidFill>
                          <a:effectLst/>
                          <a:latin typeface="Varela Round" panose="00000500000000000000" pitchFamily="2" charset="-79"/>
                          <a:cs typeface="Varela Round" panose="00000500000000000000" pitchFamily="2" charset="-79"/>
                        </a:rPr>
                        <a:t>Álgebra</a:t>
                      </a:r>
                    </a:p>
                    <a:p>
                      <a:pPr algn="ctr"/>
                      <a:r>
                        <a:rPr lang="es-PR" sz="1100" b="1" noProof="0" dirty="0">
                          <a:solidFill>
                            <a:schemeClr val="tx1"/>
                          </a:solidFill>
                          <a:effectLst/>
                          <a:latin typeface="Varela Round" panose="00000500000000000000" pitchFamily="2" charset="-79"/>
                          <a:cs typeface="Varela Round" panose="00000500000000000000" pitchFamily="2" charset="-79"/>
                        </a:rPr>
                        <a:t>Medición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Análisis de datos y probabilidad</a:t>
                      </a:r>
                    </a:p>
                  </a:txBody>
                  <a:tcPr marL="188595" marR="188595" marT="125730" marB="125730"/>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PR" sz="1600" b="1" noProof="0" dirty="0">
                          <a:effectLst/>
                          <a:latin typeface="Varela Round" panose="00000500000000000000" pitchFamily="2" charset="-79"/>
                          <a:cs typeface="Varela Round" panose="00000500000000000000" pitchFamily="2" charset="-79"/>
                        </a:rPr>
                        <a:t>K -8</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PR" sz="1600"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100" b="1" noProof="0" dirty="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100" b="1" noProof="0" dirty="0">
                          <a:solidFill>
                            <a:schemeClr val="tx1"/>
                          </a:solidFill>
                          <a:effectLst/>
                          <a:latin typeface="Varela Round" panose="00000500000000000000" pitchFamily="2" charset="-79"/>
                          <a:cs typeface="Varela Round" panose="00000500000000000000" pitchFamily="2" charset="-79"/>
                        </a:rPr>
                        <a:t>Álgebra</a:t>
                      </a:r>
                    </a:p>
                    <a:p>
                      <a:pPr algn="ctr"/>
                      <a:r>
                        <a:rPr lang="es-PR" sz="1100" b="1" noProof="0" dirty="0">
                          <a:solidFill>
                            <a:schemeClr val="tx1"/>
                          </a:solidFill>
                          <a:effectLst/>
                          <a:latin typeface="Varela Round" panose="00000500000000000000" pitchFamily="2" charset="-79"/>
                          <a:cs typeface="Varela Round" panose="00000500000000000000" pitchFamily="2" charset="-79"/>
                        </a:rPr>
                        <a:t>Medición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Análisis de datos y probabilidad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PR" sz="1100"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096595674"/>
                  </a:ext>
                </a:extLst>
              </a:tr>
              <a:tr h="1386887">
                <a:tc>
                  <a:txBody>
                    <a:bodyPr/>
                    <a:lstStyle/>
                    <a:p>
                      <a:pPr algn="ctr"/>
                      <a:endParaRPr lang="es-PR" sz="1400" b="1" noProof="0" dirty="0">
                        <a:effectLst/>
                        <a:latin typeface="Varela Round" panose="00000500000000000000" pitchFamily="2" charset="-79"/>
                        <a:cs typeface="Varela Round" panose="00000500000000000000" pitchFamily="2" charset="-79"/>
                      </a:endParaRPr>
                    </a:p>
                    <a:p>
                      <a:pPr algn="ctr"/>
                      <a:endParaRPr lang="es-PR" sz="1400" b="1" noProof="0" dirty="0">
                        <a:effectLst/>
                        <a:latin typeface="Varela Round" panose="00000500000000000000" pitchFamily="2" charset="-79"/>
                        <a:cs typeface="Varela Round" panose="00000500000000000000" pitchFamily="2" charset="-79"/>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400" b="1" noProof="0" dirty="0">
                          <a:effectLst/>
                          <a:latin typeface="Varela Round" panose="00000500000000000000" pitchFamily="2" charset="-79"/>
                          <a:cs typeface="Varela Round" panose="00000500000000000000" pitchFamily="2" charset="-79"/>
                        </a:rPr>
                        <a:t>10-12</a:t>
                      </a:r>
                    </a:p>
                    <a:p>
                      <a:pPr algn="ctr"/>
                      <a:endParaRPr lang="es-PR" sz="14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100" b="1" noProof="0" dirty="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100" b="1" noProof="0" dirty="0">
                          <a:solidFill>
                            <a:schemeClr val="tx1"/>
                          </a:solidFill>
                          <a:effectLst/>
                          <a:latin typeface="Varela Round" panose="00000500000000000000" pitchFamily="2" charset="-79"/>
                          <a:cs typeface="Varela Round" panose="00000500000000000000" pitchFamily="2" charset="-79"/>
                        </a:rPr>
                        <a:t>Álgebra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Funciones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Análisis de datos y probabilidad</a:t>
                      </a:r>
                      <a:endParaRPr lang="es-PR" sz="11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R" sz="1600" b="1" noProof="0" dirty="0">
                          <a:effectLst/>
                          <a:latin typeface="Varela Round" panose="00000500000000000000" pitchFamily="2" charset="-79"/>
                          <a:cs typeface="Varela Round" panose="00000500000000000000" pitchFamily="2" charset="-79"/>
                        </a:rPr>
                        <a:t>9-12</a:t>
                      </a:r>
                      <a:endParaRPr lang="es-PR" sz="16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algn="ctr"/>
                      <a:r>
                        <a:rPr lang="es-PR" sz="1100" b="1" noProof="0" dirty="0">
                          <a:solidFill>
                            <a:schemeClr val="tx1"/>
                          </a:solidFill>
                          <a:effectLst/>
                          <a:latin typeface="Varela Round" panose="00000500000000000000" pitchFamily="2" charset="-79"/>
                          <a:cs typeface="Varela Round" panose="00000500000000000000" pitchFamily="2" charset="-79"/>
                        </a:rPr>
                        <a:t>Numeración y operación</a:t>
                      </a:r>
                    </a:p>
                    <a:p>
                      <a:pPr algn="ctr"/>
                      <a:r>
                        <a:rPr lang="es-PR" sz="1100" b="1" noProof="0" dirty="0">
                          <a:solidFill>
                            <a:schemeClr val="tx1"/>
                          </a:solidFill>
                          <a:effectLst/>
                          <a:latin typeface="Varela Round" panose="00000500000000000000" pitchFamily="2" charset="-79"/>
                          <a:cs typeface="Varela Round" panose="00000500000000000000" pitchFamily="2" charset="-79"/>
                        </a:rPr>
                        <a:t>Álgebra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100" b="1" noProof="0" dirty="0">
                          <a:solidFill>
                            <a:schemeClr val="tx1"/>
                          </a:solidFill>
                          <a:effectLst/>
                          <a:latin typeface="Varela Round" panose="00000500000000000000" pitchFamily="2" charset="-79"/>
                          <a:cs typeface="Varela Round" panose="00000500000000000000" pitchFamily="2" charset="-79"/>
                        </a:rPr>
                        <a:t>Medición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Funciones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Geometría</a:t>
                      </a:r>
                    </a:p>
                    <a:p>
                      <a:pPr marL="0" marR="0" lvl="0" indent="0" algn="ctr" defTabSz="914400" rtl="0" eaLnBrk="1" fontAlgn="auto" latinLnBrk="0" hangingPunct="1">
                        <a:lnSpc>
                          <a:spcPct val="100000"/>
                        </a:lnSpc>
                        <a:spcBef>
                          <a:spcPts val="0"/>
                        </a:spcBef>
                        <a:spcAft>
                          <a:spcPts val="0"/>
                        </a:spcAft>
                        <a:buClrTx/>
                        <a:buSzTx/>
                        <a:buFontTx/>
                        <a:buNone/>
                        <a:tabLst/>
                        <a:defRPr/>
                      </a:pPr>
                      <a:r>
                        <a:rPr lang="es-PR" sz="1100" b="1" noProof="0" dirty="0">
                          <a:effectLst/>
                          <a:latin typeface="Varela Round" panose="00000500000000000000" pitchFamily="2" charset="-79"/>
                          <a:cs typeface="Varela Round" panose="00000500000000000000" pitchFamily="2" charset="-79"/>
                        </a:rPr>
                        <a:t>Análisis de datos y probabilidad</a:t>
                      </a:r>
                    </a:p>
                  </a:txBody>
                  <a:tcPr marL="188595" marR="188595" marT="125730" marB="125730"/>
                </a:tc>
                <a:extLst>
                  <a:ext uri="{0D108BD9-81ED-4DB2-BD59-A6C34878D82A}">
                    <a16:rowId xmlns:a16="http://schemas.microsoft.com/office/drawing/2014/main" val="2832464180"/>
                  </a:ext>
                </a:extLst>
              </a:tr>
            </a:tbl>
          </a:graphicData>
        </a:graphic>
      </p:graphicFrame>
    </p:spTree>
    <p:extLst>
      <p:ext uri="{BB962C8B-B14F-4D97-AF65-F5344CB8AC3E}">
        <p14:creationId xmlns:p14="http://schemas.microsoft.com/office/powerpoint/2010/main" val="4239945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3322957" y="480077"/>
            <a:ext cx="5105400"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Ciencias</a:t>
            </a:r>
            <a:r>
              <a:rPr lang="en-US" sz="32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614082" y="2739784"/>
            <a:ext cx="3118121"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a:latin typeface="Arial" charset="0"/>
                <a:ea typeface="+mn-ea"/>
                <a:cs typeface="+mn-cs"/>
              </a:rPr>
              <a:t>Dra. Lilliam Rodríguez </a:t>
            </a:r>
            <a:r>
              <a:rPr lang="en-US" sz="1200" b="1" kern="1200" dirty="0" err="1">
                <a:latin typeface="Arial" charset="0"/>
                <a:ea typeface="+mn-ea"/>
                <a:cs typeface="+mn-cs"/>
              </a:rPr>
              <a:t>Laboy</a:t>
            </a:r>
            <a:endParaRPr lang="en-US" sz="1200" b="1" kern="1200" dirty="0">
              <a:latin typeface="Arial" charset="0"/>
              <a:ea typeface="+mn-ea"/>
              <a:cs typeface="+mn-cs"/>
            </a:endParaRPr>
          </a:p>
        </p:txBody>
      </p:sp>
      <p:pic>
        <p:nvPicPr>
          <p:cNvPr id="8" name="Picture 7">
            <a:extLst>
              <a:ext uri="{FF2B5EF4-FFF2-40B4-BE49-F238E27FC236}">
                <a16:creationId xmlns:a16="http://schemas.microsoft.com/office/drawing/2014/main" id="{CA6CA4C7-C860-438B-AF0C-B1D872EC3ADC}"/>
              </a:ext>
            </a:extLst>
          </p:cNvPr>
          <p:cNvPicPr>
            <a:picLocks noChangeAspect="1"/>
          </p:cNvPicPr>
          <p:nvPr/>
        </p:nvPicPr>
        <p:blipFill>
          <a:blip r:embed="rId2"/>
          <a:stretch>
            <a:fillRect/>
          </a:stretch>
        </p:blipFill>
        <p:spPr>
          <a:xfrm>
            <a:off x="1019374" y="772465"/>
            <a:ext cx="1445209" cy="1799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4">
            <a:extLst>
              <a:ext uri="{FF2B5EF4-FFF2-40B4-BE49-F238E27FC236}">
                <a16:creationId xmlns:a16="http://schemas.microsoft.com/office/drawing/2014/main" id="{D5EB4126-4F1D-4A15-AF2D-6F3E131E3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3" y="3290608"/>
            <a:ext cx="2052670" cy="10804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4">
            <a:extLst>
              <a:ext uri="{FF2B5EF4-FFF2-40B4-BE49-F238E27FC236}">
                <a16:creationId xmlns:a16="http://schemas.microsoft.com/office/drawing/2014/main" id="{B1C8DD45-436A-4F97-BC92-31AB2865D408}"/>
              </a:ext>
            </a:extLst>
          </p:cNvPr>
          <p:cNvGraphicFramePr>
            <a:graphicFrameLocks noGrp="1"/>
          </p:cNvGraphicFramePr>
          <p:nvPr>
            <p:extLst>
              <p:ext uri="{D42A27DB-BD31-4B8C-83A1-F6EECF244321}">
                <p14:modId xmlns:p14="http://schemas.microsoft.com/office/powerpoint/2010/main" val="2448578064"/>
              </p:ext>
            </p:extLst>
          </p:nvPr>
        </p:nvGraphicFramePr>
        <p:xfrm>
          <a:off x="3007360" y="1067629"/>
          <a:ext cx="5420997" cy="3008241"/>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736981">
                  <a:extLst>
                    <a:ext uri="{9D8B030D-6E8A-4147-A177-3AD203B41FA5}">
                      <a16:colId xmlns:a16="http://schemas.microsoft.com/office/drawing/2014/main" val="1577709193"/>
                    </a:ext>
                  </a:extLst>
                </a:gridCol>
                <a:gridCol w="1987484">
                  <a:extLst>
                    <a:ext uri="{9D8B030D-6E8A-4147-A177-3AD203B41FA5}">
                      <a16:colId xmlns:a16="http://schemas.microsoft.com/office/drawing/2014/main" val="1778660175"/>
                    </a:ext>
                  </a:extLst>
                </a:gridCol>
                <a:gridCol w="2696532">
                  <a:extLst>
                    <a:ext uri="{9D8B030D-6E8A-4147-A177-3AD203B41FA5}">
                      <a16:colId xmlns:a16="http://schemas.microsoft.com/office/drawing/2014/main" val="3418047114"/>
                    </a:ext>
                  </a:extLst>
                </a:gridCol>
              </a:tblGrid>
              <a:tr h="429749">
                <a:tc>
                  <a:txBody>
                    <a:bodyPr/>
                    <a:lstStyle/>
                    <a:p>
                      <a:pPr algn="ctr"/>
                      <a:r>
                        <a:rPr lang="en-US" sz="1200" dirty="0">
                          <a:solidFill>
                            <a:schemeClr val="tx1"/>
                          </a:solidFill>
                          <a:latin typeface="+mn-lt"/>
                          <a:cs typeface="Varela Round" panose="00000500000000000000" pitchFamily="2" charset="-79"/>
                        </a:rPr>
                        <a:t>Grado</a:t>
                      </a:r>
                      <a:endParaRPr lang="en-US" sz="1200" dirty="0">
                        <a:solidFill>
                          <a:schemeClr val="tx1"/>
                        </a:solidFill>
                        <a:latin typeface="+mn-lt"/>
                        <a:ea typeface="Open Sans Light"/>
                        <a:cs typeface="Varela Round" panose="00000500000000000000" pitchFamily="2" charset="-79"/>
                      </a:endParaRPr>
                    </a:p>
                  </a:txBody>
                  <a:tcPr/>
                </a:tc>
                <a:tc>
                  <a:txBody>
                    <a:bodyPr/>
                    <a:lstStyle/>
                    <a:p>
                      <a:pPr algn="ctr"/>
                      <a:r>
                        <a:rPr lang="en-US" sz="1200" dirty="0">
                          <a:solidFill>
                            <a:schemeClr val="tx1"/>
                          </a:solidFill>
                          <a:latin typeface="+mn-lt"/>
                          <a:cs typeface="Varela Round" panose="00000500000000000000" pitchFamily="2" charset="-79"/>
                        </a:rPr>
                        <a:t>2014</a:t>
                      </a:r>
                      <a:endParaRPr lang="en-US" sz="1200" dirty="0">
                        <a:solidFill>
                          <a:schemeClr val="tx1"/>
                        </a:solidFill>
                        <a:latin typeface="+mn-lt"/>
                        <a:ea typeface="Open Sans Light"/>
                        <a:cs typeface="Varela Round" panose="00000500000000000000" pitchFamily="2" charset="-79"/>
                      </a:endParaRPr>
                    </a:p>
                  </a:txBody>
                  <a:tcPr/>
                </a:tc>
                <a:tc>
                  <a:txBody>
                    <a:bodyPr/>
                    <a:lstStyle/>
                    <a:p>
                      <a:pPr algn="ctr"/>
                      <a:r>
                        <a:rPr lang="en-US" sz="1200" dirty="0">
                          <a:solidFill>
                            <a:schemeClr val="tx1"/>
                          </a:solidFill>
                          <a:latin typeface="+mn-lt"/>
                          <a:cs typeface="Varela Round" panose="00000500000000000000" pitchFamily="2" charset="-79"/>
                        </a:rPr>
                        <a:t>2022</a:t>
                      </a:r>
                      <a:endParaRPr lang="en-US" sz="1200" dirty="0">
                        <a:solidFill>
                          <a:schemeClr val="tx1"/>
                        </a:solidFill>
                        <a:latin typeface="+mn-lt"/>
                        <a:ea typeface="Open Sans Light"/>
                        <a:cs typeface="Varela Round" panose="00000500000000000000" pitchFamily="2" charset="-79"/>
                      </a:endParaRPr>
                    </a:p>
                  </a:txBody>
                  <a:tcPr/>
                </a:tc>
                <a:extLst>
                  <a:ext uri="{0D108BD9-81ED-4DB2-BD59-A6C34878D82A}">
                    <a16:rowId xmlns:a16="http://schemas.microsoft.com/office/drawing/2014/main" val="2136893587"/>
                  </a:ext>
                </a:extLst>
              </a:tr>
              <a:tr h="1862244">
                <a:tc>
                  <a:txBody>
                    <a:bodyPr/>
                    <a:lstStyle/>
                    <a:p>
                      <a:pPr algn="ctr"/>
                      <a:r>
                        <a:rPr lang="en-US" sz="1200" b="1" dirty="0">
                          <a:solidFill>
                            <a:schemeClr val="tx1"/>
                          </a:solidFill>
                          <a:latin typeface="+mn-lt"/>
                          <a:cs typeface="Varela Round" panose="00000500000000000000" pitchFamily="2" charset="-79"/>
                        </a:rPr>
                        <a:t>K-5 </a:t>
                      </a:r>
                      <a:endParaRPr lang="en-US" sz="1200" b="1" dirty="0">
                        <a:solidFill>
                          <a:schemeClr val="tx1"/>
                        </a:solidFill>
                        <a:latin typeface="+mn-lt"/>
                        <a:ea typeface="Open Sans Light"/>
                        <a:cs typeface="Varela Round" panose="00000500000000000000" pitchFamily="2" charset="-79"/>
                      </a:endParaRPr>
                    </a:p>
                  </a:txBody>
                  <a:tcPr anchor="ctr"/>
                </a:tc>
                <a:tc rowSpan="2">
                  <a:txBody>
                    <a:bodyPr/>
                    <a:lstStyle/>
                    <a:p>
                      <a:pPr marL="285750" lvl="0" indent="-285750" algn="l">
                        <a:lnSpc>
                          <a:spcPct val="100000"/>
                        </a:lnSpc>
                        <a:spcBef>
                          <a:spcPts val="0"/>
                        </a:spcBef>
                        <a:spcAft>
                          <a:spcPts val="0"/>
                        </a:spcAft>
                        <a:buClr>
                          <a:srgbClr val="000000"/>
                        </a:buClr>
                        <a:buFont typeface="Arial,Sans-Serif"/>
                        <a:buChar char="•"/>
                      </a:pPr>
                      <a:r>
                        <a:rPr lang="es-PR" sz="1200" b="0" u="none" strike="noStrike" noProof="0" dirty="0">
                          <a:latin typeface="+mn-lt"/>
                          <a:cs typeface="Varela Round" panose="00000500000000000000" pitchFamily="2" charset="-79"/>
                        </a:rPr>
                        <a:t>Estructura y niveles de organización de la materia</a:t>
                      </a:r>
                      <a:endParaRPr lang="en-US" sz="1200" b="0" u="none" strike="noStrike" noProof="0" dirty="0">
                        <a:latin typeface="+mn-lt"/>
                        <a:cs typeface="Varela Round" panose="00000500000000000000" pitchFamily="2" charset="-79"/>
                      </a:endParaRPr>
                    </a:p>
                    <a:p>
                      <a:pPr marL="285750" lvl="0" indent="-285750" algn="l">
                        <a:lnSpc>
                          <a:spcPct val="100000"/>
                        </a:lnSpc>
                        <a:spcBef>
                          <a:spcPts val="0"/>
                        </a:spcBef>
                        <a:spcAft>
                          <a:spcPts val="0"/>
                        </a:spcAft>
                        <a:buClr>
                          <a:srgbClr val="000000"/>
                        </a:buClr>
                        <a:buFont typeface="Arial,Sans-Serif"/>
                        <a:buChar char="•"/>
                      </a:pPr>
                      <a:r>
                        <a:rPr lang="es-PR" sz="1200" b="0" u="none" strike="noStrike" noProof="0" dirty="0">
                          <a:latin typeface="+mn-lt"/>
                          <a:cs typeface="Varela Round" panose="00000500000000000000" pitchFamily="2" charset="-79"/>
                        </a:rPr>
                        <a:t>Interacciones y energía</a:t>
                      </a:r>
                    </a:p>
                    <a:p>
                      <a:pPr marL="285750" lvl="0" indent="-285750" algn="l">
                        <a:lnSpc>
                          <a:spcPct val="100000"/>
                        </a:lnSpc>
                        <a:spcBef>
                          <a:spcPts val="0"/>
                        </a:spcBef>
                        <a:spcAft>
                          <a:spcPts val="0"/>
                        </a:spcAft>
                        <a:buClr>
                          <a:srgbClr val="000000"/>
                        </a:buClr>
                        <a:buFont typeface="Arial,Sans-Serif"/>
                        <a:buChar char="•"/>
                      </a:pPr>
                      <a:r>
                        <a:rPr lang="es-PR" sz="1200" b="0" u="none" strike="noStrike" noProof="0" dirty="0">
                          <a:latin typeface="+mn-lt"/>
                          <a:cs typeface="Varela Round" panose="00000500000000000000" pitchFamily="2" charset="-79"/>
                        </a:rPr>
                        <a:t>Conservación y cambio</a:t>
                      </a:r>
                      <a:endParaRPr lang="es-PR" sz="1200" b="0" i="0" u="none" strike="noStrike" noProof="0" dirty="0">
                        <a:latin typeface="+mn-lt"/>
                        <a:cs typeface="Varela Round" panose="00000500000000000000" pitchFamily="2" charset="-79"/>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s-PR" sz="1200" b="1" u="none" strike="noStrike" noProof="0" dirty="0">
                          <a:solidFill>
                            <a:srgbClr val="FF0000"/>
                          </a:solidFill>
                          <a:latin typeface="+mn-lt"/>
                          <a:cs typeface="Varela Round" panose="00000500000000000000" pitchFamily="2" charset="-79"/>
                        </a:rPr>
                        <a:t>Ingeniería y Tecnología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s-PR" sz="1200" b="1" dirty="0">
                          <a:solidFill>
                            <a:srgbClr val="FF0000"/>
                          </a:solidFill>
                          <a:latin typeface="+mn-lt"/>
                          <a:cs typeface="Varela Round" panose="00000500000000000000" pitchFamily="2" charset="-79"/>
                        </a:rPr>
                        <a:t>Ciencias</a:t>
                      </a:r>
                      <a:r>
                        <a:rPr lang="es-PR" sz="1200" b="1" baseline="0" dirty="0">
                          <a:solidFill>
                            <a:srgbClr val="FF0000"/>
                          </a:solidFill>
                          <a:latin typeface="+mn-lt"/>
                          <a:cs typeface="Varela Round" panose="00000500000000000000" pitchFamily="2" charset="-79"/>
                        </a:rPr>
                        <a:t> Biológicas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s-PR" sz="1200" b="1" baseline="0" dirty="0">
                          <a:solidFill>
                            <a:srgbClr val="FF0000"/>
                          </a:solidFill>
                          <a:latin typeface="+mn-lt"/>
                          <a:cs typeface="Varela Round" panose="00000500000000000000" pitchFamily="2" charset="-79"/>
                        </a:rPr>
                        <a:t>Ciencias Físicas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s-PR" sz="1200" b="1" baseline="0" dirty="0">
                          <a:solidFill>
                            <a:srgbClr val="FF0000"/>
                          </a:solidFill>
                          <a:latin typeface="+mn-lt"/>
                          <a:cs typeface="Varela Round" panose="00000500000000000000" pitchFamily="2" charset="-79"/>
                        </a:rPr>
                        <a:t>Ciencias Terrestres y del Espacio</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s-PR" sz="1200" b="1" baseline="0" dirty="0">
                          <a:solidFill>
                            <a:srgbClr val="FF0000"/>
                          </a:solidFill>
                          <a:latin typeface="+mn-lt"/>
                          <a:ea typeface="Open Sans Light"/>
                          <a:cs typeface="Varela Round" panose="00000500000000000000" pitchFamily="2" charset="-79"/>
                        </a:rPr>
                        <a:t>Ciencias Ambientales </a:t>
                      </a:r>
                    </a:p>
                  </a:txBody>
                  <a:tcPr anchor="ctr"/>
                </a:tc>
                <a:extLst>
                  <a:ext uri="{0D108BD9-81ED-4DB2-BD59-A6C34878D82A}">
                    <a16:rowId xmlns:a16="http://schemas.microsoft.com/office/drawing/2014/main" val="1049109784"/>
                  </a:ext>
                </a:extLst>
              </a:tr>
              <a:tr h="716248">
                <a:tc>
                  <a:txBody>
                    <a:bodyPr/>
                    <a:lstStyle/>
                    <a:p>
                      <a:pPr algn="ctr"/>
                      <a:r>
                        <a:rPr lang="en-US" sz="1200" b="1" dirty="0">
                          <a:solidFill>
                            <a:schemeClr val="tx1"/>
                          </a:solidFill>
                          <a:latin typeface="+mn-lt"/>
                          <a:cs typeface="Varela Round" panose="00000500000000000000" pitchFamily="2" charset="-79"/>
                        </a:rPr>
                        <a:t>6</a:t>
                      </a:r>
                      <a:endParaRPr lang="en-US" sz="1200" b="1" dirty="0">
                        <a:solidFill>
                          <a:schemeClr val="tx1"/>
                        </a:solidFill>
                        <a:latin typeface="+mn-lt"/>
                        <a:ea typeface="Open Sans Light"/>
                        <a:cs typeface="Varela Round" panose="00000500000000000000" pitchFamily="2" charset="-79"/>
                      </a:endParaRPr>
                    </a:p>
                  </a:txBody>
                  <a:tcPr anchor="ctr"/>
                </a:tc>
                <a:tc vMerge="1">
                  <a:txBody>
                    <a:bodyPr/>
                    <a:lstStyle/>
                    <a:p>
                      <a:pPr marL="285750" lvl="0" indent="-285750" algn="l">
                        <a:lnSpc>
                          <a:spcPct val="100000"/>
                        </a:lnSpc>
                        <a:spcBef>
                          <a:spcPts val="0"/>
                        </a:spcBef>
                        <a:spcAft>
                          <a:spcPts val="0"/>
                        </a:spcAft>
                        <a:buFont typeface="Arial"/>
                        <a:buChar char="•"/>
                      </a:pPr>
                      <a:endParaRPr lang="es-PR" sz="2000" b="0" i="0" u="none" strike="noStrike" noProof="0" dirty="0">
                        <a:solidFill>
                          <a:srgbClr val="0000FF"/>
                        </a:solidFill>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s-PR" sz="1200" b="1" dirty="0">
                          <a:solidFill>
                            <a:srgbClr val="FF0000"/>
                          </a:solidFill>
                          <a:latin typeface="+mn-lt"/>
                          <a:cs typeface="Varela Round" panose="00000500000000000000" pitchFamily="2" charset="-79"/>
                        </a:rPr>
                        <a:t>Ciencias</a:t>
                      </a:r>
                      <a:r>
                        <a:rPr lang="es-PR" sz="1200" b="1" baseline="0" dirty="0">
                          <a:solidFill>
                            <a:srgbClr val="FF0000"/>
                          </a:solidFill>
                          <a:latin typeface="+mn-lt"/>
                          <a:cs typeface="Varela Round" panose="00000500000000000000" pitchFamily="2" charset="-79"/>
                        </a:rPr>
                        <a:t> Biológicas </a:t>
                      </a:r>
                      <a:endParaRPr lang="es-PR" sz="1200" b="1" baseline="0" dirty="0">
                        <a:solidFill>
                          <a:srgbClr val="FF0000"/>
                        </a:solidFill>
                        <a:latin typeface="+mn-lt"/>
                        <a:ea typeface="Open Sans Light"/>
                        <a:cs typeface="Varela Round"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s-PR" sz="1200" b="1" u="none" strike="noStrike" noProof="0" dirty="0">
                          <a:solidFill>
                            <a:srgbClr val="FF0000"/>
                          </a:solidFill>
                          <a:latin typeface="+mn-lt"/>
                          <a:cs typeface="Varela Round" panose="00000500000000000000" pitchFamily="2" charset="-79"/>
                        </a:rPr>
                        <a:t>Ingeniería y Tecnología </a:t>
                      </a:r>
                    </a:p>
                  </a:txBody>
                  <a:tcPr anchor="ctr"/>
                </a:tc>
                <a:extLst>
                  <a:ext uri="{0D108BD9-81ED-4DB2-BD59-A6C34878D82A}">
                    <a16:rowId xmlns:a16="http://schemas.microsoft.com/office/drawing/2014/main" val="153962754"/>
                  </a:ext>
                </a:extLst>
              </a:tr>
            </a:tbl>
          </a:graphicData>
        </a:graphic>
      </p:graphicFrame>
    </p:spTree>
    <p:extLst>
      <p:ext uri="{BB962C8B-B14F-4D97-AF65-F5344CB8AC3E}">
        <p14:creationId xmlns:p14="http://schemas.microsoft.com/office/powerpoint/2010/main" val="2824377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171073" y="359554"/>
            <a:ext cx="5105400"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Ciencias</a:t>
            </a:r>
            <a:r>
              <a:rPr lang="en-US" sz="32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Box 6">
            <a:extLst>
              <a:ext uri="{FF2B5EF4-FFF2-40B4-BE49-F238E27FC236}">
                <a16:creationId xmlns:a16="http://schemas.microsoft.com/office/drawing/2014/main" id="{C4D4A0BE-D803-4C70-9F2B-9E6DE0C38A63}"/>
              </a:ext>
            </a:extLst>
          </p:cNvPr>
          <p:cNvSpPr txBox="1"/>
          <p:nvPr/>
        </p:nvSpPr>
        <p:spPr>
          <a:xfrm>
            <a:off x="849190" y="1235391"/>
            <a:ext cx="7269330" cy="4108817"/>
          </a:xfrm>
          <a:prstGeom prst="rect">
            <a:avLst/>
          </a:prstGeom>
          <a:noFill/>
        </p:spPr>
        <p:txBody>
          <a:bodyPr wrap="square">
            <a:spAutoFit/>
          </a:bodyPr>
          <a:lstStyle/>
          <a:p>
            <a:pPr marL="342900" indent="-342900">
              <a:buFont typeface="Wingdings" panose="05000000000000000000" pitchFamily="2" charset="2"/>
              <a:buChar char="§"/>
            </a:pPr>
            <a:r>
              <a:rPr lang="en" sz="2000" b="1" dirty="0">
                <a:solidFill>
                  <a:schemeClr val="bg2"/>
                </a:solidFill>
                <a:latin typeface="Nixie One" panose="020B0604020202020204" charset="0"/>
                <a:cs typeface="Varela Round" panose="00000500000000000000" pitchFamily="2" charset="-79"/>
              </a:rPr>
              <a:t>Se cambió la codificación de los estándares del 2014,  cónsono con los estándares de </a:t>
            </a:r>
            <a:r>
              <a:rPr lang="en" sz="2000" b="1" i="1" dirty="0">
                <a:solidFill>
                  <a:schemeClr val="bg2"/>
                </a:solidFill>
                <a:latin typeface="Nixie One" panose="020B0604020202020204" charset="0"/>
                <a:cs typeface="Varela Round" panose="00000500000000000000" pitchFamily="2" charset="-79"/>
              </a:rPr>
              <a:t>Next Generation Science Standards </a:t>
            </a:r>
            <a:r>
              <a:rPr lang="en" sz="2000" b="1" dirty="0">
                <a:solidFill>
                  <a:schemeClr val="bg2"/>
                </a:solidFill>
                <a:latin typeface="Nixie One" panose="020B0604020202020204" charset="0"/>
                <a:cs typeface="Varela Round" panose="00000500000000000000" pitchFamily="2" charset="-79"/>
              </a:rPr>
              <a:t>(NGSS), los cuales están representados mediante las disciplinas académicas. </a:t>
            </a:r>
          </a:p>
          <a:p>
            <a:pPr marL="342900" indent="-342900">
              <a:buFont typeface="Wingdings" panose="05000000000000000000" pitchFamily="2" charset="2"/>
              <a:buChar char="§"/>
            </a:pPr>
            <a:r>
              <a:rPr lang="en" sz="2000" b="1" dirty="0">
                <a:solidFill>
                  <a:schemeClr val="bg2"/>
                </a:solidFill>
                <a:latin typeface="Nixie One" panose="020B0604020202020204" charset="0"/>
                <a:cs typeface="Varela Round" panose="00000500000000000000" pitchFamily="2" charset="-79"/>
              </a:rPr>
              <a:t>Se estructuró el estándar de “Diseño para Ingeniería”  que ahora se conocerá como “Ingeniería y Tecnología”. </a:t>
            </a:r>
          </a:p>
          <a:p>
            <a:pPr marL="1257300" lvl="2" indent="-342900">
              <a:buFont typeface="Wingdings" panose="05000000000000000000" pitchFamily="2" charset="2"/>
              <a:buChar char="ü"/>
            </a:pPr>
            <a:r>
              <a:rPr lang="en" sz="2000" b="1" dirty="0">
                <a:solidFill>
                  <a:schemeClr val="bg2"/>
                </a:solidFill>
                <a:latin typeface="Nixie One" panose="020B0604020202020204" charset="0"/>
                <a:cs typeface="Varela Round" panose="00000500000000000000" pitchFamily="2" charset="-79"/>
              </a:rPr>
              <a:t>En este estándar se integran las Prácticas de Ciencias e Ingeniería y el Diseño para Ingeniería.</a:t>
            </a:r>
          </a:p>
          <a:p>
            <a:pPr marL="342900" indent="-342900" algn="just">
              <a:buFont typeface="Wingdings" panose="05000000000000000000" pitchFamily="2" charset="2"/>
              <a:buChar char="§"/>
            </a:pPr>
            <a:endParaRPr lang="en" sz="1800" dirty="0">
              <a:latin typeface="Varela Round" panose="00000500000000000000" pitchFamily="2" charset="-79"/>
              <a:cs typeface="Varela Round" panose="00000500000000000000" pitchFamily="2" charset="-79"/>
            </a:endParaRPr>
          </a:p>
          <a:p>
            <a:pPr marL="0" lvl="0" indent="0" algn="just">
              <a:spcBef>
                <a:spcPts val="600"/>
              </a:spcBef>
              <a:spcAft>
                <a:spcPts val="0"/>
              </a:spcAft>
              <a:buNone/>
            </a:pPr>
            <a:endParaRPr lang="en" sz="18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542291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254200" y="234089"/>
            <a:ext cx="5105400"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Ciencias</a:t>
            </a:r>
            <a:r>
              <a:rPr lang="en-US" sz="32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Box 6">
            <a:extLst>
              <a:ext uri="{FF2B5EF4-FFF2-40B4-BE49-F238E27FC236}">
                <a16:creationId xmlns:a16="http://schemas.microsoft.com/office/drawing/2014/main" id="{C4D4A0BE-D803-4C70-9F2B-9E6DE0C38A63}"/>
              </a:ext>
            </a:extLst>
          </p:cNvPr>
          <p:cNvSpPr txBox="1"/>
          <p:nvPr/>
        </p:nvSpPr>
        <p:spPr>
          <a:xfrm>
            <a:off x="1219199" y="818864"/>
            <a:ext cx="6919008" cy="4878259"/>
          </a:xfrm>
          <a:prstGeom prst="rect">
            <a:avLst/>
          </a:prstGeom>
          <a:noFill/>
        </p:spPr>
        <p:txBody>
          <a:bodyPr wrap="square">
            <a:spAutoFit/>
          </a:bodyPr>
          <a:lstStyle/>
          <a:p>
            <a:pPr algn="just"/>
            <a:r>
              <a:rPr lang="es-ES" sz="1800" b="1" dirty="0">
                <a:solidFill>
                  <a:schemeClr val="bg2"/>
                </a:solidFill>
                <a:latin typeface="Nixie One" panose="020B0604020202020204" charset="0"/>
                <a:cs typeface="Varela Round" panose="00000500000000000000" pitchFamily="2" charset="-79"/>
              </a:rPr>
              <a:t>Se crearon nuevas expectativas a través de todos los grados, ya que las expectativas incluidas en el documento de 2014 (de acuerdo con NGSS), definían los conceptos transversales de las disciplinas, en lugar de una expectativa como tal.</a:t>
            </a:r>
          </a:p>
          <a:p>
            <a:pPr marL="342900" indent="-342900" algn="just">
              <a:buFont typeface="Wingdings" panose="05000000000000000000" pitchFamily="2" charset="2"/>
              <a:buChar char="§"/>
            </a:pPr>
            <a:endParaRPr lang="es-ES" sz="1800" b="1" dirty="0">
              <a:solidFill>
                <a:schemeClr val="bg2"/>
              </a:solidFill>
              <a:latin typeface="Nixie One" panose="020B0604020202020204" charset="0"/>
              <a:cs typeface="Varela Round" panose="00000500000000000000" pitchFamily="2" charset="-79"/>
            </a:endParaRPr>
          </a:p>
          <a:p>
            <a:pPr algn="just"/>
            <a:r>
              <a:rPr lang="es-ES" sz="1800" b="1" dirty="0">
                <a:solidFill>
                  <a:schemeClr val="bg2"/>
                </a:solidFill>
                <a:latin typeface="Nixie One" panose="020B0604020202020204" charset="0"/>
                <a:cs typeface="Varela Round" panose="00000500000000000000" pitchFamily="2" charset="-79"/>
              </a:rPr>
              <a:t>Se crearon nuevos indicadores para todas las expectativas por grado para: </a:t>
            </a:r>
          </a:p>
          <a:p>
            <a:pPr marL="285750" indent="-285750" algn="just">
              <a:buFont typeface="Wingdings" panose="05000000000000000000" pitchFamily="2" charset="2"/>
              <a:buChar char="ü"/>
            </a:pPr>
            <a:r>
              <a:rPr lang="es-ES" sz="1800" b="1" dirty="0">
                <a:solidFill>
                  <a:schemeClr val="bg2"/>
                </a:solidFill>
                <a:latin typeface="Nixie One" panose="020B0604020202020204" charset="0"/>
                <a:cs typeface="Varela Round" panose="00000500000000000000" pitchFamily="2" charset="-79"/>
              </a:rPr>
              <a:t>añadir conceptos fundamentales que no se consideraban en los estándares  de 2014.</a:t>
            </a:r>
          </a:p>
          <a:p>
            <a:pPr marL="342900" lvl="5" indent="-342900" algn="just">
              <a:buFont typeface="Wingdings" panose="05000000000000000000" pitchFamily="2" charset="2"/>
              <a:buChar char="ü"/>
            </a:pPr>
            <a:r>
              <a:rPr lang="es-ES" sz="1800" b="1" dirty="0">
                <a:solidFill>
                  <a:schemeClr val="bg2"/>
                </a:solidFill>
                <a:latin typeface="Nixie One" panose="020B0604020202020204" charset="0"/>
                <a:cs typeface="Varela Round" panose="00000500000000000000" pitchFamily="2" charset="-79"/>
              </a:rPr>
              <a:t>uniformar los conceptos científicos en todos los niveles.  </a:t>
            </a:r>
          </a:p>
          <a:p>
            <a:pPr algn="just"/>
            <a:endParaRPr lang="es-ES" sz="1800" b="1" dirty="0">
              <a:solidFill>
                <a:schemeClr val="bg2"/>
              </a:solidFill>
              <a:latin typeface="Nixie One" panose="020B0604020202020204" charset="0"/>
              <a:cs typeface="Varela Round" panose="00000500000000000000" pitchFamily="2" charset="-79"/>
            </a:endParaRPr>
          </a:p>
          <a:p>
            <a:pPr algn="just"/>
            <a:r>
              <a:rPr lang="es-ES" sz="1800" b="1" dirty="0">
                <a:solidFill>
                  <a:schemeClr val="bg2"/>
                </a:solidFill>
                <a:latin typeface="Nixie One" panose="020B0604020202020204" charset="0"/>
                <a:cs typeface="Varela Round" panose="00000500000000000000" pitchFamily="2" charset="-79"/>
              </a:rPr>
              <a:t>Se reorganizaron los indicadores en secuencia lógica por temas y por grados.</a:t>
            </a:r>
          </a:p>
          <a:p>
            <a:pPr marL="342900" indent="-342900" algn="just">
              <a:buFont typeface="Wingdings" panose="05000000000000000000" pitchFamily="2" charset="2"/>
              <a:buChar char="§"/>
            </a:pPr>
            <a:endParaRPr lang="en" sz="1800" dirty="0">
              <a:latin typeface="Varela Round" panose="00000500000000000000" pitchFamily="2" charset="-79"/>
              <a:cs typeface="Varela Round" panose="00000500000000000000" pitchFamily="2" charset="-79"/>
            </a:endParaRPr>
          </a:p>
          <a:p>
            <a:pPr marL="0" lvl="0" indent="0" algn="just">
              <a:spcBef>
                <a:spcPts val="600"/>
              </a:spcBef>
              <a:spcAft>
                <a:spcPts val="0"/>
              </a:spcAft>
              <a:buNone/>
            </a:pPr>
            <a:endParaRPr lang="en" sz="18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312874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019299" y="559085"/>
            <a:ext cx="5105400"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Ciencias</a:t>
            </a:r>
            <a:r>
              <a:rPr lang="en-US" sz="32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Box 6">
            <a:extLst>
              <a:ext uri="{FF2B5EF4-FFF2-40B4-BE49-F238E27FC236}">
                <a16:creationId xmlns:a16="http://schemas.microsoft.com/office/drawing/2014/main" id="{C4D4A0BE-D803-4C70-9F2B-9E6DE0C38A63}"/>
              </a:ext>
            </a:extLst>
          </p:cNvPr>
          <p:cNvSpPr txBox="1"/>
          <p:nvPr/>
        </p:nvSpPr>
        <p:spPr>
          <a:xfrm>
            <a:off x="1037606" y="1535360"/>
            <a:ext cx="7068787" cy="3739485"/>
          </a:xfrm>
          <a:prstGeom prst="rect">
            <a:avLst/>
          </a:prstGeom>
          <a:noFill/>
        </p:spPr>
        <p:txBody>
          <a:bodyPr wrap="square">
            <a:spAutoFit/>
          </a:bodyPr>
          <a:lstStyle/>
          <a:p>
            <a:pPr marL="285750" indent="-285750" algn="just">
              <a:buFont typeface="Arial" panose="020B0604020202020204" pitchFamily="34" charset="0"/>
              <a:buChar char="•"/>
            </a:pPr>
            <a:r>
              <a:rPr lang="es-ES" sz="2000" b="1" dirty="0">
                <a:solidFill>
                  <a:schemeClr val="bg2"/>
                </a:solidFill>
                <a:latin typeface="Nixie One" panose="020B0604020202020204" charset="0"/>
                <a:cs typeface="Varela Round" panose="00000500000000000000" pitchFamily="2" charset="-79"/>
              </a:rPr>
              <a:t>Al incorporar nuevos indicadores, se eliminó la redundancia y se logró reducir las brechas entre los grados y niveles.</a:t>
            </a:r>
          </a:p>
          <a:p>
            <a:pPr marL="285750" indent="-285750" algn="just">
              <a:buFont typeface="Arial" panose="020B0604020202020204" pitchFamily="34" charset="0"/>
              <a:buChar char="•"/>
            </a:pPr>
            <a:endParaRPr lang="es-ES" sz="2000" b="1" dirty="0">
              <a:solidFill>
                <a:schemeClr val="bg2"/>
              </a:solidFill>
              <a:latin typeface="Nixie One" panose="020B0604020202020204" charset="0"/>
              <a:cs typeface="Varela Round" panose="00000500000000000000" pitchFamily="2" charset="-79"/>
            </a:endParaRPr>
          </a:p>
          <a:p>
            <a:pPr marL="285750" indent="-285750" algn="just">
              <a:buFont typeface="Arial" panose="020B0604020202020204" pitchFamily="34" charset="0"/>
              <a:buChar char="•"/>
            </a:pPr>
            <a:r>
              <a:rPr lang="es-ES" sz="2000" b="1" dirty="0">
                <a:solidFill>
                  <a:schemeClr val="bg2"/>
                </a:solidFill>
                <a:latin typeface="Nixie One" panose="020B0604020202020204" charset="0"/>
                <a:cs typeface="Varela Round" panose="00000500000000000000" pitchFamily="2" charset="-79"/>
              </a:rPr>
              <a:t>Se hizo un análisis  y se creó el documento de  alineación  vertical y horizontal a través de los cursos, tanto por nivel como a través de los grados, para mostrar la progresión curricular.</a:t>
            </a:r>
          </a:p>
          <a:p>
            <a:pPr algn="just"/>
            <a:endParaRPr lang="es-ES" sz="1800" dirty="0">
              <a:latin typeface="Varela Round" panose="00000500000000000000" pitchFamily="2" charset="-79"/>
              <a:cs typeface="Varela Round" panose="00000500000000000000" pitchFamily="2" charset="-79"/>
            </a:endParaRPr>
          </a:p>
          <a:p>
            <a:pPr algn="just"/>
            <a:endParaRPr lang="es-ES" sz="1800" dirty="0">
              <a:latin typeface="Varela Round" panose="00000500000000000000" pitchFamily="2" charset="-79"/>
              <a:cs typeface="Varela Round" panose="00000500000000000000" pitchFamily="2" charset="-79"/>
            </a:endParaRPr>
          </a:p>
          <a:p>
            <a:pPr marL="342900" indent="-342900" algn="just">
              <a:buFont typeface="Wingdings" panose="05000000000000000000" pitchFamily="2" charset="2"/>
              <a:buChar char="§"/>
            </a:pPr>
            <a:endParaRPr lang="en" sz="1800" dirty="0">
              <a:latin typeface="Varela Round" panose="00000500000000000000" pitchFamily="2" charset="-79"/>
              <a:cs typeface="Varela Round" panose="00000500000000000000" pitchFamily="2" charset="-79"/>
            </a:endParaRPr>
          </a:p>
          <a:p>
            <a:pPr marL="0" lvl="0" indent="0" algn="just">
              <a:spcBef>
                <a:spcPts val="600"/>
              </a:spcBef>
              <a:spcAft>
                <a:spcPts val="0"/>
              </a:spcAft>
              <a:buNone/>
            </a:pPr>
            <a:endParaRPr lang="en" sz="18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741483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634958" y="422506"/>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Estudios</a:t>
            </a:r>
            <a:r>
              <a:rPr lang="en-US" sz="28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Sociales</a:t>
            </a:r>
            <a:r>
              <a:rPr lang="en-US" sz="28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399594" y="2571750"/>
            <a:ext cx="3118121"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err="1">
                <a:latin typeface="Arial" charset="0"/>
                <a:ea typeface="+mn-ea"/>
                <a:cs typeface="+mn-cs"/>
              </a:rPr>
              <a:t>Prof.</a:t>
            </a:r>
            <a:r>
              <a:rPr lang="en-US" sz="1200" b="1" kern="1200" baseline="30000" dirty="0" err="1">
                <a:latin typeface="Arial" charset="0"/>
                <a:ea typeface="+mn-ea"/>
                <a:cs typeface="+mn-cs"/>
              </a:rPr>
              <a:t>a</a:t>
            </a:r>
            <a:r>
              <a:rPr lang="en-US" sz="1200" b="1" kern="1200" dirty="0">
                <a:latin typeface="Arial" charset="0"/>
                <a:ea typeface="+mn-ea"/>
                <a:cs typeface="+mn-cs"/>
              </a:rPr>
              <a:t> </a:t>
            </a:r>
            <a:r>
              <a:rPr lang="en-US" sz="1200" b="1" kern="1200" dirty="0" err="1">
                <a:latin typeface="Arial" charset="0"/>
                <a:ea typeface="+mn-ea"/>
                <a:cs typeface="+mn-cs"/>
              </a:rPr>
              <a:t>Sheykirisabel</a:t>
            </a:r>
            <a:r>
              <a:rPr lang="en-US" sz="1200" b="1" kern="1200" dirty="0">
                <a:latin typeface="Arial" charset="0"/>
                <a:ea typeface="+mn-ea"/>
                <a:cs typeface="+mn-cs"/>
              </a:rPr>
              <a:t> Cucuta González</a:t>
            </a:r>
          </a:p>
        </p:txBody>
      </p:sp>
      <p:pic>
        <p:nvPicPr>
          <p:cNvPr id="9" name="Picture 2">
            <a:extLst>
              <a:ext uri="{FF2B5EF4-FFF2-40B4-BE49-F238E27FC236}">
                <a16:creationId xmlns:a16="http://schemas.microsoft.com/office/drawing/2014/main" id="{E181B901-03E3-4C91-A086-CB25C070DA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70" t="18424" b="19161"/>
          <a:stretch/>
        </p:blipFill>
        <p:spPr bwMode="auto">
          <a:xfrm>
            <a:off x="996862" y="953309"/>
            <a:ext cx="1490467" cy="1450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2">
            <a:extLst>
              <a:ext uri="{FF2B5EF4-FFF2-40B4-BE49-F238E27FC236}">
                <a16:creationId xmlns:a16="http://schemas.microsoft.com/office/drawing/2014/main" id="{6596057A-7CD4-4254-B174-2FBF8815B4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8" t="3155" r="23349"/>
          <a:stretch/>
        </p:blipFill>
        <p:spPr bwMode="auto">
          <a:xfrm>
            <a:off x="1320800" y="2924775"/>
            <a:ext cx="1831989" cy="18268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CA8A953-1AF7-4AF5-8780-E0E472074C6D}"/>
              </a:ext>
            </a:extLst>
          </p:cNvPr>
          <p:cNvSpPr txBox="1"/>
          <p:nvPr/>
        </p:nvSpPr>
        <p:spPr>
          <a:xfrm>
            <a:off x="3786468" y="1879139"/>
            <a:ext cx="4743450" cy="2846933"/>
          </a:xfrm>
          <a:prstGeom prst="rect">
            <a:avLst/>
          </a:prstGeom>
          <a:noFill/>
        </p:spPr>
        <p:txBody>
          <a:bodyPr wrap="square">
            <a:spAutoFit/>
          </a:bodyPr>
          <a:lstStyle/>
          <a:p>
            <a:pPr lvl="3">
              <a:spcBef>
                <a:spcPts val="600"/>
              </a:spcBef>
              <a:buAutoNum type="arabicPeriod"/>
            </a:pPr>
            <a:r>
              <a:rPr lang="es-ES" sz="1800" b="1" dirty="0">
                <a:solidFill>
                  <a:schemeClr val="bg2"/>
                </a:solidFill>
                <a:latin typeface="Nixie One" panose="020B0604020202020204" charset="0"/>
                <a:cs typeface="Varela Round" panose="00000500000000000000" pitchFamily="2" charset="-79"/>
              </a:rPr>
              <a:t>  Cambio y continuidad</a:t>
            </a:r>
          </a:p>
          <a:p>
            <a:pPr lvl="3">
              <a:spcBef>
                <a:spcPts val="600"/>
              </a:spcBef>
              <a:buAutoNum type="arabicPeriod"/>
            </a:pPr>
            <a:r>
              <a:rPr lang="es-ES" sz="1800" b="1" dirty="0">
                <a:solidFill>
                  <a:schemeClr val="bg2"/>
                </a:solidFill>
                <a:latin typeface="Nixie One" panose="020B0604020202020204" charset="0"/>
                <a:cs typeface="Varela Round" panose="00000500000000000000" pitchFamily="2" charset="-79"/>
              </a:rPr>
              <a:t> Personas lugares y ambiente</a:t>
            </a:r>
          </a:p>
          <a:p>
            <a:pPr lvl="3">
              <a:spcBef>
                <a:spcPts val="600"/>
              </a:spcBef>
              <a:buAutoNum type="arabicPeriod"/>
            </a:pPr>
            <a:r>
              <a:rPr lang="es-ES" sz="1800" b="1" dirty="0">
                <a:solidFill>
                  <a:schemeClr val="bg2"/>
                </a:solidFill>
                <a:latin typeface="Nixie One" panose="020B0604020202020204" charset="0"/>
                <a:cs typeface="Varela Round" panose="00000500000000000000" pitchFamily="2" charset="-79"/>
              </a:rPr>
              <a:t> Desarrollo personal</a:t>
            </a:r>
          </a:p>
          <a:p>
            <a:pPr lvl="3">
              <a:spcBef>
                <a:spcPts val="600"/>
              </a:spcBef>
              <a:buAutoNum type="arabicPeriod"/>
            </a:pPr>
            <a:r>
              <a:rPr lang="es-ES" sz="1800" b="1" dirty="0">
                <a:solidFill>
                  <a:schemeClr val="bg2"/>
                </a:solidFill>
                <a:latin typeface="Nixie One" panose="020B0604020202020204" charset="0"/>
                <a:cs typeface="Varela Round" panose="00000500000000000000" pitchFamily="2" charset="-79"/>
              </a:rPr>
              <a:t> Identidad cultural</a:t>
            </a:r>
          </a:p>
          <a:p>
            <a:pPr lvl="3">
              <a:spcBef>
                <a:spcPts val="600"/>
              </a:spcBef>
              <a:buAutoNum type="arabicPeriod"/>
            </a:pPr>
            <a:r>
              <a:rPr lang="es-ES" sz="1800" b="1" dirty="0">
                <a:solidFill>
                  <a:schemeClr val="bg2"/>
                </a:solidFill>
                <a:latin typeface="Nixie One" panose="020B0604020202020204" charset="0"/>
                <a:cs typeface="Varela Round" panose="00000500000000000000" pitchFamily="2" charset="-79"/>
              </a:rPr>
              <a:t> Producción, distribución y consumo</a:t>
            </a:r>
          </a:p>
          <a:p>
            <a:pPr lvl="3">
              <a:spcBef>
                <a:spcPts val="600"/>
              </a:spcBef>
              <a:buAutoNum type="arabicPeriod"/>
            </a:pPr>
            <a:r>
              <a:rPr lang="es-ES" sz="1800" b="1" dirty="0">
                <a:solidFill>
                  <a:schemeClr val="bg2"/>
                </a:solidFill>
                <a:latin typeface="Nixie One" panose="020B0604020202020204" charset="0"/>
                <a:cs typeface="Varela Round" panose="00000500000000000000" pitchFamily="2" charset="-79"/>
              </a:rPr>
              <a:t> Conciencia cívica y democrática</a:t>
            </a:r>
          </a:p>
          <a:p>
            <a:pPr lvl="3">
              <a:spcBef>
                <a:spcPts val="600"/>
              </a:spcBef>
              <a:buAutoNum type="arabicPeriod"/>
            </a:pPr>
            <a:r>
              <a:rPr lang="es-ES" sz="1800" b="1" dirty="0">
                <a:solidFill>
                  <a:schemeClr val="bg2"/>
                </a:solidFill>
                <a:latin typeface="Nixie One" panose="020B0604020202020204" charset="0"/>
                <a:cs typeface="Varela Round" panose="00000500000000000000" pitchFamily="2" charset="-79"/>
              </a:rPr>
              <a:t> Conciencia global</a:t>
            </a:r>
          </a:p>
          <a:p>
            <a:pPr lvl="3">
              <a:spcBef>
                <a:spcPts val="600"/>
              </a:spcBef>
              <a:buAutoNum type="arabicPeriod"/>
            </a:pPr>
            <a:r>
              <a:rPr lang="es-ES" sz="1800" b="1" dirty="0">
                <a:solidFill>
                  <a:schemeClr val="bg2"/>
                </a:solidFill>
                <a:latin typeface="Nixie One" panose="020B0604020202020204" charset="0"/>
                <a:cs typeface="Varela Round" panose="00000500000000000000" pitchFamily="2" charset="-79"/>
              </a:rPr>
              <a:t> Sociedad tecnológica y científica</a:t>
            </a:r>
          </a:p>
        </p:txBody>
      </p:sp>
      <p:sp>
        <p:nvSpPr>
          <p:cNvPr id="14" name="TextBox 13">
            <a:extLst>
              <a:ext uri="{FF2B5EF4-FFF2-40B4-BE49-F238E27FC236}">
                <a16:creationId xmlns:a16="http://schemas.microsoft.com/office/drawing/2014/main" id="{B0ACC778-030A-441F-A61A-CB6353BAF6F4}"/>
              </a:ext>
            </a:extLst>
          </p:cNvPr>
          <p:cNvSpPr txBox="1"/>
          <p:nvPr/>
        </p:nvSpPr>
        <p:spPr>
          <a:xfrm>
            <a:off x="2634958" y="1432411"/>
            <a:ext cx="6144986" cy="400110"/>
          </a:xfrm>
          <a:prstGeom prst="rect">
            <a:avLst/>
          </a:prstGeom>
          <a:noFill/>
        </p:spPr>
        <p:txBody>
          <a:bodyPr wrap="square">
            <a:spAutoFit/>
          </a:bodyPr>
          <a:lstStyle/>
          <a:p>
            <a:pPr marL="76200" lvl="0" algn="l" rtl="0">
              <a:spcBef>
                <a:spcPts val="600"/>
              </a:spcBef>
              <a:spcAft>
                <a:spcPts val="0"/>
              </a:spcAft>
              <a:buSzPts val="2400"/>
            </a:pPr>
            <a:r>
              <a:rPr lang="es-ES" sz="2000" b="1" dirty="0">
                <a:solidFill>
                  <a:schemeClr val="accent6"/>
                </a:solidFill>
                <a:latin typeface="Nixie One" panose="020B0604020202020204" charset="0"/>
                <a:cs typeface="Varela Round" panose="00000500000000000000" pitchFamily="2" charset="-79"/>
              </a:rPr>
              <a:t>Se mantuvieron los ocho estándares del 2014</a:t>
            </a:r>
            <a:r>
              <a:rPr lang="es-ES" sz="2000" dirty="0">
                <a:solidFill>
                  <a:schemeClr val="accent6"/>
                </a:solidFill>
                <a:latin typeface="Varela Round" panose="00000500000000000000" pitchFamily="2" charset="-79"/>
                <a:cs typeface="Varela Round" panose="00000500000000000000" pitchFamily="2" charset="-79"/>
              </a:rPr>
              <a:t>: </a:t>
            </a:r>
          </a:p>
        </p:txBody>
      </p:sp>
    </p:spTree>
    <p:extLst>
      <p:ext uri="{BB962C8B-B14F-4D97-AF65-F5344CB8AC3E}">
        <p14:creationId xmlns:p14="http://schemas.microsoft.com/office/powerpoint/2010/main" val="141032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3041651" y="1028619"/>
            <a:ext cx="5426242" cy="856901"/>
          </a:xfrm>
        </p:spPr>
        <p:txBody>
          <a:bodyPr/>
          <a:lstStyle/>
          <a:p>
            <a:pPr algn="ctr"/>
            <a:r>
              <a:rPr lang="es-PR" sz="3200" b="1" dirty="0">
                <a:solidFill>
                  <a:schemeClr val="accent4"/>
                </a:solidFill>
                <a:effectLst>
                  <a:outerShdw blurRad="38100" dist="38100" dir="2700000" algn="tl">
                    <a:srgbClr val="000000">
                      <a:alpha val="43137"/>
                    </a:srgbClr>
                  </a:outerShdw>
                </a:effectLst>
              </a:rPr>
              <a:t>Nota aclaratoria</a:t>
            </a:r>
          </a:p>
        </p:txBody>
      </p:sp>
      <p:sp>
        <p:nvSpPr>
          <p:cNvPr id="417" name="Google Shape;417;p19"/>
          <p:cNvSpPr txBox="1">
            <a:spLocks noGrp="1"/>
          </p:cNvSpPr>
          <p:nvPr>
            <p:ph type="body" idx="1"/>
          </p:nvPr>
        </p:nvSpPr>
        <p:spPr>
          <a:xfrm>
            <a:off x="3092116" y="1885520"/>
            <a:ext cx="5426242"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2000" b="1" dirty="0">
                <a:latin typeface="Nixie One" panose="020B0604020202020204" charset="0"/>
              </a:rPr>
              <a:t>Para propósitos de carácter legal en relación con la Ley de Derechos Civiles de </a:t>
            </a:r>
            <a:r>
              <a:rPr lang="es-ES" sz="2000" b="1" dirty="0">
                <a:solidFill>
                  <a:schemeClr val="bg2"/>
                </a:solidFill>
                <a:latin typeface="Nixie One" panose="020B0604020202020204" charset="0"/>
              </a:rPr>
              <a:t>1964</a:t>
            </a:r>
            <a:r>
              <a:rPr lang="es-ES" sz="2000" b="1" dirty="0">
                <a:latin typeface="Nixie One" panose="020B0604020202020204" charset="0"/>
              </a:rPr>
              <a:t>, el uso de los términos estudiante, maestro, director, facilitador,  y cualquier otro que pueda hacer referencia a ambos géneros, incluye tanto al masculino como al femenino.​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6" name="Picture 5" descr="A picture containing text&#10;&#10;Description automatically generated">
            <a:extLst>
              <a:ext uri="{FF2B5EF4-FFF2-40B4-BE49-F238E27FC236}">
                <a16:creationId xmlns:a16="http://schemas.microsoft.com/office/drawing/2014/main" id="{6F41CFA9-619C-473F-9E36-83F2A83C6F83}"/>
              </a:ext>
            </a:extLst>
          </p:cNvPr>
          <p:cNvPicPr>
            <a:picLocks noChangeAspect="1"/>
          </p:cNvPicPr>
          <p:nvPr/>
        </p:nvPicPr>
        <p:blipFill>
          <a:blip r:embed="rId3"/>
          <a:stretch>
            <a:fillRect/>
          </a:stretch>
        </p:blipFill>
        <p:spPr>
          <a:xfrm>
            <a:off x="6102350" y="179484"/>
            <a:ext cx="2235628" cy="1050123"/>
          </a:xfrm>
          <a:prstGeom prst="rect">
            <a:avLst/>
          </a:prstGeom>
        </p:spPr>
      </p:pic>
    </p:spTree>
    <p:extLst>
      <p:ext uri="{BB962C8B-B14F-4D97-AF65-F5344CB8AC3E}">
        <p14:creationId xmlns:p14="http://schemas.microsoft.com/office/powerpoint/2010/main" val="1430646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575284" y="362272"/>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Estudios</a:t>
            </a:r>
            <a:r>
              <a:rPr lang="en-US" sz="28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Sociales</a:t>
            </a:r>
            <a:r>
              <a:rPr lang="en-US" sz="28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14" name="TextBox 13">
            <a:extLst>
              <a:ext uri="{FF2B5EF4-FFF2-40B4-BE49-F238E27FC236}">
                <a16:creationId xmlns:a16="http://schemas.microsoft.com/office/drawing/2014/main" id="{B0ACC778-030A-441F-A61A-CB6353BAF6F4}"/>
              </a:ext>
            </a:extLst>
          </p:cNvPr>
          <p:cNvSpPr txBox="1"/>
          <p:nvPr/>
        </p:nvSpPr>
        <p:spPr>
          <a:xfrm>
            <a:off x="993698" y="1305053"/>
            <a:ext cx="7423204" cy="707886"/>
          </a:xfrm>
          <a:prstGeom prst="rect">
            <a:avLst/>
          </a:prstGeom>
          <a:noFill/>
        </p:spPr>
        <p:txBody>
          <a:bodyPr wrap="square">
            <a:spAutoFit/>
          </a:bodyPr>
          <a:lstStyle/>
          <a:p>
            <a:pPr marL="76200" lvl="0" algn="l" rtl="0">
              <a:spcBef>
                <a:spcPts val="600"/>
              </a:spcBef>
              <a:spcAft>
                <a:spcPts val="0"/>
              </a:spcAft>
              <a:buSzPts val="2400"/>
            </a:pPr>
            <a:r>
              <a:rPr lang="es-ES" sz="2000" b="1" dirty="0">
                <a:solidFill>
                  <a:schemeClr val="accent6"/>
                </a:solidFill>
                <a:latin typeface="Nixie One" panose="020B0604020202020204" charset="0"/>
                <a:cs typeface="Varela Round" panose="00000500000000000000" pitchFamily="2" charset="-79"/>
              </a:rPr>
              <a:t>Las expectativas se organizaron siguiendo los conceptos del marco curricular:</a:t>
            </a:r>
          </a:p>
        </p:txBody>
      </p:sp>
      <p:sp>
        <p:nvSpPr>
          <p:cNvPr id="12" name="Text Placeholder 2">
            <a:extLst>
              <a:ext uri="{FF2B5EF4-FFF2-40B4-BE49-F238E27FC236}">
                <a16:creationId xmlns:a16="http://schemas.microsoft.com/office/drawing/2014/main" id="{6F3BA92B-A63E-4769-9EEA-0D22F76A7704}"/>
              </a:ext>
            </a:extLst>
          </p:cNvPr>
          <p:cNvSpPr txBox="1">
            <a:spLocks/>
          </p:cNvSpPr>
          <p:nvPr/>
        </p:nvSpPr>
        <p:spPr>
          <a:xfrm>
            <a:off x="956948" y="2207154"/>
            <a:ext cx="3849951" cy="17413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buFont typeface="Arial"/>
              <a:buAutoNum type="arabicPeriod"/>
            </a:pPr>
            <a:r>
              <a:rPr lang="es-ES" sz="1800" b="1" dirty="0">
                <a:solidFill>
                  <a:schemeClr val="bg2"/>
                </a:solidFill>
                <a:latin typeface="Nixie One" panose="020B0604020202020204" charset="0"/>
                <a:cs typeface="Varela Round" panose="00000500000000000000" pitchFamily="2" charset="-79"/>
              </a:rPr>
              <a:t>  </a:t>
            </a:r>
            <a:r>
              <a:rPr lang="es-ES" sz="2000" b="1" dirty="0">
                <a:solidFill>
                  <a:schemeClr val="bg2"/>
                </a:solidFill>
                <a:latin typeface="Nixie One" panose="020B0604020202020204" charset="0"/>
                <a:cs typeface="Varela Round" panose="00000500000000000000" pitchFamily="2" charset="-79"/>
              </a:rPr>
              <a:t>Organización espacial</a:t>
            </a:r>
          </a:p>
          <a:p>
            <a:pPr lvl="1">
              <a:buFont typeface="Arial"/>
              <a:buAutoNum type="arabicPeriod"/>
            </a:pPr>
            <a:r>
              <a:rPr lang="es-ES" sz="2000" b="1" dirty="0">
                <a:solidFill>
                  <a:schemeClr val="bg2"/>
                </a:solidFill>
                <a:latin typeface="Nixie One" panose="020B0604020202020204" charset="0"/>
                <a:cs typeface="Varela Round" panose="00000500000000000000" pitchFamily="2" charset="-79"/>
              </a:rPr>
              <a:t> Proceso histórico</a:t>
            </a:r>
          </a:p>
          <a:p>
            <a:pPr lvl="1">
              <a:buFont typeface="Arial"/>
              <a:buAutoNum type="arabicPeriod"/>
            </a:pPr>
            <a:r>
              <a:rPr lang="es-ES" sz="2000" b="1" dirty="0">
                <a:solidFill>
                  <a:schemeClr val="bg2"/>
                </a:solidFill>
                <a:latin typeface="Nixie One" panose="020B0604020202020204" charset="0"/>
                <a:cs typeface="Varela Round" panose="00000500000000000000" pitchFamily="2" charset="-79"/>
              </a:rPr>
              <a:t> Organización económica</a:t>
            </a:r>
          </a:p>
          <a:p>
            <a:pPr lvl="1">
              <a:buFont typeface="Arial"/>
              <a:buAutoNum type="arabicPeriod"/>
            </a:pPr>
            <a:r>
              <a:rPr lang="es-ES" sz="2000" b="1" dirty="0">
                <a:solidFill>
                  <a:schemeClr val="bg2"/>
                </a:solidFill>
                <a:latin typeface="Nixie One" panose="020B0604020202020204" charset="0"/>
                <a:cs typeface="Varela Round" panose="00000500000000000000" pitchFamily="2" charset="-79"/>
              </a:rPr>
              <a:t> Persona</a:t>
            </a:r>
          </a:p>
          <a:p>
            <a:pPr lvl="1">
              <a:buFont typeface="Arial"/>
              <a:buAutoNum type="arabicPeriod"/>
            </a:pPr>
            <a:r>
              <a:rPr lang="es-ES" sz="2000" b="1" dirty="0">
                <a:solidFill>
                  <a:schemeClr val="bg2"/>
                </a:solidFill>
                <a:latin typeface="Nixie One" panose="020B0604020202020204" charset="0"/>
                <a:cs typeface="Varela Round" panose="00000500000000000000" pitchFamily="2" charset="-79"/>
              </a:rPr>
              <a:t> Proceso político</a:t>
            </a:r>
          </a:p>
          <a:p>
            <a:pPr marL="546100" lvl="1"/>
            <a:endParaRPr lang="es-ES" sz="1800" dirty="0">
              <a:latin typeface="Varela Round" panose="00000500000000000000" pitchFamily="2" charset="-79"/>
              <a:cs typeface="Varela Round" panose="00000500000000000000" pitchFamily="2" charset="-79"/>
            </a:endParaRPr>
          </a:p>
        </p:txBody>
      </p:sp>
      <p:sp>
        <p:nvSpPr>
          <p:cNvPr id="13" name="Text Placeholder 4">
            <a:extLst>
              <a:ext uri="{FF2B5EF4-FFF2-40B4-BE49-F238E27FC236}">
                <a16:creationId xmlns:a16="http://schemas.microsoft.com/office/drawing/2014/main" id="{44082329-B099-4F00-959C-DCA7C88D843D}"/>
              </a:ext>
            </a:extLst>
          </p:cNvPr>
          <p:cNvSpPr txBox="1">
            <a:spLocks/>
          </p:cNvSpPr>
          <p:nvPr/>
        </p:nvSpPr>
        <p:spPr>
          <a:xfrm>
            <a:off x="4832884" y="2207154"/>
            <a:ext cx="3808652" cy="172984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buFont typeface="+mj-lt"/>
              <a:buAutoNum type="arabicPeriod" startAt="6"/>
            </a:pPr>
            <a:r>
              <a:rPr lang="es-ES" sz="1800" b="1" dirty="0">
                <a:solidFill>
                  <a:schemeClr val="bg2"/>
                </a:solidFill>
                <a:latin typeface="Nixie One" panose="020B0604020202020204" charset="0"/>
                <a:cs typeface="Varela Round" panose="00000500000000000000" pitchFamily="2" charset="-79"/>
              </a:rPr>
              <a:t>   </a:t>
            </a:r>
            <a:r>
              <a:rPr lang="es-ES" sz="2000" b="1" dirty="0">
                <a:solidFill>
                  <a:schemeClr val="bg2"/>
                </a:solidFill>
                <a:latin typeface="Nixie One" panose="020B0604020202020204" charset="0"/>
                <a:cs typeface="Varela Round" panose="00000500000000000000" pitchFamily="2" charset="-79"/>
              </a:rPr>
              <a:t>Estructura social</a:t>
            </a:r>
          </a:p>
          <a:p>
            <a:pPr lvl="1">
              <a:buFont typeface="+mj-lt"/>
              <a:buAutoNum type="arabicPeriod" startAt="6"/>
            </a:pPr>
            <a:r>
              <a:rPr lang="es-ES" sz="2000" b="1" dirty="0">
                <a:solidFill>
                  <a:schemeClr val="bg2"/>
                </a:solidFill>
                <a:latin typeface="Nixie One" panose="020B0604020202020204" charset="0"/>
                <a:cs typeface="Varela Round" panose="00000500000000000000" pitchFamily="2" charset="-79"/>
              </a:rPr>
              <a:t>   Cultura</a:t>
            </a:r>
          </a:p>
          <a:p>
            <a:pPr lvl="1">
              <a:buFont typeface="+mj-lt"/>
              <a:buAutoNum type="arabicPeriod" startAt="6"/>
            </a:pPr>
            <a:r>
              <a:rPr lang="es-ES" sz="2000" b="1" dirty="0">
                <a:solidFill>
                  <a:schemeClr val="bg2"/>
                </a:solidFill>
                <a:latin typeface="Nixie One" panose="020B0604020202020204" charset="0"/>
                <a:cs typeface="Varela Round" panose="00000500000000000000" pitchFamily="2" charset="-79"/>
              </a:rPr>
              <a:t>  Sociedad tecnológica</a:t>
            </a:r>
          </a:p>
          <a:p>
            <a:pPr lvl="1">
              <a:buFont typeface="+mj-lt"/>
              <a:buAutoNum type="arabicPeriod" startAt="6"/>
            </a:pPr>
            <a:r>
              <a:rPr lang="es-ES" sz="2000" b="1" dirty="0">
                <a:solidFill>
                  <a:schemeClr val="bg2"/>
                </a:solidFill>
                <a:latin typeface="Nixie One" panose="020B0604020202020204" charset="0"/>
                <a:cs typeface="Varela Round" panose="00000500000000000000" pitchFamily="2" charset="-79"/>
              </a:rPr>
              <a:t>  Relaciones globales</a:t>
            </a:r>
          </a:p>
          <a:p>
            <a:pPr lvl="1">
              <a:buFont typeface="+mj-lt"/>
              <a:buAutoNum type="arabicPeriod" startAt="6"/>
            </a:pPr>
            <a:r>
              <a:rPr lang="es-ES" sz="2000" b="1" dirty="0">
                <a:solidFill>
                  <a:schemeClr val="bg2"/>
                </a:solidFill>
                <a:latin typeface="Nixie One" panose="020B0604020202020204" charset="0"/>
                <a:cs typeface="Varela Round" panose="00000500000000000000" pitchFamily="2" charset="-79"/>
              </a:rPr>
              <a:t> Quehacer ético y cívico</a:t>
            </a:r>
          </a:p>
          <a:p>
            <a:pPr>
              <a:buFont typeface="+mj-lt"/>
              <a:buAutoNum type="arabicPeriod" startAt="6"/>
            </a:pPr>
            <a:endParaRPr lang="es-ES" sz="18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834863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575284" y="299258"/>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Estudios</a:t>
            </a:r>
            <a:r>
              <a:rPr lang="en-US" sz="28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Sociales</a:t>
            </a:r>
            <a:r>
              <a:rPr lang="en-US" sz="28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15" name="TextBox 14">
            <a:extLst>
              <a:ext uri="{FF2B5EF4-FFF2-40B4-BE49-F238E27FC236}">
                <a16:creationId xmlns:a16="http://schemas.microsoft.com/office/drawing/2014/main" id="{355CDC62-F764-4F7A-B114-403A2FD07A9E}"/>
              </a:ext>
            </a:extLst>
          </p:cNvPr>
          <p:cNvSpPr txBox="1"/>
          <p:nvPr/>
        </p:nvSpPr>
        <p:spPr>
          <a:xfrm>
            <a:off x="903112" y="1120146"/>
            <a:ext cx="7597421" cy="3724096"/>
          </a:xfrm>
          <a:prstGeom prst="rect">
            <a:avLst/>
          </a:prstGeom>
          <a:noFill/>
        </p:spPr>
        <p:txBody>
          <a:bodyPr wrap="square">
            <a:spAutoFit/>
          </a:bodyPr>
          <a:lstStyle/>
          <a:p>
            <a:pPr marL="285750" indent="-285750">
              <a:buFont typeface="Arial" panose="020B0604020202020204" pitchFamily="34" charset="0"/>
              <a:buChar char="•"/>
            </a:pPr>
            <a:r>
              <a:rPr lang="es-PR" sz="2000" b="1" dirty="0">
                <a:solidFill>
                  <a:schemeClr val="bg2"/>
                </a:solidFill>
                <a:latin typeface="Nixie One" panose="020B0604020202020204" charset="0"/>
                <a:cs typeface="Varela Round" panose="00000500000000000000" pitchFamily="2" charset="-79"/>
              </a:rPr>
              <a:t>Cada grado ahora cuenta con diez expectativas organizadas por conceptos.  </a:t>
            </a:r>
          </a:p>
          <a:p>
            <a:pPr marL="285750" indent="-285750">
              <a:buFont typeface="Arial" panose="020B0604020202020204" pitchFamily="34" charset="0"/>
              <a:buChar char="•"/>
            </a:pPr>
            <a:r>
              <a:rPr lang="es-PR" sz="2000" b="1" dirty="0">
                <a:solidFill>
                  <a:schemeClr val="bg2"/>
                </a:solidFill>
                <a:latin typeface="Nixie One" panose="020B0604020202020204" charset="0"/>
                <a:cs typeface="Varela Round" panose="00000500000000000000" pitchFamily="2" charset="-79"/>
              </a:rPr>
              <a:t>Por ende, cada grado contiene 80 expectativas con un número variado de indicadores por expectativa.</a:t>
            </a:r>
          </a:p>
          <a:p>
            <a:pPr marL="285750" indent="-285750">
              <a:buFont typeface="Arial" panose="020B0604020202020204" pitchFamily="34" charset="0"/>
              <a:buChar char="•"/>
            </a:pPr>
            <a:r>
              <a:rPr lang="es-ES" sz="2000" b="1" dirty="0">
                <a:solidFill>
                  <a:schemeClr val="bg2"/>
                </a:solidFill>
                <a:latin typeface="Nixie One" panose="020B0604020202020204" charset="0"/>
                <a:cs typeface="Varela Round" panose="00000500000000000000" pitchFamily="2" charset="-79"/>
              </a:rPr>
              <a:t>Se desarrollaron nuevos indicadores para todas las expectativas en todos los grados.</a:t>
            </a:r>
          </a:p>
          <a:p>
            <a:pPr marL="285750" indent="-285750">
              <a:buFont typeface="Arial" panose="020B0604020202020204" pitchFamily="34" charset="0"/>
              <a:buChar char="•"/>
            </a:pPr>
            <a:r>
              <a:rPr lang="es-ES" sz="2000" b="1" dirty="0">
                <a:solidFill>
                  <a:schemeClr val="bg2"/>
                </a:solidFill>
                <a:latin typeface="Nixie One" panose="020B0604020202020204" charset="0"/>
                <a:cs typeface="Varela Round" panose="00000500000000000000" pitchFamily="2" charset="-79"/>
              </a:rPr>
              <a:t>En duodécimo grado los indicadores corresponden a 3 áreas específicas: Economía, Sociedad y Política.</a:t>
            </a:r>
          </a:p>
          <a:p>
            <a:pPr marL="285750" indent="-285750">
              <a:buFont typeface="Arial" panose="020B0604020202020204" pitchFamily="34" charset="0"/>
              <a:buChar char="•"/>
            </a:pPr>
            <a:r>
              <a:rPr lang="es-ES" sz="2000" b="1" dirty="0">
                <a:solidFill>
                  <a:schemeClr val="bg2"/>
                </a:solidFill>
                <a:latin typeface="Nixie One" panose="020B0604020202020204" charset="0"/>
                <a:cs typeface="Varela Round" panose="00000500000000000000" pitchFamily="2" charset="-79"/>
              </a:rPr>
              <a:t>Durante el proceso de revisión se tomaron en cuenta tanto la alineación horizontal como la vertical.</a:t>
            </a:r>
          </a:p>
          <a:p>
            <a:pPr marL="285750" indent="-285750" algn="just">
              <a:buFont typeface="Arial" panose="020B0604020202020204" pitchFamily="34" charset="0"/>
              <a:buChar char="•"/>
            </a:pPr>
            <a:endParaRPr lang="es-ES" sz="1800" dirty="0">
              <a:solidFill>
                <a:schemeClr val="tx1"/>
              </a:solidFill>
              <a:latin typeface="Varela Round" panose="00000500000000000000" pitchFamily="2" charset="-79"/>
              <a:cs typeface="Varela Round" panose="00000500000000000000" pitchFamily="2" charset="-79"/>
            </a:endParaRPr>
          </a:p>
          <a:p>
            <a:pPr marL="285750" indent="-285750" algn="just">
              <a:buFont typeface="Arial" panose="020B0604020202020204" pitchFamily="34" charset="0"/>
              <a:buChar char="•"/>
            </a:pPr>
            <a:endParaRPr lang="en-US" sz="1800" dirty="0">
              <a:solidFill>
                <a:schemeClr val="tx1"/>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632422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3109747" y="822131"/>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Educación</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Física</a:t>
            </a:r>
            <a:endPar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405651" y="2746254"/>
            <a:ext cx="2548218"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err="1">
                <a:latin typeface="Arial" charset="0"/>
                <a:ea typeface="+mn-ea"/>
                <a:cs typeface="+mn-cs"/>
              </a:rPr>
              <a:t>Prof.</a:t>
            </a:r>
            <a:r>
              <a:rPr lang="en-US" sz="1200" b="1" kern="1200" baseline="30000" dirty="0" err="1">
                <a:latin typeface="Arial" charset="0"/>
                <a:ea typeface="+mn-ea"/>
                <a:cs typeface="+mn-cs"/>
              </a:rPr>
              <a:t>a</a:t>
            </a:r>
            <a:r>
              <a:rPr lang="en-US" sz="1200" b="1" kern="1200" dirty="0">
                <a:latin typeface="Arial" charset="0"/>
                <a:ea typeface="+mn-ea"/>
                <a:cs typeface="+mn-cs"/>
              </a:rPr>
              <a:t> Johanna Rosado </a:t>
            </a:r>
            <a:r>
              <a:rPr lang="en-US" sz="1200" b="1" kern="1200" dirty="0" err="1">
                <a:latin typeface="Arial" charset="0"/>
                <a:ea typeface="+mn-ea"/>
                <a:cs typeface="+mn-cs"/>
              </a:rPr>
              <a:t>Cajigas</a:t>
            </a:r>
            <a:r>
              <a:rPr lang="en-US" sz="1200" b="1" kern="1200" dirty="0">
                <a:latin typeface="Arial" charset="0"/>
                <a:ea typeface="+mn-ea"/>
                <a:cs typeface="+mn-cs"/>
              </a:rPr>
              <a:t> </a:t>
            </a:r>
          </a:p>
        </p:txBody>
      </p:sp>
      <p:pic>
        <p:nvPicPr>
          <p:cNvPr id="12" name="Picture 12">
            <a:extLst>
              <a:ext uri="{FF2B5EF4-FFF2-40B4-BE49-F238E27FC236}">
                <a16:creationId xmlns:a16="http://schemas.microsoft.com/office/drawing/2014/main" id="{8218940E-8ECD-4E46-95E6-3500D5F8C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631" y="3091988"/>
            <a:ext cx="1560258" cy="15538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preview">
            <a:extLst>
              <a:ext uri="{FF2B5EF4-FFF2-40B4-BE49-F238E27FC236}">
                <a16:creationId xmlns:a16="http://schemas.microsoft.com/office/drawing/2014/main" id="{44DA4D36-4D30-4866-91D3-6307E8269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10" y="943935"/>
            <a:ext cx="1286300" cy="1715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6" name="Table 15">
            <a:extLst>
              <a:ext uri="{FF2B5EF4-FFF2-40B4-BE49-F238E27FC236}">
                <a16:creationId xmlns:a16="http://schemas.microsoft.com/office/drawing/2014/main" id="{A4C9056E-8A3C-4FAD-BACC-BE0218AC1C6E}"/>
              </a:ext>
            </a:extLst>
          </p:cNvPr>
          <p:cNvGraphicFramePr>
            <a:graphicFrameLocks noGrp="1"/>
          </p:cNvGraphicFramePr>
          <p:nvPr>
            <p:extLst>
              <p:ext uri="{D42A27DB-BD31-4B8C-83A1-F6EECF244321}">
                <p14:modId xmlns:p14="http://schemas.microsoft.com/office/powerpoint/2010/main" val="75415969"/>
              </p:ext>
            </p:extLst>
          </p:nvPr>
        </p:nvGraphicFramePr>
        <p:xfrm>
          <a:off x="2898693" y="1486276"/>
          <a:ext cx="6027381" cy="260120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872588">
                  <a:extLst>
                    <a:ext uri="{9D8B030D-6E8A-4147-A177-3AD203B41FA5}">
                      <a16:colId xmlns:a16="http://schemas.microsoft.com/office/drawing/2014/main" val="29767338"/>
                    </a:ext>
                  </a:extLst>
                </a:gridCol>
                <a:gridCol w="2630236">
                  <a:extLst>
                    <a:ext uri="{9D8B030D-6E8A-4147-A177-3AD203B41FA5}">
                      <a16:colId xmlns:a16="http://schemas.microsoft.com/office/drawing/2014/main" val="1042950835"/>
                    </a:ext>
                  </a:extLst>
                </a:gridCol>
                <a:gridCol w="2524557">
                  <a:extLst>
                    <a:ext uri="{9D8B030D-6E8A-4147-A177-3AD203B41FA5}">
                      <a16:colId xmlns:a16="http://schemas.microsoft.com/office/drawing/2014/main" val="2211446362"/>
                    </a:ext>
                  </a:extLst>
                </a:gridCol>
              </a:tblGrid>
              <a:tr h="384464">
                <a:tc>
                  <a:txBody>
                    <a:bodyPr/>
                    <a:lstStyle/>
                    <a:p>
                      <a:pPr algn="ctr"/>
                      <a:r>
                        <a:rPr lang="es-PR" sz="1000" noProof="0" dirty="0">
                          <a:solidFill>
                            <a:schemeClr val="tx1"/>
                          </a:solidFill>
                          <a:effectLst/>
                        </a:rPr>
                        <a:t>Grados</a:t>
                      </a:r>
                      <a:endParaRPr lang="es-PR" sz="10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000" noProof="0" dirty="0">
                          <a:solidFill>
                            <a:schemeClr val="tx1"/>
                          </a:solidFill>
                          <a:effectLst/>
                        </a:rPr>
                        <a:t>Estándares 2014 </a:t>
                      </a:r>
                      <a:endParaRPr lang="es-PR" sz="10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000" noProof="0" dirty="0">
                          <a:solidFill>
                            <a:schemeClr val="tx1"/>
                          </a:solidFill>
                          <a:effectLst/>
                        </a:rPr>
                        <a:t>Estándares 2022 </a:t>
                      </a:r>
                      <a:endParaRPr lang="es-PR" sz="10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219734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200" b="1" noProof="0" dirty="0">
                          <a:effectLst/>
                        </a:rPr>
                        <a:t>PK-12</a:t>
                      </a:r>
                    </a:p>
                    <a:p>
                      <a:pPr algn="ctr"/>
                      <a:endParaRPr lang="es-PR" sz="12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marL="171450" indent="-171450" rtl="0" fontAlgn="base">
                        <a:buFont typeface="Arial" panose="020B0604020202020204" pitchFamily="34" charset="0"/>
                        <a:buChar char="•"/>
                      </a:pPr>
                      <a:r>
                        <a:rPr lang="es-ES" sz="1200" b="1" u="none" strike="noStrike" cap="none" dirty="0">
                          <a:solidFill>
                            <a:schemeClr val="dk1"/>
                          </a:solidFill>
                          <a:effectLst/>
                          <a:sym typeface="Arial"/>
                        </a:rPr>
                        <a:t>Estándar 1 </a:t>
                      </a:r>
                      <a:r>
                        <a:rPr lang="es-ES" sz="1200" b="0" u="none" strike="noStrike" cap="none" dirty="0">
                          <a:solidFill>
                            <a:schemeClr val="dk1"/>
                          </a:solidFill>
                          <a:effectLst/>
                          <a:sym typeface="Arial"/>
                        </a:rPr>
                        <a:t> . </a:t>
                      </a:r>
                    </a:p>
                    <a:p>
                      <a:pPr marL="0" indent="0" rtl="0" fontAlgn="base">
                        <a:buFont typeface="Arial" panose="020B0604020202020204" pitchFamily="34" charset="0"/>
                        <a:buNone/>
                      </a:pPr>
                      <a:r>
                        <a:rPr lang="es-ES" sz="1200" b="1" u="none" strike="noStrike" cap="none" dirty="0">
                          <a:solidFill>
                            <a:schemeClr val="dk1"/>
                          </a:solidFill>
                          <a:effectLst/>
                          <a:sym typeface="Arial"/>
                        </a:rPr>
                        <a:t>Dominio del Movimiento</a:t>
                      </a:r>
                      <a:r>
                        <a:rPr lang="es-ES" sz="1200" b="0" u="none" strike="noStrike" cap="none" dirty="0">
                          <a:solidFill>
                            <a:schemeClr val="dk1"/>
                          </a:solidFill>
                          <a:effectLst/>
                          <a:sym typeface="Arial"/>
                        </a:rPr>
                        <a:t> </a:t>
                      </a:r>
                    </a:p>
                    <a:p>
                      <a:pPr marL="171450" indent="-171450" rtl="0" fontAlgn="base">
                        <a:buFont typeface="Arial" panose="020B0604020202020204" pitchFamily="34" charset="0"/>
                        <a:buChar char="•"/>
                      </a:pPr>
                      <a:r>
                        <a:rPr lang="es-ES" sz="1200" b="1" u="none" strike="noStrike" cap="none" dirty="0">
                          <a:solidFill>
                            <a:schemeClr val="dk1"/>
                          </a:solidFill>
                          <a:effectLst/>
                          <a:sym typeface="Arial"/>
                        </a:rPr>
                        <a:t>Estándar 2</a:t>
                      </a:r>
                    </a:p>
                    <a:p>
                      <a:pPr marL="0" indent="0" rtl="0" fontAlgn="base">
                        <a:buFont typeface="Arial" panose="020B0604020202020204" pitchFamily="34" charset="0"/>
                        <a:buNone/>
                      </a:pPr>
                      <a:r>
                        <a:rPr lang="es-ES" sz="1200" b="1" u="none" strike="noStrike" cap="none" dirty="0">
                          <a:solidFill>
                            <a:schemeClr val="dk1"/>
                          </a:solidFill>
                          <a:effectLst/>
                          <a:sym typeface="Arial"/>
                        </a:rPr>
                        <a:t>Comprensión del Movimiento</a:t>
                      </a:r>
                    </a:p>
                    <a:p>
                      <a:pPr marL="171450" indent="-171450" rtl="0" fontAlgn="base">
                        <a:buFont typeface="Arial" panose="020B0604020202020204" pitchFamily="34" charset="0"/>
                        <a:buChar char="•"/>
                      </a:pPr>
                      <a:r>
                        <a:rPr lang="es-ES" sz="1200" b="1" u="none" strike="noStrike" cap="none" dirty="0">
                          <a:solidFill>
                            <a:schemeClr val="dk1"/>
                          </a:solidFill>
                          <a:effectLst/>
                          <a:sym typeface="Arial"/>
                        </a:rPr>
                        <a:t>Estándar 3 </a:t>
                      </a:r>
                      <a:r>
                        <a:rPr lang="es-ES" sz="1200" b="0" u="none" strike="noStrike" cap="none" dirty="0">
                          <a:solidFill>
                            <a:schemeClr val="dk1"/>
                          </a:solidFill>
                          <a:effectLst/>
                          <a:sym typeface="Arial"/>
                        </a:rPr>
                        <a:t>. </a:t>
                      </a:r>
                    </a:p>
                    <a:p>
                      <a:pPr marL="0" indent="0" rtl="0" fontAlgn="base">
                        <a:buFont typeface="Arial" panose="020B0604020202020204" pitchFamily="34" charset="0"/>
                        <a:buNone/>
                      </a:pPr>
                      <a:r>
                        <a:rPr lang="es-ES" sz="1200" b="1" u="none" strike="noStrike" cap="none" dirty="0">
                          <a:solidFill>
                            <a:schemeClr val="dk1"/>
                          </a:solidFill>
                          <a:effectLst/>
                          <a:sym typeface="Arial"/>
                        </a:rPr>
                        <a:t>Aptitud Física Personal</a:t>
                      </a:r>
                      <a:r>
                        <a:rPr lang="es-ES" sz="1200" b="0" u="none" strike="noStrike" cap="none" dirty="0">
                          <a:solidFill>
                            <a:schemeClr val="dk1"/>
                          </a:solidFill>
                          <a:effectLst/>
                          <a:sym typeface="Arial"/>
                        </a:rPr>
                        <a:t> </a:t>
                      </a:r>
                    </a:p>
                    <a:p>
                      <a:pPr marL="171450" indent="-171450" rtl="0" fontAlgn="base">
                        <a:buFont typeface="Arial" panose="020B0604020202020204" pitchFamily="34" charset="0"/>
                        <a:buChar char="•"/>
                      </a:pPr>
                      <a:r>
                        <a:rPr lang="es-PR" sz="1200" b="1" u="none" strike="noStrike" cap="none" dirty="0">
                          <a:solidFill>
                            <a:schemeClr val="dk1"/>
                          </a:solidFill>
                          <a:effectLst/>
                          <a:sym typeface="Arial"/>
                        </a:rPr>
                        <a:t>Estándar 4 </a:t>
                      </a:r>
                      <a:r>
                        <a:rPr lang="es-PR" sz="1200" b="0" u="none" strike="noStrike" cap="none" dirty="0">
                          <a:solidFill>
                            <a:schemeClr val="dk1"/>
                          </a:solidFill>
                          <a:effectLst/>
                          <a:sym typeface="Arial"/>
                        </a:rPr>
                        <a:t> .</a:t>
                      </a:r>
                    </a:p>
                    <a:p>
                      <a:pPr marL="0" indent="0" rtl="0" fontAlgn="base">
                        <a:buFont typeface="Arial" panose="020B0604020202020204" pitchFamily="34" charset="0"/>
                        <a:buNone/>
                      </a:pPr>
                      <a:r>
                        <a:rPr lang="es-PR" sz="1200" b="1" u="none" strike="noStrike" cap="none" dirty="0">
                          <a:solidFill>
                            <a:schemeClr val="dk1"/>
                          </a:solidFill>
                          <a:effectLst/>
                          <a:sym typeface="Arial"/>
                        </a:rPr>
                        <a:t>Conducta Responsable</a:t>
                      </a:r>
                      <a:r>
                        <a:rPr lang="es-PR" sz="1200" b="0" u="none" strike="noStrike" cap="none" dirty="0">
                          <a:solidFill>
                            <a:schemeClr val="dk1"/>
                          </a:solidFill>
                          <a:effectLst/>
                          <a:sym typeface="Arial"/>
                        </a:rPr>
                        <a:t> </a:t>
                      </a:r>
                    </a:p>
                    <a:p>
                      <a:pPr marL="171450" indent="-171450" rtl="0" fontAlgn="base">
                        <a:buFont typeface="Arial" panose="020B0604020202020204" pitchFamily="34" charset="0"/>
                        <a:buChar char="•"/>
                      </a:pPr>
                      <a:r>
                        <a:rPr lang="es-ES" sz="1200" b="1" u="none" strike="noStrike" cap="none" dirty="0">
                          <a:solidFill>
                            <a:schemeClr val="dk1"/>
                          </a:solidFill>
                          <a:effectLst/>
                          <a:sym typeface="Arial"/>
                        </a:rPr>
                        <a:t>Estándar 5 </a:t>
                      </a:r>
                      <a:r>
                        <a:rPr lang="es-ES" sz="1200" b="0" u="none" strike="noStrike" cap="none" dirty="0">
                          <a:solidFill>
                            <a:schemeClr val="dk1"/>
                          </a:solidFill>
                          <a:effectLst/>
                          <a:sym typeface="Arial"/>
                        </a:rPr>
                        <a:t> . </a:t>
                      </a:r>
                    </a:p>
                    <a:p>
                      <a:pPr marL="0" indent="0" rtl="0" fontAlgn="base">
                        <a:buFont typeface="Arial" panose="020B0604020202020204" pitchFamily="34" charset="0"/>
                        <a:buNone/>
                      </a:pPr>
                      <a:r>
                        <a:rPr lang="es-ES" sz="1200" b="1" u="none" strike="noStrike" cap="none" dirty="0">
                          <a:solidFill>
                            <a:schemeClr val="dk1"/>
                          </a:solidFill>
                          <a:effectLst/>
                          <a:sym typeface="Arial"/>
                        </a:rPr>
                        <a:t>Vida Activa y Saludable</a:t>
                      </a:r>
                      <a:r>
                        <a:rPr lang="es-ES" sz="1200" b="0" u="none" strike="noStrike" cap="none" dirty="0">
                          <a:solidFill>
                            <a:schemeClr val="dk1"/>
                          </a:solidFill>
                          <a:effectLst/>
                          <a:sym typeface="Arial"/>
                        </a:rPr>
                        <a:t> </a:t>
                      </a:r>
                    </a:p>
                  </a:txBody>
                  <a:tcPr marL="188595" marR="188595" marT="125730" marB="125730"/>
                </a:tc>
                <a:tc>
                  <a:txBody>
                    <a:bodyPr/>
                    <a:lstStyle/>
                    <a:p>
                      <a:pPr marL="171450" indent="-171450" rtl="0" fontAlgn="base">
                        <a:buFont typeface="Arial" panose="020B0604020202020204" pitchFamily="34" charset="0"/>
                        <a:buChar char="•"/>
                      </a:pPr>
                      <a:r>
                        <a:rPr lang="es-ES" sz="1200" b="1" u="none" strike="noStrike" cap="none" dirty="0">
                          <a:solidFill>
                            <a:schemeClr val="dk1"/>
                          </a:solidFill>
                          <a:effectLst/>
                          <a:sym typeface="Arial"/>
                        </a:rPr>
                        <a:t>Estándar 1 </a:t>
                      </a:r>
                      <a:r>
                        <a:rPr lang="es-ES" sz="1200" b="0" u="none" strike="noStrike" cap="none" dirty="0">
                          <a:solidFill>
                            <a:schemeClr val="dk1"/>
                          </a:solidFill>
                          <a:effectLst/>
                          <a:sym typeface="Arial"/>
                        </a:rPr>
                        <a:t> . </a:t>
                      </a:r>
                    </a:p>
                    <a:p>
                      <a:pPr marL="0" indent="0" rtl="0" fontAlgn="base">
                        <a:buFont typeface="Arial" panose="020B0604020202020204" pitchFamily="34" charset="0"/>
                        <a:buNone/>
                      </a:pPr>
                      <a:r>
                        <a:rPr lang="es-ES" sz="1200" b="1" u="none" strike="noStrike" cap="none" dirty="0">
                          <a:solidFill>
                            <a:schemeClr val="dk1"/>
                          </a:solidFill>
                          <a:effectLst/>
                          <a:sym typeface="Arial"/>
                        </a:rPr>
                        <a:t>Dominio del Movimiento</a:t>
                      </a:r>
                      <a:r>
                        <a:rPr lang="es-ES" sz="1200" b="0" u="none" strike="noStrike" cap="none" dirty="0">
                          <a:solidFill>
                            <a:schemeClr val="dk1"/>
                          </a:solidFill>
                          <a:effectLst/>
                          <a:sym typeface="Arial"/>
                        </a:rPr>
                        <a:t> </a:t>
                      </a:r>
                    </a:p>
                    <a:p>
                      <a:pPr marL="171450" indent="-171450" rtl="0" fontAlgn="base">
                        <a:buFont typeface="Arial" panose="020B0604020202020204" pitchFamily="34" charset="0"/>
                        <a:buChar char="•"/>
                      </a:pPr>
                      <a:r>
                        <a:rPr lang="es-ES" sz="1200" b="1" u="none" strike="noStrike" cap="none" dirty="0">
                          <a:solidFill>
                            <a:schemeClr val="dk1"/>
                          </a:solidFill>
                          <a:effectLst/>
                          <a:sym typeface="Arial"/>
                        </a:rPr>
                        <a:t>Estándar 2</a:t>
                      </a:r>
                    </a:p>
                    <a:p>
                      <a:pPr marL="0" indent="0" rtl="0" fontAlgn="base">
                        <a:buFont typeface="Arial" panose="020B0604020202020204" pitchFamily="34" charset="0"/>
                        <a:buNone/>
                      </a:pPr>
                      <a:r>
                        <a:rPr lang="es-ES" sz="1200" b="1" u="none" strike="noStrike" cap="none" dirty="0">
                          <a:solidFill>
                            <a:schemeClr val="dk1"/>
                          </a:solidFill>
                          <a:effectLst/>
                          <a:sym typeface="Arial"/>
                        </a:rPr>
                        <a:t>Comprensión del Movimiento</a:t>
                      </a:r>
                    </a:p>
                    <a:p>
                      <a:pPr marL="171450" indent="-171450" rtl="0" fontAlgn="base">
                        <a:buFont typeface="Arial" panose="020B0604020202020204" pitchFamily="34" charset="0"/>
                        <a:buChar char="•"/>
                      </a:pPr>
                      <a:r>
                        <a:rPr lang="es-ES" sz="1200" b="1" u="none" strike="noStrike" cap="none" dirty="0">
                          <a:solidFill>
                            <a:schemeClr val="dk1"/>
                          </a:solidFill>
                          <a:effectLst/>
                          <a:sym typeface="Arial"/>
                        </a:rPr>
                        <a:t>Estándar 3 </a:t>
                      </a:r>
                      <a:r>
                        <a:rPr lang="es-ES" sz="1200" b="0" u="none" strike="noStrike" cap="none" dirty="0">
                          <a:solidFill>
                            <a:schemeClr val="dk1"/>
                          </a:solidFill>
                          <a:effectLst/>
                          <a:sym typeface="Arial"/>
                        </a:rPr>
                        <a:t>. </a:t>
                      </a:r>
                    </a:p>
                    <a:p>
                      <a:pPr marL="0" indent="0" rtl="0" fontAlgn="base">
                        <a:buFont typeface="Arial" panose="020B0604020202020204" pitchFamily="34" charset="0"/>
                        <a:buNone/>
                      </a:pPr>
                      <a:r>
                        <a:rPr lang="es-ES" sz="1200" b="1" u="none" strike="noStrike" cap="none" dirty="0">
                          <a:solidFill>
                            <a:schemeClr val="dk1"/>
                          </a:solidFill>
                          <a:effectLst/>
                          <a:sym typeface="Arial"/>
                        </a:rPr>
                        <a:t>Aptitud Física Personal</a:t>
                      </a:r>
                      <a:r>
                        <a:rPr lang="es-ES" sz="1200" b="0" u="none" strike="noStrike" cap="none" dirty="0">
                          <a:solidFill>
                            <a:schemeClr val="dk1"/>
                          </a:solidFill>
                          <a:effectLst/>
                          <a:sym typeface="Arial"/>
                        </a:rPr>
                        <a:t> </a:t>
                      </a:r>
                    </a:p>
                    <a:p>
                      <a:pPr marL="171450" indent="-171450" rtl="0" fontAlgn="base">
                        <a:buFont typeface="Arial" panose="020B0604020202020204" pitchFamily="34" charset="0"/>
                        <a:buChar char="•"/>
                      </a:pPr>
                      <a:r>
                        <a:rPr lang="es-PR" sz="1200" b="1" u="none" strike="noStrike" cap="none" dirty="0">
                          <a:solidFill>
                            <a:schemeClr val="dk1"/>
                          </a:solidFill>
                          <a:effectLst/>
                          <a:sym typeface="Arial"/>
                        </a:rPr>
                        <a:t>Estándar 4 </a:t>
                      </a:r>
                      <a:r>
                        <a:rPr lang="es-PR" sz="1200" b="0" u="none" strike="noStrike" cap="none" dirty="0">
                          <a:solidFill>
                            <a:schemeClr val="dk1"/>
                          </a:solidFill>
                          <a:effectLst/>
                          <a:sym typeface="Arial"/>
                        </a:rPr>
                        <a:t> .</a:t>
                      </a:r>
                    </a:p>
                    <a:p>
                      <a:pPr marL="0" indent="0" rtl="0" fontAlgn="base">
                        <a:buFont typeface="Arial" panose="020B0604020202020204" pitchFamily="34" charset="0"/>
                        <a:buNone/>
                      </a:pPr>
                      <a:r>
                        <a:rPr lang="es-PR" sz="1200" b="1" u="none" strike="noStrike" cap="none" dirty="0">
                          <a:solidFill>
                            <a:schemeClr val="dk1"/>
                          </a:solidFill>
                          <a:effectLst/>
                          <a:sym typeface="Arial"/>
                        </a:rPr>
                        <a:t>Conducta Responsable</a:t>
                      </a:r>
                      <a:r>
                        <a:rPr lang="es-PR" sz="1200" b="0" u="none" strike="noStrike" cap="none" dirty="0">
                          <a:solidFill>
                            <a:schemeClr val="dk1"/>
                          </a:solidFill>
                          <a:effectLst/>
                          <a:sym typeface="Arial"/>
                        </a:rPr>
                        <a:t> </a:t>
                      </a:r>
                    </a:p>
                    <a:p>
                      <a:pPr marL="171450" indent="-171450" rtl="0" fontAlgn="base">
                        <a:buFont typeface="Arial" panose="020B0604020202020204" pitchFamily="34" charset="0"/>
                        <a:buChar char="•"/>
                      </a:pPr>
                      <a:r>
                        <a:rPr lang="es-ES" sz="1200" b="1" u="none" strike="noStrike" cap="none" dirty="0">
                          <a:solidFill>
                            <a:schemeClr val="dk1"/>
                          </a:solidFill>
                          <a:effectLst/>
                          <a:sym typeface="Arial"/>
                        </a:rPr>
                        <a:t>Estándar 5 </a:t>
                      </a:r>
                      <a:r>
                        <a:rPr lang="es-ES" sz="1200" b="0" u="none" strike="noStrike" cap="none" dirty="0">
                          <a:solidFill>
                            <a:schemeClr val="dk1"/>
                          </a:solidFill>
                          <a:effectLst/>
                          <a:sym typeface="Arial"/>
                        </a:rPr>
                        <a:t> . </a:t>
                      </a:r>
                    </a:p>
                    <a:p>
                      <a:pPr marL="0" indent="0" rtl="0" fontAlgn="base">
                        <a:buFont typeface="Arial" panose="020B0604020202020204" pitchFamily="34" charset="0"/>
                        <a:buNone/>
                      </a:pPr>
                      <a:r>
                        <a:rPr lang="es-ES" sz="1200" b="1" u="none" strike="noStrike" cap="none" dirty="0">
                          <a:solidFill>
                            <a:schemeClr val="dk1"/>
                          </a:solidFill>
                          <a:effectLst/>
                          <a:sym typeface="Arial"/>
                        </a:rPr>
                        <a:t>Vida Activa y Saludable</a:t>
                      </a:r>
                      <a:r>
                        <a:rPr lang="es-ES" sz="1200" b="0" u="none" strike="noStrike" cap="none" dirty="0">
                          <a:solidFill>
                            <a:schemeClr val="dk1"/>
                          </a:solidFill>
                          <a:effectLst/>
                          <a:sym typeface="Arial"/>
                        </a:rPr>
                        <a:t> </a:t>
                      </a:r>
                    </a:p>
                  </a:txBody>
                  <a:tcPr marL="188595" marR="188595" marT="125730" marB="125730"/>
                </a:tc>
                <a:extLst>
                  <a:ext uri="{0D108BD9-81ED-4DB2-BD59-A6C34878D82A}">
                    <a16:rowId xmlns:a16="http://schemas.microsoft.com/office/drawing/2014/main" val="1096595674"/>
                  </a:ext>
                </a:extLst>
              </a:tr>
            </a:tbl>
          </a:graphicData>
        </a:graphic>
      </p:graphicFrame>
    </p:spTree>
    <p:extLst>
      <p:ext uri="{BB962C8B-B14F-4D97-AF65-F5344CB8AC3E}">
        <p14:creationId xmlns:p14="http://schemas.microsoft.com/office/powerpoint/2010/main" val="2895959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931469" y="316723"/>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Educación</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Física</a:t>
            </a:r>
            <a:endPar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15" name="TextBox 14">
            <a:extLst>
              <a:ext uri="{FF2B5EF4-FFF2-40B4-BE49-F238E27FC236}">
                <a16:creationId xmlns:a16="http://schemas.microsoft.com/office/drawing/2014/main" id="{356AC92B-5A26-4AD0-A035-A0BF9B15D77C}"/>
              </a:ext>
            </a:extLst>
          </p:cNvPr>
          <p:cNvSpPr txBox="1"/>
          <p:nvPr/>
        </p:nvSpPr>
        <p:spPr>
          <a:xfrm>
            <a:off x="888244" y="1058306"/>
            <a:ext cx="7837312" cy="3693319"/>
          </a:xfrm>
          <a:prstGeom prst="rect">
            <a:avLst/>
          </a:prstGeom>
          <a:noFill/>
        </p:spPr>
        <p:txBody>
          <a:bodyPr wrap="square">
            <a:spAutoFit/>
          </a:bodyPr>
          <a:lstStyle/>
          <a:p>
            <a:pPr marL="285750" indent="-285750" fontAlgn="base">
              <a:buFont typeface="Arial" panose="020B0604020202020204" pitchFamily="34" charset="0"/>
              <a:buChar char="•"/>
            </a:pPr>
            <a:r>
              <a:rPr lang="es-ES" sz="1800" b="1" i="0" dirty="0">
                <a:solidFill>
                  <a:schemeClr val="bg2"/>
                </a:solidFill>
                <a:effectLst/>
                <a:latin typeface="Nixie One" panose="020B0604020202020204" charset="0"/>
                <a:cs typeface="Varela Round" panose="00000500000000000000" pitchFamily="2" charset="-79"/>
              </a:rPr>
              <a:t>Se han añadido las palabras "físicamente educado" al contenido de cada estándar para estar en consonancia con la agencia </a:t>
            </a:r>
            <a:r>
              <a:rPr lang="es-ES" sz="1800" b="1" i="1" dirty="0" err="1">
                <a:solidFill>
                  <a:schemeClr val="bg2"/>
                </a:solidFill>
                <a:effectLst/>
                <a:latin typeface="Nixie One" panose="020B0604020202020204" charset="0"/>
                <a:cs typeface="Varela Round" panose="00000500000000000000" pitchFamily="2" charset="-79"/>
              </a:rPr>
              <a:t>Shape</a:t>
            </a:r>
            <a:r>
              <a:rPr lang="en-PR" sz="1800" b="1" i="1" dirty="0">
                <a:solidFill>
                  <a:schemeClr val="bg2"/>
                </a:solidFill>
                <a:effectLst/>
                <a:latin typeface="Nixie One" panose="020B0604020202020204" charset="0"/>
                <a:cs typeface="Varela Round" panose="00000500000000000000" pitchFamily="2" charset="-79"/>
              </a:rPr>
              <a:t> </a:t>
            </a:r>
            <a:r>
              <a:rPr lang="es-ES" sz="1800" b="1" i="1" dirty="0" err="1">
                <a:solidFill>
                  <a:schemeClr val="bg2"/>
                </a:solidFill>
                <a:effectLst/>
                <a:latin typeface="Nixie One" panose="020B0604020202020204" charset="0"/>
                <a:cs typeface="Varela Round" panose="00000500000000000000" pitchFamily="2" charset="-79"/>
              </a:rPr>
              <a:t>America</a:t>
            </a:r>
            <a:r>
              <a:rPr lang="es-ES" sz="1800" b="1" i="0" dirty="0">
                <a:solidFill>
                  <a:schemeClr val="bg2"/>
                </a:solidFill>
                <a:effectLst/>
                <a:latin typeface="Nixie One" panose="020B0604020202020204" charset="0"/>
                <a:cs typeface="Varela Round" panose="00000500000000000000" pitchFamily="2" charset="-79"/>
              </a:rPr>
              <a:t> que rige el programa en los Estados Unidos.</a:t>
            </a:r>
            <a:endParaRPr lang="en-PR" sz="1800" b="1" i="0" dirty="0">
              <a:solidFill>
                <a:schemeClr val="bg2"/>
              </a:solidFill>
              <a:effectLst/>
              <a:latin typeface="Nixie One" panose="020B0604020202020204" charset="0"/>
              <a:cs typeface="Varela Round" panose="00000500000000000000" pitchFamily="2" charset="-79"/>
            </a:endParaRPr>
          </a:p>
          <a:p>
            <a:pPr marL="285750" indent="-285750" fontAlgn="base">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Todos los </a:t>
            </a:r>
            <a:r>
              <a:rPr lang="en-PR" sz="1800" b="1" dirty="0">
                <a:solidFill>
                  <a:schemeClr val="bg2"/>
                </a:solidFill>
                <a:latin typeface="Nixie One" panose="020B0604020202020204" charset="0"/>
                <a:cs typeface="Varela Round" panose="00000500000000000000" pitchFamily="2" charset="-79"/>
              </a:rPr>
              <a:t>e</a:t>
            </a:r>
            <a:r>
              <a:rPr lang="es-ES" sz="1800" b="1" dirty="0" err="1">
                <a:solidFill>
                  <a:schemeClr val="bg2"/>
                </a:solidFill>
                <a:latin typeface="Nixie One" panose="020B0604020202020204" charset="0"/>
                <a:cs typeface="Varela Round" panose="00000500000000000000" pitchFamily="2" charset="-79"/>
              </a:rPr>
              <a:t>stándares</a:t>
            </a:r>
            <a:r>
              <a:rPr lang="es-ES" sz="1800" b="1" dirty="0">
                <a:solidFill>
                  <a:schemeClr val="bg2"/>
                </a:solidFill>
                <a:latin typeface="Nixie One" panose="020B0604020202020204" charset="0"/>
                <a:cs typeface="Varela Round" panose="00000500000000000000" pitchFamily="2" charset="-79"/>
              </a:rPr>
              <a:t> comienzan: Una persona físicamente educada…</a:t>
            </a:r>
            <a:endParaRPr lang="en-PR" sz="1800" b="1" dirty="0">
              <a:solidFill>
                <a:schemeClr val="bg2"/>
              </a:solidFill>
              <a:latin typeface="Nixie One" panose="020B0604020202020204" charset="0"/>
              <a:cs typeface="Varela Round" panose="00000500000000000000" pitchFamily="2" charset="-79"/>
            </a:endParaRPr>
          </a:p>
          <a:p>
            <a:pPr marL="285750" indent="-285750" fontAlgn="base">
              <a:buFont typeface="Arial" panose="020B0604020202020204" pitchFamily="34" charset="0"/>
              <a:buChar char="•"/>
            </a:pPr>
            <a:r>
              <a:rPr lang="es-ES" sz="1800" b="1" i="0" dirty="0">
                <a:solidFill>
                  <a:schemeClr val="bg2"/>
                </a:solidFill>
                <a:effectLst/>
                <a:latin typeface="Nixie One" panose="020B0604020202020204" charset="0"/>
                <a:cs typeface="Varela Round" panose="00000500000000000000" pitchFamily="2" charset="-79"/>
              </a:rPr>
              <a:t>Se estandarizó el vocabulario de las expectativas</a:t>
            </a:r>
            <a:r>
              <a:rPr lang="en-PR" sz="1800" b="1" i="0" dirty="0">
                <a:solidFill>
                  <a:schemeClr val="bg2"/>
                </a:solidFill>
                <a:effectLst/>
                <a:latin typeface="Nixie One" panose="020B0604020202020204" charset="0"/>
                <a:cs typeface="Varela Round" panose="00000500000000000000" pitchFamily="2" charset="-79"/>
              </a:rPr>
              <a:t> </a:t>
            </a:r>
            <a:r>
              <a:rPr lang="es-ES" sz="1800" b="1" dirty="0">
                <a:solidFill>
                  <a:schemeClr val="bg2"/>
                </a:solidFill>
                <a:latin typeface="Nixie One" panose="020B0604020202020204" charset="0"/>
                <a:cs typeface="Varela Round" panose="00000500000000000000" pitchFamily="2" charset="-79"/>
              </a:rPr>
              <a:t>para favorecer l</a:t>
            </a:r>
            <a:r>
              <a:rPr lang="es-ES" sz="1800" b="1" i="0" dirty="0">
                <a:solidFill>
                  <a:schemeClr val="bg2"/>
                </a:solidFill>
                <a:effectLst/>
                <a:latin typeface="Nixie One" panose="020B0604020202020204" charset="0"/>
                <a:cs typeface="Varela Round" panose="00000500000000000000" pitchFamily="2" charset="-79"/>
              </a:rPr>
              <a:t>a consistencia y comprensión.   </a:t>
            </a:r>
            <a:endParaRPr lang="en-PR" sz="1800" b="1" i="0" dirty="0">
              <a:solidFill>
                <a:schemeClr val="bg2"/>
              </a:solidFill>
              <a:effectLst/>
              <a:latin typeface="Nixie One" panose="020B0604020202020204" charset="0"/>
              <a:cs typeface="Varela Round" panose="00000500000000000000" pitchFamily="2" charset="-79"/>
            </a:endParaRPr>
          </a:p>
          <a:p>
            <a:pPr marL="285750" indent="-285750" fontAlgn="base">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Se crearon nueva expectativas e indicadores más enfocados al área salubrista que al deporte, es decir, m</a:t>
            </a:r>
            <a:r>
              <a:rPr lang="en-PR" sz="1800" b="1" dirty="0">
                <a:solidFill>
                  <a:schemeClr val="bg2"/>
                </a:solidFill>
                <a:latin typeface="Nixie One" panose="020B0604020202020204" charset="0"/>
                <a:cs typeface="Varela Round" panose="00000500000000000000" pitchFamily="2" charset="-79"/>
              </a:rPr>
              <a:t>á</a:t>
            </a:r>
            <a:r>
              <a:rPr lang="es-ES" sz="1800" b="1" dirty="0">
                <a:solidFill>
                  <a:schemeClr val="bg2"/>
                </a:solidFill>
                <a:latin typeface="Nixie One" panose="020B0604020202020204" charset="0"/>
                <a:cs typeface="Varela Round" panose="00000500000000000000" pitchFamily="2" charset="-79"/>
              </a:rPr>
              <a:t>s enfocado en la actividad física utilizando el deporte como medio y no como fin. </a:t>
            </a:r>
            <a:endParaRPr lang="en-PR" sz="1800" b="1" dirty="0">
              <a:solidFill>
                <a:schemeClr val="bg2"/>
              </a:solidFill>
              <a:latin typeface="Nixie One" panose="020B0604020202020204" charset="0"/>
              <a:cs typeface="Varela Round" panose="00000500000000000000" pitchFamily="2" charset="-79"/>
            </a:endParaRPr>
          </a:p>
          <a:p>
            <a:pPr marL="285750" indent="-285750" fontAlgn="base">
              <a:buFont typeface="Arial" panose="020B0604020202020204" pitchFamily="34" charset="0"/>
              <a:buChar char="•"/>
            </a:pPr>
            <a:r>
              <a:rPr lang="es-ES" sz="1800" b="1" i="0" dirty="0">
                <a:solidFill>
                  <a:schemeClr val="bg2"/>
                </a:solidFill>
                <a:effectLst/>
                <a:latin typeface="Nixie One" panose="020B0604020202020204" charset="0"/>
                <a:cs typeface="Varela Round" panose="00000500000000000000" pitchFamily="2" charset="-79"/>
              </a:rPr>
              <a:t>Se dividieron las expectativas en temas relacionados con las habilidades de movimiento fundamentales, locomotoras, no locomotoras, manipulativas y otras.</a:t>
            </a:r>
          </a:p>
        </p:txBody>
      </p:sp>
    </p:spTree>
    <p:extLst>
      <p:ext uri="{BB962C8B-B14F-4D97-AF65-F5344CB8AC3E}">
        <p14:creationId xmlns:p14="http://schemas.microsoft.com/office/powerpoint/2010/main" val="232726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782244" y="292532"/>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Educación</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Física</a:t>
            </a:r>
            <a:endPar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15" name="TextBox 14">
            <a:extLst>
              <a:ext uri="{FF2B5EF4-FFF2-40B4-BE49-F238E27FC236}">
                <a16:creationId xmlns:a16="http://schemas.microsoft.com/office/drawing/2014/main" id="{356AC92B-5A26-4AD0-A035-A0BF9B15D77C}"/>
              </a:ext>
            </a:extLst>
          </p:cNvPr>
          <p:cNvSpPr txBox="1"/>
          <p:nvPr/>
        </p:nvSpPr>
        <p:spPr>
          <a:xfrm>
            <a:off x="898525" y="815752"/>
            <a:ext cx="7346950" cy="3970318"/>
          </a:xfrm>
          <a:prstGeom prst="rect">
            <a:avLst/>
          </a:prstGeom>
          <a:noFill/>
        </p:spPr>
        <p:txBody>
          <a:bodyPr wrap="square">
            <a:spAutoFit/>
          </a:bodyPr>
          <a:lstStyle/>
          <a:p>
            <a:pPr marL="285750" indent="-285750" algn="just" fontAlgn="base">
              <a:buFont typeface="Arial" panose="020B0604020202020204" pitchFamily="34" charset="0"/>
              <a:buChar char="•"/>
            </a:pPr>
            <a:endParaRPr lang="es-ES" sz="1600" b="0" i="0" dirty="0">
              <a:solidFill>
                <a:srgbClr val="000000"/>
              </a:solidFill>
              <a:effectLst/>
              <a:latin typeface="Varela Round" panose="00000500000000000000" pitchFamily="2" charset="-79"/>
              <a:cs typeface="Varela Round" panose="00000500000000000000" pitchFamily="2" charset="-79"/>
            </a:endParaRPr>
          </a:p>
          <a:p>
            <a:pPr marL="285750" indent="-285750" fontAlgn="base">
              <a:buFont typeface="Arial" panose="020B0604020202020204" pitchFamily="34" charset="0"/>
              <a:buChar char="•"/>
            </a:pPr>
            <a:r>
              <a:rPr lang="es-ES" sz="2000" b="1" dirty="0">
                <a:solidFill>
                  <a:schemeClr val="bg2"/>
                </a:solidFill>
                <a:latin typeface="Nixie One" panose="020B0604020202020204" charset="0"/>
                <a:cs typeface="Varela Round" panose="00000500000000000000" pitchFamily="2" charset="-79"/>
              </a:rPr>
              <a:t>Se le añadió al código la secuencia de destrezas de cómo se desarrolla el conocimiento y el movimiento: </a:t>
            </a:r>
            <a:r>
              <a:rPr lang="es-ES" sz="2000" b="1" dirty="0">
                <a:solidFill>
                  <a:schemeClr val="accent1">
                    <a:lumMod val="75000"/>
                  </a:schemeClr>
                </a:solidFill>
                <a:effectLst>
                  <a:outerShdw blurRad="38100" dist="38100" dir="2700000" algn="tl">
                    <a:srgbClr val="000000">
                      <a:alpha val="43137"/>
                    </a:srgbClr>
                  </a:outerShdw>
                </a:effectLst>
                <a:latin typeface="Nixie One" panose="020B0604020202020204" charset="0"/>
                <a:cs typeface="Varela Round" panose="00000500000000000000" pitchFamily="2" charset="-79"/>
              </a:rPr>
              <a:t>E</a:t>
            </a:r>
            <a:r>
              <a:rPr lang="es-ES" sz="2000" b="1" dirty="0">
                <a:solidFill>
                  <a:schemeClr val="bg2"/>
                </a:solidFill>
                <a:latin typeface="Nixie One" panose="020B0604020202020204" charset="0"/>
                <a:cs typeface="Varela Round" panose="00000500000000000000" pitchFamily="2" charset="-79"/>
              </a:rPr>
              <a:t>mergiendo, </a:t>
            </a:r>
            <a:r>
              <a:rPr lang="es-ES" sz="2000" b="1" dirty="0">
                <a:solidFill>
                  <a:schemeClr val="accent1">
                    <a:lumMod val="75000"/>
                  </a:schemeClr>
                </a:solidFill>
                <a:effectLst>
                  <a:outerShdw blurRad="38100" dist="38100" dir="2700000" algn="tl">
                    <a:srgbClr val="000000">
                      <a:alpha val="43137"/>
                    </a:srgbClr>
                  </a:outerShdw>
                </a:effectLst>
                <a:latin typeface="Nixie One" panose="020B0604020202020204" charset="0"/>
                <a:cs typeface="Varela Round" panose="00000500000000000000" pitchFamily="2" charset="-79"/>
              </a:rPr>
              <a:t>M</a:t>
            </a:r>
            <a:r>
              <a:rPr lang="es-ES" sz="2000" b="1" dirty="0">
                <a:solidFill>
                  <a:schemeClr val="bg2"/>
                </a:solidFill>
                <a:latin typeface="Nixie One" panose="020B0604020202020204" charset="0"/>
                <a:cs typeface="Varela Round" panose="00000500000000000000" pitchFamily="2" charset="-79"/>
              </a:rPr>
              <a:t>adurando y </a:t>
            </a:r>
            <a:r>
              <a:rPr lang="es-ES" sz="2000" b="1" dirty="0">
                <a:solidFill>
                  <a:schemeClr val="accent1">
                    <a:lumMod val="75000"/>
                  </a:schemeClr>
                </a:solidFill>
                <a:effectLst>
                  <a:outerShdw blurRad="38100" dist="38100" dir="2700000" algn="tl">
                    <a:srgbClr val="000000">
                      <a:alpha val="43137"/>
                    </a:srgbClr>
                  </a:outerShdw>
                </a:effectLst>
                <a:latin typeface="Nixie One" panose="020B0604020202020204" charset="0"/>
                <a:cs typeface="Varela Round" panose="00000500000000000000" pitchFamily="2" charset="-79"/>
              </a:rPr>
              <a:t>A</a:t>
            </a:r>
            <a:r>
              <a:rPr lang="es-ES" sz="2000" b="1" dirty="0">
                <a:solidFill>
                  <a:schemeClr val="bg2"/>
                </a:solidFill>
                <a:latin typeface="Nixie One" panose="020B0604020202020204" charset="0"/>
                <a:cs typeface="Varela Round" panose="00000500000000000000" pitchFamily="2" charset="-79"/>
              </a:rPr>
              <a:t>plicando. </a:t>
            </a:r>
            <a:endParaRPr lang="en-PR" sz="2000" b="1" dirty="0">
              <a:solidFill>
                <a:schemeClr val="bg2"/>
              </a:solidFill>
              <a:latin typeface="Nixie One" panose="020B0604020202020204" charset="0"/>
              <a:cs typeface="Varela Round" panose="00000500000000000000" pitchFamily="2" charset="-79"/>
            </a:endParaRPr>
          </a:p>
          <a:p>
            <a:pPr marL="285750" indent="-285750" fontAlgn="base">
              <a:buFont typeface="Arial" panose="020B0604020202020204" pitchFamily="34" charset="0"/>
              <a:buChar char="•"/>
            </a:pPr>
            <a:r>
              <a:rPr lang="es-ES" sz="2000" b="1" i="0" dirty="0">
                <a:solidFill>
                  <a:schemeClr val="bg2"/>
                </a:solidFill>
                <a:effectLst/>
                <a:latin typeface="Nixie One" panose="020B0604020202020204" charset="0"/>
                <a:cs typeface="Varela Round" panose="00000500000000000000" pitchFamily="2" charset="-79"/>
              </a:rPr>
              <a:t>Las expectativas relacionadas con la natación se incluyeron en un apéndice separado.  </a:t>
            </a:r>
            <a:endParaRPr lang="en-PR" sz="2000" b="1" i="0" dirty="0">
              <a:solidFill>
                <a:schemeClr val="bg2"/>
              </a:solidFill>
              <a:effectLst/>
              <a:latin typeface="Nixie One" panose="020B0604020202020204" charset="0"/>
              <a:cs typeface="Varela Round" panose="00000500000000000000" pitchFamily="2" charset="-79"/>
            </a:endParaRPr>
          </a:p>
          <a:p>
            <a:pPr marL="285750" indent="-285750" fontAlgn="base">
              <a:buFont typeface="Arial" panose="020B0604020202020204" pitchFamily="34" charset="0"/>
              <a:buChar char="•"/>
            </a:pPr>
            <a:r>
              <a:rPr lang="es-ES" sz="2000" b="1" i="0" dirty="0">
                <a:solidFill>
                  <a:schemeClr val="bg2"/>
                </a:solidFill>
                <a:effectLst/>
                <a:latin typeface="Nixie One" panose="020B0604020202020204" charset="0"/>
                <a:cs typeface="Varela Round" panose="00000500000000000000" pitchFamily="2" charset="-79"/>
              </a:rPr>
              <a:t>El nivel elemental estará enfocado en adquisición y desarrollo de destrezas para que el estudiante pueda alcanzar un nivel maduro.</a:t>
            </a:r>
            <a:endParaRPr lang="en-PR" sz="2000" b="1" i="0" dirty="0">
              <a:solidFill>
                <a:schemeClr val="bg2"/>
              </a:solidFill>
              <a:effectLst/>
              <a:latin typeface="Nixie One" panose="020B0604020202020204" charset="0"/>
              <a:cs typeface="Varela Round" panose="00000500000000000000" pitchFamily="2" charset="-79"/>
            </a:endParaRPr>
          </a:p>
          <a:p>
            <a:pPr marL="285750" indent="-285750" fontAlgn="base">
              <a:buFont typeface="Arial" panose="020B0604020202020204" pitchFamily="34" charset="0"/>
              <a:buChar char="•"/>
            </a:pPr>
            <a:r>
              <a:rPr lang="es-ES" sz="2000" b="1" i="0" dirty="0">
                <a:solidFill>
                  <a:schemeClr val="bg2"/>
                </a:solidFill>
                <a:effectLst/>
                <a:latin typeface="Nixie One" panose="020B0604020202020204" charset="0"/>
                <a:cs typeface="Varela Round" panose="00000500000000000000" pitchFamily="2" charset="-79"/>
              </a:rPr>
              <a:t>Énfasis en destrezas de movimiento y adquisición del esquema corporal. </a:t>
            </a:r>
            <a:endParaRPr lang="en-PR" sz="2000" b="1" i="0" dirty="0">
              <a:solidFill>
                <a:schemeClr val="bg2"/>
              </a:solidFill>
              <a:effectLst/>
              <a:latin typeface="Nixie One" panose="020B0604020202020204" charset="0"/>
              <a:cs typeface="Varela Round" panose="00000500000000000000" pitchFamily="2" charset="-79"/>
            </a:endParaRPr>
          </a:p>
          <a:p>
            <a:pPr marL="285750" indent="-285750" fontAlgn="base">
              <a:buFont typeface="Arial" panose="020B0604020202020204" pitchFamily="34" charset="0"/>
              <a:buChar char="•"/>
            </a:pPr>
            <a:r>
              <a:rPr lang="es-ES" sz="2000" b="1" i="0" dirty="0">
                <a:solidFill>
                  <a:schemeClr val="bg2"/>
                </a:solidFill>
                <a:effectLst/>
                <a:latin typeface="Nixie One" panose="020B0604020202020204" charset="0"/>
                <a:cs typeface="Varela Round" panose="00000500000000000000" pitchFamily="2" charset="-79"/>
              </a:rPr>
              <a:t>Énfasis en la adquisición de patrones de movimiento. </a:t>
            </a:r>
          </a:p>
          <a:p>
            <a:pPr marL="285750" indent="-285750" algn="just" fontAlgn="base">
              <a:buFont typeface="Arial" panose="020B0604020202020204" pitchFamily="34" charset="0"/>
              <a:buChar char="•"/>
            </a:pPr>
            <a:endParaRPr lang="es-ES" sz="1600" b="0" i="0" dirty="0">
              <a:solidFill>
                <a:srgbClr val="000000"/>
              </a:solidFill>
              <a:effectLst/>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528225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3140791" y="266156"/>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Salud</a:t>
            </a:r>
            <a:r>
              <a:rPr lang="en-US" sz="28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Escolar</a:t>
            </a: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595032" y="2699942"/>
            <a:ext cx="3118121"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err="1">
                <a:latin typeface="Arial" charset="0"/>
                <a:ea typeface="+mn-ea"/>
                <a:cs typeface="+mn-cs"/>
              </a:rPr>
              <a:t>Prof.</a:t>
            </a:r>
            <a:r>
              <a:rPr lang="en-US" sz="1200" b="1" kern="1200" baseline="30000" dirty="0" err="1">
                <a:latin typeface="Arial" charset="0"/>
                <a:ea typeface="+mn-ea"/>
                <a:cs typeface="+mn-cs"/>
              </a:rPr>
              <a:t>a</a:t>
            </a:r>
            <a:r>
              <a:rPr lang="en-US" sz="1200" b="1" kern="1200" dirty="0">
                <a:latin typeface="Arial" charset="0"/>
                <a:ea typeface="+mn-ea"/>
                <a:cs typeface="+mn-cs"/>
              </a:rPr>
              <a:t> Michelle Tirado Escobar</a:t>
            </a:r>
          </a:p>
        </p:txBody>
      </p:sp>
      <p:pic>
        <p:nvPicPr>
          <p:cNvPr id="1026" name="Picture 2" descr="Salud Escolar | Mysite">
            <a:extLst>
              <a:ext uri="{FF2B5EF4-FFF2-40B4-BE49-F238E27FC236}">
                <a16:creationId xmlns:a16="http://schemas.microsoft.com/office/drawing/2014/main" id="{0EDB276B-7AA1-4828-A953-4D50DD94F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4" y="3031032"/>
            <a:ext cx="1502772" cy="1536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8ABFCBE-27A2-4F96-A97D-205289ABB9DD}"/>
              </a:ext>
            </a:extLst>
          </p:cNvPr>
          <p:cNvPicPr>
            <a:picLocks noChangeAspect="1"/>
          </p:cNvPicPr>
          <p:nvPr/>
        </p:nvPicPr>
        <p:blipFill rotWithShape="1">
          <a:blip r:embed="rId3"/>
          <a:srcRect t="11042"/>
          <a:stretch/>
        </p:blipFill>
        <p:spPr>
          <a:xfrm>
            <a:off x="1097369" y="590550"/>
            <a:ext cx="1155883" cy="1828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Table 9">
            <a:extLst>
              <a:ext uri="{FF2B5EF4-FFF2-40B4-BE49-F238E27FC236}">
                <a16:creationId xmlns:a16="http://schemas.microsoft.com/office/drawing/2014/main" id="{B7C15CA0-0CAF-4CF9-921E-B6B6CEF76567}"/>
              </a:ext>
            </a:extLst>
          </p:cNvPr>
          <p:cNvGraphicFramePr>
            <a:graphicFrameLocks noGrp="1"/>
          </p:cNvGraphicFramePr>
          <p:nvPr>
            <p:extLst>
              <p:ext uri="{D42A27DB-BD31-4B8C-83A1-F6EECF244321}">
                <p14:modId xmlns:p14="http://schemas.microsoft.com/office/powerpoint/2010/main" val="3200179414"/>
              </p:ext>
            </p:extLst>
          </p:nvPr>
        </p:nvGraphicFramePr>
        <p:xfrm>
          <a:off x="3033642" y="852160"/>
          <a:ext cx="5391148" cy="3977640"/>
        </p:xfrm>
        <a:graphic>
          <a:graphicData uri="http://schemas.openxmlformats.org/drawingml/2006/table">
            <a:tbl>
              <a:tblPr firstRow="1" bandRow="1">
                <a:effectLst>
                  <a:outerShdw blurRad="50800" dist="38100" dir="2700000" algn="tl" rotWithShape="0">
                    <a:prstClr val="black">
                      <a:alpha val="40000"/>
                    </a:prstClr>
                  </a:outerShdw>
                </a:effectLst>
                <a:tableStyleId>{775DCB02-9BB8-47FD-8907-85C794F793BA}</a:tableStyleId>
              </a:tblPr>
              <a:tblGrid>
                <a:gridCol w="940047">
                  <a:extLst>
                    <a:ext uri="{9D8B030D-6E8A-4147-A177-3AD203B41FA5}">
                      <a16:colId xmlns:a16="http://schemas.microsoft.com/office/drawing/2014/main" val="29767338"/>
                    </a:ext>
                  </a:extLst>
                </a:gridCol>
                <a:gridCol w="2215450">
                  <a:extLst>
                    <a:ext uri="{9D8B030D-6E8A-4147-A177-3AD203B41FA5}">
                      <a16:colId xmlns:a16="http://schemas.microsoft.com/office/drawing/2014/main" val="1042950835"/>
                    </a:ext>
                  </a:extLst>
                </a:gridCol>
                <a:gridCol w="2235651">
                  <a:extLst>
                    <a:ext uri="{9D8B030D-6E8A-4147-A177-3AD203B41FA5}">
                      <a16:colId xmlns:a16="http://schemas.microsoft.com/office/drawing/2014/main" val="2211446362"/>
                    </a:ext>
                  </a:extLst>
                </a:gridCol>
              </a:tblGrid>
              <a:tr h="394035">
                <a:tc>
                  <a:txBody>
                    <a:bodyPr/>
                    <a:lstStyle/>
                    <a:p>
                      <a:pPr algn="ctr"/>
                      <a:r>
                        <a:rPr lang="es-PR" sz="1200" noProof="0" dirty="0">
                          <a:solidFill>
                            <a:schemeClr val="tx1"/>
                          </a:solidFill>
                          <a:effectLst/>
                          <a:latin typeface="+mn-lt"/>
                        </a:rPr>
                        <a:t>Grados</a:t>
                      </a:r>
                      <a:endParaRPr lang="es-PR" sz="1200" noProof="0" dirty="0">
                        <a:solidFill>
                          <a:schemeClr val="tx1"/>
                        </a:solidFill>
                        <a:effectLst/>
                        <a:latin typeface="+mn-lt"/>
                        <a:ea typeface="Open Sans Light"/>
                        <a:cs typeface="Varela Round" panose="00000500000000000000" pitchFamily="2" charset="-79"/>
                      </a:endParaRPr>
                    </a:p>
                  </a:txBody>
                  <a:tcPr marL="188595" marR="188595" marT="125730" marB="125730"/>
                </a:tc>
                <a:tc>
                  <a:txBody>
                    <a:bodyPr/>
                    <a:lstStyle/>
                    <a:p>
                      <a:pPr algn="ctr"/>
                      <a:r>
                        <a:rPr lang="es-PR" sz="1200" noProof="0" dirty="0">
                          <a:solidFill>
                            <a:schemeClr val="tx1"/>
                          </a:solidFill>
                          <a:effectLst/>
                          <a:latin typeface="+mn-lt"/>
                        </a:rPr>
                        <a:t>Estándares 2014 </a:t>
                      </a:r>
                      <a:endParaRPr lang="es-PR" sz="1200" noProof="0" dirty="0">
                        <a:solidFill>
                          <a:schemeClr val="tx1"/>
                        </a:solidFill>
                        <a:effectLst/>
                        <a:latin typeface="+mn-lt"/>
                        <a:ea typeface="Open Sans Light"/>
                        <a:cs typeface="Varela Round" panose="00000500000000000000" pitchFamily="2" charset="-79"/>
                      </a:endParaRPr>
                    </a:p>
                  </a:txBody>
                  <a:tcPr marL="188595" marR="188595" marT="125730" marB="125730"/>
                </a:tc>
                <a:tc>
                  <a:txBody>
                    <a:bodyPr/>
                    <a:lstStyle/>
                    <a:p>
                      <a:pPr algn="ctr"/>
                      <a:r>
                        <a:rPr lang="es-PR" sz="1200" noProof="0" dirty="0">
                          <a:solidFill>
                            <a:schemeClr val="tx1"/>
                          </a:solidFill>
                          <a:effectLst/>
                          <a:latin typeface="+mn-lt"/>
                        </a:rPr>
                        <a:t>Estándares 2022 </a:t>
                      </a:r>
                      <a:endParaRPr lang="es-PR" sz="1200" noProof="0" dirty="0">
                        <a:solidFill>
                          <a:schemeClr val="tx1"/>
                        </a:solidFill>
                        <a:effectLst/>
                        <a:latin typeface="+mn-lt"/>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293184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200" b="1" noProof="0" dirty="0">
                          <a:effectLst/>
                          <a:latin typeface="+mn-lt"/>
                        </a:rPr>
                        <a:t>PK-12</a:t>
                      </a:r>
                    </a:p>
                    <a:p>
                      <a:pPr algn="ctr"/>
                      <a:endParaRPr lang="es-PR" sz="1200" b="1" noProof="0" dirty="0">
                        <a:effectLst/>
                        <a:latin typeface="+mn-lt"/>
                        <a:ea typeface="Open Sans Light"/>
                        <a:cs typeface="Varela Round" panose="00000500000000000000" pitchFamily="2" charset="-79"/>
                      </a:endParaRPr>
                    </a:p>
                  </a:txBody>
                  <a:tcPr marL="188595" marR="188595" marT="125730" marB="125730" anchor="ctr"/>
                </a:tc>
                <a:tc>
                  <a:txBody>
                    <a:bodyPr/>
                    <a:lstStyle/>
                    <a:p>
                      <a:pPr marL="171450" indent="-171450" rtl="0" fontAlgn="base">
                        <a:buFont typeface="Arial" panose="020B0604020202020204" pitchFamily="34" charset="0"/>
                        <a:buChar char="•"/>
                      </a:pPr>
                      <a:r>
                        <a:rPr lang="es-ES" sz="1200" b="1" i="0" u="none" strike="noStrike" cap="none" dirty="0">
                          <a:solidFill>
                            <a:schemeClr val="accent6"/>
                          </a:solidFill>
                          <a:effectLst/>
                          <a:latin typeface="+mn-lt"/>
                          <a:ea typeface="+mn-ea"/>
                          <a:cs typeface="Varela Round" panose="00000500000000000000" pitchFamily="2" charset="-79"/>
                          <a:sym typeface="Arial"/>
                        </a:rPr>
                        <a:t>Estándar 1. Salud Personal y Seguridad</a:t>
                      </a:r>
                    </a:p>
                    <a:p>
                      <a:pPr marL="171450" indent="-171450" rtl="0" fontAlgn="base">
                        <a:buFont typeface="Arial" panose="020B0604020202020204" pitchFamily="34" charset="0"/>
                        <a:buChar char="•"/>
                      </a:pPr>
                      <a:r>
                        <a:rPr lang="es-ES" sz="1200" b="1" i="0" u="none" strike="noStrike" cap="none" dirty="0">
                          <a:solidFill>
                            <a:schemeClr val="accent2"/>
                          </a:solidFill>
                          <a:effectLst/>
                          <a:latin typeface="+mn-lt"/>
                          <a:ea typeface="+mn-ea"/>
                          <a:cs typeface="Varela Round" panose="00000500000000000000" pitchFamily="2" charset="-79"/>
                          <a:sym typeface="Arial"/>
                        </a:rPr>
                        <a:t>Estándar 2. Crecimiento y desarrollo humano</a:t>
                      </a:r>
                    </a:p>
                    <a:p>
                      <a:pPr marL="171450" indent="-171450" rtl="0" fontAlgn="base">
                        <a:buFont typeface="Arial" panose="020B0604020202020204" pitchFamily="34" charset="0"/>
                        <a:buChar char="•"/>
                      </a:pPr>
                      <a:r>
                        <a:rPr lang="es-ES" sz="1200" b="1" i="0" u="none" strike="noStrike" cap="none" dirty="0">
                          <a:solidFill>
                            <a:schemeClr val="accent2"/>
                          </a:solidFill>
                          <a:effectLst/>
                          <a:latin typeface="+mn-lt"/>
                          <a:ea typeface="+mn-ea"/>
                          <a:cs typeface="Varela Round" panose="00000500000000000000" pitchFamily="2" charset="-79"/>
                          <a:sym typeface="Arial"/>
                        </a:rPr>
                        <a:t>Estándar 3. Sexualidad e Infecciones de Transmisión Sexual</a:t>
                      </a:r>
                    </a:p>
                    <a:p>
                      <a:pPr marL="171450" indent="-171450" rtl="0" fontAlgn="base">
                        <a:buFont typeface="Arial" panose="020B0604020202020204" pitchFamily="34" charset="0"/>
                        <a:buChar char="•"/>
                      </a:pPr>
                      <a:r>
                        <a:rPr lang="es-ES" sz="1200" b="1" i="0" u="none" strike="noStrike" cap="none" dirty="0">
                          <a:solidFill>
                            <a:schemeClr val="bg2"/>
                          </a:solidFill>
                          <a:effectLst/>
                          <a:latin typeface="+mn-lt"/>
                          <a:ea typeface="+mn-ea"/>
                          <a:cs typeface="Varela Round" panose="00000500000000000000" pitchFamily="2" charset="-79"/>
                          <a:sym typeface="Arial"/>
                        </a:rPr>
                        <a:t>Estándar 4. Prevención y control de violencia</a:t>
                      </a:r>
                    </a:p>
                    <a:p>
                      <a:pPr marL="171450" indent="-171450" rtl="0" fontAlgn="base">
                        <a:buFont typeface="Arial" panose="020B0604020202020204" pitchFamily="34" charset="0"/>
                        <a:buChar char="•"/>
                      </a:pPr>
                      <a:r>
                        <a:rPr lang="es-ES" sz="1200" b="1" i="0" u="none" strike="noStrike" cap="none" dirty="0">
                          <a:solidFill>
                            <a:schemeClr val="bg2"/>
                          </a:solidFill>
                          <a:effectLst/>
                          <a:latin typeface="+mn-lt"/>
                          <a:ea typeface="+mn-ea"/>
                          <a:cs typeface="Varela Round" panose="00000500000000000000" pitchFamily="2" charset="-79"/>
                          <a:sym typeface="Arial"/>
                        </a:rPr>
                        <a:t>Estándar 5. Prevención del uso y abuso de tabaco, alcohol y otras drogas</a:t>
                      </a:r>
                    </a:p>
                    <a:p>
                      <a:pPr marL="171450" indent="-171450" rtl="0" fontAlgn="base">
                        <a:buFont typeface="Arial" panose="020B0604020202020204" pitchFamily="34" charset="0"/>
                        <a:buChar char="•"/>
                      </a:pPr>
                      <a:r>
                        <a:rPr lang="es-ES" sz="1200" b="1" i="0" u="none" strike="noStrike" cap="none" dirty="0">
                          <a:solidFill>
                            <a:schemeClr val="dk1"/>
                          </a:solidFill>
                          <a:effectLst/>
                          <a:latin typeface="+mn-lt"/>
                          <a:ea typeface="+mn-ea"/>
                          <a:cs typeface="Varela Round" panose="00000500000000000000" pitchFamily="2" charset="-79"/>
                          <a:sym typeface="Arial"/>
                        </a:rPr>
                        <a:t>Estándar 6. Nutrición y aptitud física </a:t>
                      </a:r>
                    </a:p>
                  </a:txBody>
                  <a:tcPr marL="188595" marR="188595" marT="125730" marB="12573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noProof="0" dirty="0">
                          <a:solidFill>
                            <a:schemeClr val="accent6"/>
                          </a:solidFill>
                          <a:effectLst/>
                          <a:latin typeface="+mn-lt"/>
                          <a:ea typeface="Open Sans Light"/>
                          <a:cs typeface="Varela Round" panose="00000500000000000000" pitchFamily="2" charset="-79"/>
                        </a:rPr>
                        <a:t>Estándar 1. Factores protectores de la salud personal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b="1" noProof="0" dirty="0">
                        <a:solidFill>
                          <a:schemeClr val="bg2"/>
                        </a:solidFill>
                        <a:effectLst/>
                        <a:latin typeface="+mn-lt"/>
                        <a:ea typeface="Open Sans Light"/>
                        <a:cs typeface="Varela Round" panose="00000500000000000000" pitchFamily="2" charset="-79"/>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noProof="0" dirty="0">
                          <a:solidFill>
                            <a:schemeClr val="bg2"/>
                          </a:solidFill>
                          <a:effectLst/>
                          <a:latin typeface="+mn-lt"/>
                          <a:ea typeface="Open Sans Light"/>
                          <a:cs typeface="Varela Round" panose="00000500000000000000" pitchFamily="2" charset="-79"/>
                        </a:rPr>
                        <a:t>Estándar 2. Prevención de violencia y uso de drogas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b="1" noProof="0" dirty="0">
                        <a:solidFill>
                          <a:schemeClr val="accent2"/>
                        </a:solidFill>
                        <a:effectLst/>
                        <a:latin typeface="+mn-lt"/>
                        <a:ea typeface="Open Sans Light"/>
                        <a:cs typeface="Varela Round" panose="00000500000000000000" pitchFamily="2" charset="-79"/>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noProof="0" dirty="0">
                          <a:solidFill>
                            <a:schemeClr val="accent2"/>
                          </a:solidFill>
                          <a:effectLst/>
                          <a:latin typeface="+mn-lt"/>
                          <a:ea typeface="Open Sans Light"/>
                          <a:cs typeface="Varela Round" panose="00000500000000000000" pitchFamily="2" charset="-79"/>
                        </a:rPr>
                        <a:t>Estándar 3. Desarrollo humano y Salud Sexual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b="1" noProof="0" dirty="0">
                        <a:effectLst/>
                        <a:latin typeface="+mn-lt"/>
                        <a:ea typeface="Open Sans Light"/>
                        <a:cs typeface="Varela Round" panose="00000500000000000000" pitchFamily="2" charset="-79"/>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noProof="0" dirty="0">
                          <a:effectLst/>
                          <a:latin typeface="+mn-lt"/>
                          <a:ea typeface="Open Sans Light"/>
                          <a:cs typeface="Varela Round" panose="00000500000000000000" pitchFamily="2" charset="-79"/>
                        </a:rPr>
                        <a:t>Estándar 4. Nutrición y aptitud física</a:t>
                      </a:r>
                    </a:p>
                  </a:txBody>
                  <a:tcPr marL="188595" marR="188595" marT="125730" marB="125730"/>
                </a:tc>
                <a:extLst>
                  <a:ext uri="{0D108BD9-81ED-4DB2-BD59-A6C34878D82A}">
                    <a16:rowId xmlns:a16="http://schemas.microsoft.com/office/drawing/2014/main" val="1096595674"/>
                  </a:ext>
                </a:extLst>
              </a:tr>
            </a:tbl>
          </a:graphicData>
        </a:graphic>
      </p:graphicFrame>
    </p:spTree>
    <p:extLst>
      <p:ext uri="{BB962C8B-B14F-4D97-AF65-F5344CB8AC3E}">
        <p14:creationId xmlns:p14="http://schemas.microsoft.com/office/powerpoint/2010/main" val="1296141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021780" y="0"/>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4"/>
                </a:solidFill>
                <a:effectLst>
                  <a:outerShdw blurRad="38100" dist="38100" dir="2700000" algn="tl">
                    <a:srgbClr val="000000">
                      <a:alpha val="43137"/>
                    </a:srgbClr>
                  </a:outerShdw>
                </a:effectLst>
                <a:latin typeface="Nixie One" panose="020B0604020202020204" charset="0"/>
                <a:ea typeface="+mn-ea"/>
                <a:cs typeface="+mn-cs"/>
              </a:rPr>
              <a:t>Salud</a:t>
            </a:r>
            <a:r>
              <a:rPr lang="en-US" sz="2800" b="1" kern="1200" dirty="0">
                <a:solidFill>
                  <a:schemeClr val="accent4"/>
                </a:solidFill>
                <a:effectLst>
                  <a:outerShdw blurRad="38100" dist="38100" dir="2700000" algn="tl">
                    <a:srgbClr val="000000">
                      <a:alpha val="43137"/>
                    </a:srgbClr>
                  </a:outerShdw>
                </a:effectLst>
                <a:latin typeface="Nixie One" panose="020B0604020202020204" charset="0"/>
                <a:ea typeface="+mn-ea"/>
                <a:cs typeface="+mn-cs"/>
              </a:rPr>
              <a:t> Escolar</a:t>
            </a:r>
          </a:p>
        </p:txBody>
      </p:sp>
      <p:sp>
        <p:nvSpPr>
          <p:cNvPr id="9" name="TextBox 8">
            <a:extLst>
              <a:ext uri="{FF2B5EF4-FFF2-40B4-BE49-F238E27FC236}">
                <a16:creationId xmlns:a16="http://schemas.microsoft.com/office/drawing/2014/main" id="{396824A4-162C-40C4-B11E-676CC4E0EA6A}"/>
              </a:ext>
            </a:extLst>
          </p:cNvPr>
          <p:cNvSpPr txBox="1"/>
          <p:nvPr/>
        </p:nvSpPr>
        <p:spPr>
          <a:xfrm>
            <a:off x="756356" y="714678"/>
            <a:ext cx="7834901" cy="4232697"/>
          </a:xfrm>
          <a:prstGeom prst="rect">
            <a:avLst/>
          </a:prstGeom>
          <a:noFill/>
        </p:spPr>
        <p:txBody>
          <a:bodyPr wrap="square">
            <a:spAutoFit/>
          </a:bodyPr>
          <a:lstStyle/>
          <a:p>
            <a:pPr marL="449580" lvl="1">
              <a:lnSpc>
                <a:spcPct val="107000"/>
              </a:lnSpc>
              <a:spcAft>
                <a:spcPts val="800"/>
              </a:spcAft>
            </a:pPr>
            <a:r>
              <a:rPr lang="es-PR" sz="1900" b="1" dirty="0">
                <a:solidFill>
                  <a:schemeClr val="bg2"/>
                </a:solidFill>
                <a:effectLst/>
                <a:latin typeface="Nixie One" panose="020B0604020202020204" charset="0"/>
                <a:ea typeface="Calibri" panose="020F0502020204030204" pitchFamily="34" charset="0"/>
                <a:cs typeface="Varela Round" panose="00000500000000000000" pitchFamily="2" charset="-79"/>
              </a:rPr>
              <a:t>La composición nueva de nuestros estándares, luego de la consulta a los especialistas y maestros es la siguiente:</a:t>
            </a:r>
            <a:endParaRPr lang="en-US" sz="1900" b="1" dirty="0">
              <a:solidFill>
                <a:schemeClr val="bg2"/>
              </a:solidFill>
              <a:latin typeface="Nixie One" panose="020B0604020202020204" charset="0"/>
              <a:ea typeface="Calibri" panose="020F0502020204030204" pitchFamily="34" charset="0"/>
              <a:cs typeface="Varela Round" panose="00000500000000000000" pitchFamily="2" charset="-79"/>
            </a:endParaRPr>
          </a:p>
          <a:p>
            <a:pPr marL="735330" lvl="1" indent="-285750">
              <a:lnSpc>
                <a:spcPct val="107000"/>
              </a:lnSpc>
              <a:spcAft>
                <a:spcPts val="800"/>
              </a:spcAft>
              <a:buFont typeface="Arial" panose="020B0604020202020204" pitchFamily="34" charset="0"/>
              <a:buChar char="•"/>
            </a:pPr>
            <a:r>
              <a:rPr lang="es-PR" sz="1900" b="1" dirty="0">
                <a:solidFill>
                  <a:schemeClr val="accent4"/>
                </a:solidFill>
                <a:effectLst/>
                <a:latin typeface="Nixie One" panose="020B0604020202020204" charset="0"/>
                <a:ea typeface="Arial" panose="020B0604020202020204" pitchFamily="34" charset="0"/>
                <a:cs typeface="Varela Round" panose="00000500000000000000" pitchFamily="2" charset="-79"/>
              </a:rPr>
              <a:t>Salud Holística- </a:t>
            </a:r>
            <a:r>
              <a:rPr lang="es-PR" sz="1900" b="1" dirty="0">
                <a:solidFill>
                  <a:schemeClr val="bg2"/>
                </a:solidFill>
                <a:effectLst/>
                <a:latin typeface="Nixie One" panose="020B0604020202020204" charset="0"/>
                <a:ea typeface="Arial" panose="020B0604020202020204" pitchFamily="34" charset="0"/>
                <a:cs typeface="Varela Round" panose="00000500000000000000" pitchFamily="2" charset="-79"/>
              </a:rPr>
              <a:t>se le cambia el nombre ya que recoge lo que queremos alcanzar con nuestros estudiantes, la salud en todas sus dimensiones.</a:t>
            </a:r>
            <a:endParaRPr lang="en-US" sz="1900" b="1" dirty="0">
              <a:solidFill>
                <a:schemeClr val="bg2"/>
              </a:solidFill>
              <a:latin typeface="Nixie One" panose="020B0604020202020204" charset="0"/>
              <a:ea typeface="Arial" panose="020B0604020202020204" pitchFamily="34" charset="0"/>
              <a:cs typeface="Varela Round" panose="00000500000000000000" pitchFamily="2" charset="-79"/>
            </a:endParaRPr>
          </a:p>
          <a:p>
            <a:pPr marL="735330" lvl="1" indent="-285750">
              <a:lnSpc>
                <a:spcPct val="107000"/>
              </a:lnSpc>
              <a:spcAft>
                <a:spcPts val="800"/>
              </a:spcAft>
              <a:buFont typeface="Arial" panose="020B0604020202020204" pitchFamily="34" charset="0"/>
              <a:buChar char="•"/>
            </a:pPr>
            <a:r>
              <a:rPr lang="es-PR" sz="1900" b="1" dirty="0">
                <a:solidFill>
                  <a:schemeClr val="accent4"/>
                </a:solidFill>
                <a:effectLst/>
                <a:latin typeface="Nixie One" panose="020B0604020202020204" charset="0"/>
                <a:ea typeface="Arial" panose="020B0604020202020204" pitchFamily="34" charset="0"/>
                <a:cs typeface="Varela Round" panose="00000500000000000000" pitchFamily="2" charset="-79"/>
              </a:rPr>
              <a:t>Conductas de riesgo vs factores protectores </a:t>
            </a:r>
            <a:r>
              <a:rPr lang="es-PR" sz="1900" dirty="0">
                <a:effectLst/>
                <a:latin typeface="Nixie One" panose="020B0604020202020204" charset="0"/>
                <a:ea typeface="Arial" panose="020B0604020202020204" pitchFamily="34" charset="0"/>
                <a:cs typeface="Varela Round" panose="00000500000000000000" pitchFamily="2" charset="-79"/>
              </a:rPr>
              <a:t>- </a:t>
            </a:r>
            <a:r>
              <a:rPr lang="es-PR" sz="1900" b="1" dirty="0">
                <a:solidFill>
                  <a:schemeClr val="bg2"/>
                </a:solidFill>
                <a:effectLst/>
                <a:latin typeface="Nixie One" panose="020B0604020202020204" charset="0"/>
                <a:ea typeface="Arial" panose="020B0604020202020204" pitchFamily="34" charset="0"/>
                <a:cs typeface="Varela Round" panose="00000500000000000000" pitchFamily="2" charset="-79"/>
              </a:rPr>
              <a:t>este consolida los estándares de Prevención de violencia y el de Uso y abuso de tabaco, alcohol y otras drogas.</a:t>
            </a:r>
            <a:endParaRPr lang="en-US" sz="1900" b="1" dirty="0">
              <a:solidFill>
                <a:schemeClr val="bg2"/>
              </a:solidFill>
              <a:latin typeface="Nixie One" panose="020B0604020202020204" charset="0"/>
              <a:ea typeface="Arial" panose="020B0604020202020204" pitchFamily="34" charset="0"/>
              <a:cs typeface="Varela Round" panose="00000500000000000000" pitchFamily="2" charset="-79"/>
            </a:endParaRPr>
          </a:p>
          <a:p>
            <a:pPr marL="735330" lvl="1" indent="-285750">
              <a:lnSpc>
                <a:spcPct val="107000"/>
              </a:lnSpc>
              <a:spcAft>
                <a:spcPts val="800"/>
              </a:spcAft>
              <a:buFont typeface="Arial" panose="020B0604020202020204" pitchFamily="34" charset="0"/>
              <a:buChar char="•"/>
            </a:pPr>
            <a:r>
              <a:rPr lang="es-PR" sz="1900" b="1" dirty="0">
                <a:solidFill>
                  <a:schemeClr val="accent4"/>
                </a:solidFill>
                <a:effectLst/>
                <a:latin typeface="Nixie One" panose="020B0604020202020204" charset="0"/>
                <a:ea typeface="Arial" panose="020B0604020202020204" pitchFamily="34" charset="0"/>
                <a:cs typeface="Varela Round" panose="00000500000000000000" pitchFamily="2" charset="-79"/>
              </a:rPr>
              <a:t>Desarrollo humano y Salud Sexual- </a:t>
            </a:r>
            <a:r>
              <a:rPr lang="es-PR" sz="1900" b="1" dirty="0">
                <a:solidFill>
                  <a:schemeClr val="bg2"/>
                </a:solidFill>
                <a:effectLst/>
                <a:latin typeface="Nixie One" panose="020B0604020202020204" charset="0"/>
                <a:ea typeface="Arial" panose="020B0604020202020204" pitchFamily="34" charset="0"/>
                <a:cs typeface="Varela Round" panose="00000500000000000000" pitchFamily="2" charset="-79"/>
              </a:rPr>
              <a:t>este consolida los estándares de Crecimiento y desarrollo y el de </a:t>
            </a:r>
            <a:r>
              <a:rPr lang="en-PR" sz="1900" b="1" dirty="0">
                <a:solidFill>
                  <a:schemeClr val="bg2"/>
                </a:solidFill>
                <a:effectLst/>
                <a:latin typeface="Nixie One" panose="020B0604020202020204" charset="0"/>
                <a:ea typeface="Arial" panose="020B0604020202020204" pitchFamily="34" charset="0"/>
                <a:cs typeface="Varela Round" panose="00000500000000000000" pitchFamily="2" charset="-79"/>
              </a:rPr>
              <a:t>     </a:t>
            </a:r>
            <a:r>
              <a:rPr lang="es-PR" sz="1900" b="1" dirty="0">
                <a:solidFill>
                  <a:schemeClr val="bg2"/>
                </a:solidFill>
                <a:effectLst/>
                <a:latin typeface="Nixie One" panose="020B0604020202020204" charset="0"/>
                <a:ea typeface="Arial" panose="020B0604020202020204" pitchFamily="34" charset="0"/>
                <a:cs typeface="Varela Round" panose="00000500000000000000" pitchFamily="2" charset="-79"/>
              </a:rPr>
              <a:t>sexualidad e Infecciones de Transmisión Sexual.</a:t>
            </a:r>
            <a:endParaRPr lang="en-US" sz="1900" b="1" dirty="0">
              <a:solidFill>
                <a:schemeClr val="bg2"/>
              </a:solidFill>
              <a:latin typeface="Nixie One" panose="020B0604020202020204" charset="0"/>
              <a:ea typeface="Arial" panose="020B0604020202020204" pitchFamily="34" charset="0"/>
              <a:cs typeface="Varela Round" panose="00000500000000000000" pitchFamily="2" charset="-79"/>
            </a:endParaRPr>
          </a:p>
          <a:p>
            <a:pPr marL="735330" lvl="1" indent="-285750">
              <a:lnSpc>
                <a:spcPct val="107000"/>
              </a:lnSpc>
              <a:spcAft>
                <a:spcPts val="800"/>
              </a:spcAft>
              <a:buFont typeface="Arial" panose="020B0604020202020204" pitchFamily="34" charset="0"/>
              <a:buChar char="•"/>
            </a:pPr>
            <a:r>
              <a:rPr lang="es-PR" sz="1900" b="1" dirty="0">
                <a:solidFill>
                  <a:schemeClr val="accent4"/>
                </a:solidFill>
                <a:effectLst/>
                <a:latin typeface="Nixie One" panose="020B0604020202020204" charset="0"/>
                <a:ea typeface="Arial" panose="020B0604020202020204" pitchFamily="34" charset="0"/>
                <a:cs typeface="Varela Round" panose="00000500000000000000" pitchFamily="2" charset="-79"/>
              </a:rPr>
              <a:t>Nutrición y aptitud física</a:t>
            </a:r>
            <a:endParaRPr lang="en-PR" sz="1900" b="1" dirty="0">
              <a:solidFill>
                <a:schemeClr val="accent4"/>
              </a:solidFill>
              <a:effectLst/>
              <a:latin typeface="Nixie One" panose="020B0604020202020204" charset="0"/>
              <a:ea typeface="Arial" panose="020B0604020202020204" pitchFamily="34" charset="0"/>
              <a:cs typeface="Varela Round" panose="00000500000000000000" pitchFamily="2" charset="-79"/>
            </a:endParaRPr>
          </a:p>
        </p:txBody>
      </p:sp>
    </p:spTree>
    <p:extLst>
      <p:ext uri="{BB962C8B-B14F-4D97-AF65-F5344CB8AC3E}">
        <p14:creationId xmlns:p14="http://schemas.microsoft.com/office/powerpoint/2010/main" val="1937406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743918" y="1623784"/>
            <a:ext cx="2237408" cy="553998"/>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1200" b="1" kern="1200" dirty="0" err="1">
                <a:latin typeface="Arial" charset="0"/>
                <a:ea typeface="+mn-ea"/>
                <a:cs typeface="+mn-cs"/>
              </a:rPr>
              <a:t>Prof.</a:t>
            </a:r>
            <a:r>
              <a:rPr lang="en-US" sz="1200" b="1" kern="1200" baseline="30000" dirty="0" err="1">
                <a:latin typeface="Arial" charset="0"/>
                <a:ea typeface="+mn-ea"/>
                <a:cs typeface="+mn-cs"/>
              </a:rPr>
              <a:t>a</a:t>
            </a:r>
            <a:r>
              <a:rPr lang="en-US" sz="1200" b="1" kern="1200" dirty="0">
                <a:latin typeface="Arial" charset="0"/>
                <a:ea typeface="+mn-ea"/>
                <a:cs typeface="+mn-cs"/>
              </a:rPr>
              <a:t> Yanira Santa Montes </a:t>
            </a:r>
          </a:p>
          <a:p>
            <a:pPr algn="ctr" fontAlgn="base">
              <a:spcBef>
                <a:spcPct val="50000"/>
              </a:spcBef>
              <a:spcAft>
                <a:spcPct val="0"/>
              </a:spcAft>
              <a:buClrTx/>
            </a:pPr>
            <a:r>
              <a:rPr lang="en-US" sz="1200" b="1" kern="1200" dirty="0">
                <a:latin typeface="Arial" charset="0"/>
                <a:ea typeface="+mn-ea"/>
                <a:cs typeface="+mn-cs"/>
              </a:rPr>
              <a:t>Prof. Jimmy </a:t>
            </a:r>
            <a:r>
              <a:rPr lang="en-US" sz="1200" b="1" kern="1200" dirty="0" err="1">
                <a:latin typeface="Arial" charset="0"/>
                <a:ea typeface="+mn-ea"/>
                <a:cs typeface="+mn-cs"/>
              </a:rPr>
              <a:t>Cabán</a:t>
            </a:r>
            <a:r>
              <a:rPr lang="en-US" sz="1200" b="1" kern="1200" dirty="0">
                <a:latin typeface="Arial" charset="0"/>
                <a:ea typeface="+mn-ea"/>
                <a:cs typeface="+mn-cs"/>
              </a:rPr>
              <a:t> </a:t>
            </a:r>
          </a:p>
        </p:txBody>
      </p:sp>
      <p:pic>
        <p:nvPicPr>
          <p:cNvPr id="8" name="Picture 16">
            <a:extLst>
              <a:ext uri="{FF2B5EF4-FFF2-40B4-BE49-F238E27FC236}">
                <a16:creationId xmlns:a16="http://schemas.microsoft.com/office/drawing/2014/main" id="{C6240C2C-3B38-45E7-80AF-E865D67B3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303" y="3592759"/>
            <a:ext cx="1456638" cy="13546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ista previa de imagen">
            <a:extLst>
              <a:ext uri="{FF2B5EF4-FFF2-40B4-BE49-F238E27FC236}">
                <a16:creationId xmlns:a16="http://schemas.microsoft.com/office/drawing/2014/main" id="{D646F51F-416C-4765-BCB6-796C17CCC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891" y="344889"/>
            <a:ext cx="1067353" cy="1140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Image preview">
            <a:extLst>
              <a:ext uri="{FF2B5EF4-FFF2-40B4-BE49-F238E27FC236}">
                <a16:creationId xmlns:a16="http://schemas.microsoft.com/office/drawing/2014/main" id="{1BFC69DD-A13E-4AB1-B94B-7E81144BA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892" y="2241139"/>
            <a:ext cx="989352" cy="1254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Table 9">
            <a:extLst>
              <a:ext uri="{FF2B5EF4-FFF2-40B4-BE49-F238E27FC236}">
                <a16:creationId xmlns:a16="http://schemas.microsoft.com/office/drawing/2014/main" id="{DE0E6FB4-56CF-4CED-A47D-9052461633FE}"/>
              </a:ext>
            </a:extLst>
          </p:cNvPr>
          <p:cNvGraphicFramePr>
            <a:graphicFrameLocks noGrp="1"/>
          </p:cNvGraphicFramePr>
          <p:nvPr>
            <p:extLst>
              <p:ext uri="{D42A27DB-BD31-4B8C-83A1-F6EECF244321}">
                <p14:modId xmlns:p14="http://schemas.microsoft.com/office/powerpoint/2010/main" val="1851084656"/>
              </p:ext>
            </p:extLst>
          </p:nvPr>
        </p:nvGraphicFramePr>
        <p:xfrm>
          <a:off x="3141838" y="1313948"/>
          <a:ext cx="5241571" cy="3108918"/>
        </p:xfrm>
        <a:graphic>
          <a:graphicData uri="http://schemas.openxmlformats.org/drawingml/2006/table">
            <a:tbl>
              <a:tblPr firstRow="1" bandRow="1">
                <a:effectLst>
                  <a:outerShdw blurRad="50800" dist="38100" dir="5400000" algn="t" rotWithShape="0">
                    <a:prstClr val="black">
                      <a:alpha val="40000"/>
                    </a:prstClr>
                  </a:outerShdw>
                </a:effectLst>
                <a:tableStyleId>{35758FB7-9AC5-4552-8A53-C91805E547FA}</a:tableStyleId>
              </a:tblPr>
              <a:tblGrid>
                <a:gridCol w="964124">
                  <a:extLst>
                    <a:ext uri="{9D8B030D-6E8A-4147-A177-3AD203B41FA5}">
                      <a16:colId xmlns:a16="http://schemas.microsoft.com/office/drawing/2014/main" val="29767338"/>
                    </a:ext>
                  </a:extLst>
                </a:gridCol>
                <a:gridCol w="1991763">
                  <a:extLst>
                    <a:ext uri="{9D8B030D-6E8A-4147-A177-3AD203B41FA5}">
                      <a16:colId xmlns:a16="http://schemas.microsoft.com/office/drawing/2014/main" val="1042950835"/>
                    </a:ext>
                  </a:extLst>
                </a:gridCol>
                <a:gridCol w="2285684">
                  <a:extLst>
                    <a:ext uri="{9D8B030D-6E8A-4147-A177-3AD203B41FA5}">
                      <a16:colId xmlns:a16="http://schemas.microsoft.com/office/drawing/2014/main" val="2211446362"/>
                    </a:ext>
                  </a:extLst>
                </a:gridCol>
              </a:tblGrid>
              <a:tr h="480018">
                <a:tc>
                  <a:txBody>
                    <a:bodyPr/>
                    <a:lstStyle/>
                    <a:p>
                      <a:pPr algn="ctr"/>
                      <a:r>
                        <a:rPr lang="es-PR" sz="1200" noProof="0" dirty="0">
                          <a:solidFill>
                            <a:schemeClr val="tx1"/>
                          </a:solidFill>
                          <a:effectLst/>
                        </a:rPr>
                        <a:t>Grados</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200" noProof="0">
                          <a:solidFill>
                            <a:schemeClr val="tx1"/>
                          </a:solidFill>
                          <a:effectLst/>
                        </a:rPr>
                        <a:t>Estándares 2014 </a:t>
                      </a:r>
                      <a:endParaRPr lang="es-PR" sz="12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200" noProof="0" dirty="0">
                          <a:solidFill>
                            <a:schemeClr val="tx1"/>
                          </a:solidFill>
                          <a:effectLst/>
                        </a:rPr>
                        <a:t>Estándares 2022 </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256722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200" b="1" noProof="0" dirty="0">
                          <a:effectLst/>
                        </a:rPr>
                        <a:t>PK-12</a:t>
                      </a:r>
                    </a:p>
                    <a:p>
                      <a:pPr algn="ctr"/>
                      <a:endParaRPr lang="es-PR" sz="12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marL="285750" indent="-285750" rtl="0" fontAlgn="base">
                        <a:buFont typeface="Arial" panose="020B0604020202020204" pitchFamily="34" charset="0"/>
                        <a:buChar char="•"/>
                      </a:pPr>
                      <a:r>
                        <a:rPr lang="es-ES" sz="1200" b="0" u="none" strike="noStrike" cap="none" dirty="0">
                          <a:solidFill>
                            <a:schemeClr val="dk1"/>
                          </a:solidFill>
                          <a:effectLst/>
                          <a:sym typeface="Arial"/>
                        </a:rPr>
                        <a:t>Estándar 1. Educación estética </a:t>
                      </a:r>
                    </a:p>
                    <a:p>
                      <a:pPr marL="285750" indent="-285750" rtl="0" fontAlgn="base">
                        <a:buFont typeface="Arial" panose="020B0604020202020204" pitchFamily="34" charset="0"/>
                        <a:buChar char="•"/>
                      </a:pPr>
                      <a:r>
                        <a:rPr lang="es-ES" sz="1200" b="0" u="none" strike="noStrike" cap="none" dirty="0">
                          <a:solidFill>
                            <a:schemeClr val="dk1"/>
                          </a:solidFill>
                          <a:effectLst/>
                          <a:sym typeface="Arial"/>
                        </a:rPr>
                        <a:t>Estándar 2. Investigación histórica, social y cultural</a:t>
                      </a:r>
                    </a:p>
                    <a:p>
                      <a:pPr marL="285750" indent="-285750" rtl="0" fontAlgn="base">
                        <a:buFont typeface="Arial" panose="020B0604020202020204" pitchFamily="34" charset="0"/>
                        <a:buChar char="•"/>
                      </a:pPr>
                      <a:r>
                        <a:rPr lang="es-ES" sz="1200" b="0" u="none" strike="noStrike" cap="none" dirty="0">
                          <a:solidFill>
                            <a:schemeClr val="dk1"/>
                          </a:solidFill>
                          <a:effectLst/>
                          <a:sym typeface="Arial"/>
                        </a:rPr>
                        <a:t>Estándar 3. </a:t>
                      </a:r>
                      <a:endParaRPr lang="en-PR" sz="1200" b="0" u="none" strike="noStrike" cap="none" dirty="0">
                        <a:solidFill>
                          <a:schemeClr val="dk1"/>
                        </a:solidFill>
                        <a:effectLst/>
                        <a:sym typeface="Arial"/>
                      </a:endParaRPr>
                    </a:p>
                    <a:p>
                      <a:pPr marL="0" indent="0" rtl="0" fontAlgn="base">
                        <a:buFont typeface="Arial" panose="020B0604020202020204" pitchFamily="34" charset="0"/>
                        <a:buNone/>
                      </a:pPr>
                      <a:r>
                        <a:rPr lang="en-PR" sz="1200" b="0" u="none" strike="noStrike" cap="none" dirty="0">
                          <a:solidFill>
                            <a:schemeClr val="dk1"/>
                          </a:solidFill>
                          <a:effectLst/>
                          <a:sym typeface="Arial"/>
                        </a:rPr>
                        <a:t>      </a:t>
                      </a:r>
                      <a:r>
                        <a:rPr lang="es-ES" sz="1200" b="0" u="none" strike="noStrike" cap="none" dirty="0">
                          <a:solidFill>
                            <a:schemeClr val="dk1"/>
                          </a:solidFill>
                          <a:effectLst/>
                          <a:sym typeface="Arial"/>
                        </a:rPr>
                        <a:t>Expresión artística</a:t>
                      </a:r>
                    </a:p>
                    <a:p>
                      <a:pPr marL="285750" indent="-285750" rtl="0" fontAlgn="base">
                        <a:buFont typeface="Arial" panose="020B0604020202020204" pitchFamily="34" charset="0"/>
                        <a:buChar char="•"/>
                      </a:pPr>
                      <a:r>
                        <a:rPr lang="es-ES" sz="1200" b="0" u="none" strike="noStrike" cap="none" dirty="0">
                          <a:solidFill>
                            <a:schemeClr val="dk1"/>
                          </a:solidFill>
                          <a:effectLst/>
                          <a:sym typeface="Arial"/>
                        </a:rPr>
                        <a:t>Estándar 4. Juicio artístico y estético</a:t>
                      </a:r>
                    </a:p>
                    <a:p>
                      <a:pPr marL="285750" indent="-285750" rtl="0" fontAlgn="base">
                        <a:buFont typeface="Arial" panose="020B0604020202020204" pitchFamily="34" charset="0"/>
                        <a:buChar char="•"/>
                      </a:pPr>
                      <a:r>
                        <a:rPr lang="es-ES" sz="1200" b="0" u="none" strike="noStrike" cap="none" dirty="0">
                          <a:solidFill>
                            <a:schemeClr val="dk1"/>
                          </a:solidFill>
                          <a:effectLst/>
                          <a:sym typeface="Arial"/>
                        </a:rPr>
                        <a:t>Estándar 5. Tecnología</a:t>
                      </a:r>
                    </a:p>
                    <a:p>
                      <a:pPr marL="0" indent="0" rtl="0" fontAlgn="base">
                        <a:buFont typeface="Arial" panose="020B0604020202020204" pitchFamily="34" charset="0"/>
                        <a:buNone/>
                      </a:pPr>
                      <a:endParaRPr lang="es-ES" sz="12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noProof="0" dirty="0">
                          <a:effectLst/>
                        </a:rPr>
                        <a:t>Estándar 1. Educación Estética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noProof="0" dirty="0">
                          <a:effectLst/>
                        </a:rPr>
                        <a:t>Estándar 2. Investigación Histórica, Social y Cultural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noProof="0" dirty="0">
                          <a:effectLst/>
                        </a:rPr>
                        <a:t>Estándar 3. Expresión Artística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noProof="0" dirty="0">
                          <a:effectLst/>
                        </a:rPr>
                        <a:t>Estándar 4. Juicio Artístico y Estético </a:t>
                      </a:r>
                      <a:endParaRPr lang="es-ES" sz="1200"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096595674"/>
                  </a:ext>
                </a:extLst>
              </a:tr>
            </a:tbl>
          </a:graphicData>
        </a:graphic>
      </p:graphicFrame>
      <p:sp>
        <p:nvSpPr>
          <p:cNvPr id="11" name="Text Box 43">
            <a:extLst>
              <a:ext uri="{FF2B5EF4-FFF2-40B4-BE49-F238E27FC236}">
                <a16:creationId xmlns:a16="http://schemas.microsoft.com/office/drawing/2014/main" id="{5603984E-3699-A05E-5801-2EC6E0C59E9C}"/>
              </a:ext>
            </a:extLst>
          </p:cNvPr>
          <p:cNvSpPr txBox="1">
            <a:spLocks noChangeArrowheads="1"/>
          </p:cNvSpPr>
          <p:nvPr/>
        </p:nvSpPr>
        <p:spPr bwMode="auto">
          <a:xfrm>
            <a:off x="3022598" y="622788"/>
            <a:ext cx="5480050"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5"/>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5"/>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5"/>
                </a:solidFill>
                <a:effectLst>
                  <a:outerShdw blurRad="38100" dist="38100" dir="2700000" algn="tl">
                    <a:srgbClr val="000000">
                      <a:alpha val="43137"/>
                    </a:srgbClr>
                  </a:outerShdw>
                </a:effectLst>
                <a:latin typeface="Nixie One" panose="020B0604020202020204" charset="0"/>
                <a:ea typeface="+mn-ea"/>
                <a:cs typeface="+mn-cs"/>
              </a:rPr>
              <a:t>Bellas</a:t>
            </a:r>
            <a:r>
              <a:rPr lang="en-US" sz="3200" b="1" kern="1200" dirty="0">
                <a:solidFill>
                  <a:schemeClr val="accent5"/>
                </a:solidFill>
                <a:effectLst>
                  <a:outerShdw blurRad="38100" dist="38100" dir="2700000" algn="tl">
                    <a:srgbClr val="000000">
                      <a:alpha val="43137"/>
                    </a:srgbClr>
                  </a:outerShdw>
                </a:effectLst>
                <a:latin typeface="Nixie One" panose="020B0604020202020204" charset="0"/>
                <a:ea typeface="+mn-ea"/>
                <a:cs typeface="+mn-cs"/>
              </a:rPr>
              <a:t> Artes</a:t>
            </a:r>
          </a:p>
        </p:txBody>
      </p:sp>
    </p:spTree>
    <p:extLst>
      <p:ext uri="{BB962C8B-B14F-4D97-AF65-F5344CB8AC3E}">
        <p14:creationId xmlns:p14="http://schemas.microsoft.com/office/powerpoint/2010/main" val="3306715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930401" y="355301"/>
            <a:ext cx="5480050" cy="584775"/>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3200" b="1" kern="1200" dirty="0" err="1">
                <a:solidFill>
                  <a:schemeClr val="accent5"/>
                </a:solidFill>
                <a:effectLst>
                  <a:outerShdw blurRad="38100" dist="38100" dir="2700000" algn="tl">
                    <a:srgbClr val="000000">
                      <a:alpha val="43137"/>
                    </a:srgbClr>
                  </a:outerShdw>
                </a:effectLst>
                <a:latin typeface="Nixie One" panose="020B0604020202020204" charset="0"/>
                <a:ea typeface="+mn-ea"/>
                <a:cs typeface="+mn-cs"/>
              </a:rPr>
              <a:t>Programa</a:t>
            </a:r>
            <a:r>
              <a:rPr lang="en-US" sz="3200" b="1" kern="1200" dirty="0">
                <a:solidFill>
                  <a:schemeClr val="accent5"/>
                </a:solidFill>
                <a:effectLst>
                  <a:outerShdw blurRad="38100" dist="38100" dir="2700000" algn="tl">
                    <a:srgbClr val="000000">
                      <a:alpha val="43137"/>
                    </a:srgbClr>
                  </a:outerShdw>
                </a:effectLst>
                <a:latin typeface="Nixie One" panose="020B0604020202020204" charset="0"/>
                <a:ea typeface="+mn-ea"/>
                <a:cs typeface="+mn-cs"/>
              </a:rPr>
              <a:t> de </a:t>
            </a:r>
            <a:r>
              <a:rPr lang="en-US" sz="3200" b="1" kern="1200" dirty="0" err="1">
                <a:solidFill>
                  <a:schemeClr val="accent5"/>
                </a:solidFill>
                <a:effectLst>
                  <a:outerShdw blurRad="38100" dist="38100" dir="2700000" algn="tl">
                    <a:srgbClr val="000000">
                      <a:alpha val="43137"/>
                    </a:srgbClr>
                  </a:outerShdw>
                </a:effectLst>
                <a:latin typeface="Nixie One" panose="020B0604020202020204" charset="0"/>
                <a:ea typeface="+mn-ea"/>
                <a:cs typeface="+mn-cs"/>
              </a:rPr>
              <a:t>Bellas</a:t>
            </a:r>
            <a:r>
              <a:rPr lang="en-US" sz="3200" b="1" kern="1200" dirty="0">
                <a:solidFill>
                  <a:schemeClr val="accent5"/>
                </a:solidFill>
                <a:effectLst>
                  <a:outerShdw blurRad="38100" dist="38100" dir="2700000" algn="tl">
                    <a:srgbClr val="000000">
                      <a:alpha val="43137"/>
                    </a:srgbClr>
                  </a:outerShdw>
                </a:effectLst>
                <a:latin typeface="Nixie One" panose="020B0604020202020204" charset="0"/>
                <a:ea typeface="+mn-ea"/>
                <a:cs typeface="+mn-cs"/>
              </a:rPr>
              <a:t> Artes</a:t>
            </a:r>
          </a:p>
        </p:txBody>
      </p:sp>
      <p:sp>
        <p:nvSpPr>
          <p:cNvPr id="3" name="TextBox 2">
            <a:extLst>
              <a:ext uri="{FF2B5EF4-FFF2-40B4-BE49-F238E27FC236}">
                <a16:creationId xmlns:a16="http://schemas.microsoft.com/office/drawing/2014/main" id="{7C5BADD7-0280-464E-8AC9-71CE37FE824D}"/>
              </a:ext>
            </a:extLst>
          </p:cNvPr>
          <p:cNvSpPr txBox="1"/>
          <p:nvPr/>
        </p:nvSpPr>
        <p:spPr>
          <a:xfrm>
            <a:off x="1014806" y="940076"/>
            <a:ext cx="7787388" cy="4724370"/>
          </a:xfrm>
          <a:prstGeom prst="rect">
            <a:avLst/>
          </a:prstGeom>
          <a:noFill/>
        </p:spPr>
        <p:txBody>
          <a:bodyPr wrap="square" rtlCol="0">
            <a:spAutoFit/>
          </a:bodyPr>
          <a:lstStyle/>
          <a:p>
            <a:pPr marL="285750" indent="-285750">
              <a:buFont typeface="Arial" panose="020B0604020202020204" pitchFamily="34" charset="0"/>
              <a:buChar char="•"/>
            </a:pPr>
            <a:r>
              <a:rPr lang="es-PR" sz="1900" b="1" dirty="0">
                <a:solidFill>
                  <a:schemeClr val="bg2"/>
                </a:solidFill>
                <a:latin typeface="Nixie One" panose="020B0604020202020204" charset="0"/>
                <a:cs typeface="Varela Round" panose="00000500000000000000" pitchFamily="2" charset="-79"/>
              </a:rPr>
              <a:t>Se establecieron cuatro estándares. </a:t>
            </a:r>
          </a:p>
          <a:p>
            <a:pPr marL="285750" indent="-285750">
              <a:buFont typeface="Arial" panose="020B0604020202020204" pitchFamily="34" charset="0"/>
              <a:buChar char="•"/>
            </a:pPr>
            <a:endParaRPr lang="es-PR" sz="19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PR" sz="1900" b="1" dirty="0">
                <a:solidFill>
                  <a:schemeClr val="bg2"/>
                </a:solidFill>
                <a:latin typeface="Nixie One" panose="020B0604020202020204" charset="0"/>
                <a:cs typeface="Varela Round" panose="00000500000000000000" pitchFamily="2" charset="-79"/>
              </a:rPr>
              <a:t>Están organizados por disciplina: Artes Visuales, Danza, Música, Teatro y Comunicaciones. </a:t>
            </a:r>
          </a:p>
          <a:p>
            <a:pPr marL="285750" indent="-285750">
              <a:buFont typeface="Arial" panose="020B0604020202020204" pitchFamily="34" charset="0"/>
              <a:buChar char="•"/>
            </a:pPr>
            <a:endParaRPr lang="es-PR" sz="19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PR" sz="1900" b="1" dirty="0">
                <a:solidFill>
                  <a:schemeClr val="bg2"/>
                </a:solidFill>
                <a:latin typeface="Nixie One" panose="020B0604020202020204" charset="0"/>
                <a:cs typeface="Varela Round" panose="00000500000000000000" pitchFamily="2" charset="-79"/>
              </a:rPr>
              <a:t>Están estructurados por nivel primario, nivel secundario y escuelas especializadas. </a:t>
            </a:r>
          </a:p>
          <a:p>
            <a:pPr marL="285750" indent="-285750">
              <a:buFont typeface="Arial" panose="020B0604020202020204" pitchFamily="34" charset="0"/>
              <a:buChar char="•"/>
            </a:pPr>
            <a:endParaRPr lang="es-PR" sz="19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PR" sz="1900" b="1" dirty="0">
                <a:solidFill>
                  <a:schemeClr val="bg2"/>
                </a:solidFill>
                <a:latin typeface="Nixie One" panose="020B0604020202020204" charset="0"/>
                <a:cs typeface="Varela Round" panose="00000500000000000000" pitchFamily="2" charset="-79"/>
              </a:rPr>
              <a:t>El contenido de cada disciplina se organizó por medio de unidades de trabajo o temáticas.  </a:t>
            </a:r>
          </a:p>
          <a:p>
            <a:pPr marL="285750" indent="-285750">
              <a:buFont typeface="Arial" panose="020B0604020202020204" pitchFamily="34" charset="0"/>
              <a:buChar char="•"/>
            </a:pPr>
            <a:endParaRPr lang="es-PR" sz="19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PR" sz="1900" b="1" dirty="0">
                <a:solidFill>
                  <a:schemeClr val="bg2"/>
                </a:solidFill>
                <a:latin typeface="Nixie One" panose="020B0604020202020204" charset="0"/>
                <a:cs typeface="Varela Round" panose="00000500000000000000" pitchFamily="2" charset="-79"/>
              </a:rPr>
              <a:t>Se crearon expectativa e indiciadores nuevos utilizando </a:t>
            </a:r>
            <a:endParaRPr lang="en-PR" sz="1900" b="1" dirty="0">
              <a:solidFill>
                <a:schemeClr val="bg2"/>
              </a:solidFill>
              <a:latin typeface="Nixie One" panose="020B0604020202020204" charset="0"/>
              <a:cs typeface="Varela Round" panose="00000500000000000000" pitchFamily="2" charset="-79"/>
            </a:endParaRPr>
          </a:p>
          <a:p>
            <a:r>
              <a:rPr lang="en-PR" sz="1900" b="1" dirty="0">
                <a:solidFill>
                  <a:schemeClr val="bg2"/>
                </a:solidFill>
                <a:latin typeface="Nixie One" panose="020B0604020202020204" charset="0"/>
                <a:cs typeface="Varela Round" panose="00000500000000000000" pitchFamily="2" charset="-79"/>
              </a:rPr>
              <a:t>    </a:t>
            </a:r>
            <a:r>
              <a:rPr lang="es-PR" sz="1900" b="1" dirty="0">
                <a:solidFill>
                  <a:schemeClr val="bg2"/>
                </a:solidFill>
                <a:latin typeface="Nixie One" panose="020B0604020202020204" charset="0"/>
                <a:cs typeface="Varela Round" panose="00000500000000000000" pitchFamily="2" charset="-79"/>
              </a:rPr>
              <a:t>la Taxonomía de Bloom. </a:t>
            </a:r>
          </a:p>
          <a:p>
            <a:pPr marL="285750" indent="-285750">
              <a:buFont typeface="Arial" panose="020B0604020202020204" pitchFamily="34" charset="0"/>
              <a:buChar char="•"/>
            </a:pPr>
            <a:endParaRPr lang="es-PR" sz="1800" dirty="0">
              <a:latin typeface="Varela Round" panose="00000500000000000000" pitchFamily="2" charset="-79"/>
              <a:cs typeface="Varela Round" panose="00000500000000000000" pitchFamily="2" charset="-79"/>
            </a:endParaRPr>
          </a:p>
          <a:p>
            <a:pPr marL="285750" indent="-285750">
              <a:buFont typeface="Arial" panose="020B0604020202020204" pitchFamily="34" charset="0"/>
              <a:buChar char="•"/>
            </a:pPr>
            <a:endParaRPr lang="es-PR" sz="1800" dirty="0">
              <a:latin typeface="Varela Round" panose="00000500000000000000" pitchFamily="2" charset="-79"/>
              <a:cs typeface="Varela Round" panose="00000500000000000000" pitchFamily="2" charset="-79"/>
            </a:endParaRPr>
          </a:p>
          <a:p>
            <a:pPr marL="285750" indent="-285750">
              <a:buFont typeface="Arial" panose="020B0604020202020204" pitchFamily="34" charset="0"/>
              <a:buChar char="•"/>
            </a:pPr>
            <a:endParaRPr lang="es-PR" sz="18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213697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3141660" y="349542"/>
            <a:ext cx="5476875" cy="954107"/>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Tecnología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Educativa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553418" y="2748311"/>
            <a:ext cx="2989882"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a:latin typeface="Arial" charset="0"/>
                <a:ea typeface="+mn-ea"/>
                <a:cs typeface="+mn-cs"/>
              </a:rPr>
              <a:t>Prof. Norman </a:t>
            </a:r>
            <a:r>
              <a:rPr lang="en-US" sz="1200" b="1" kern="1200" dirty="0" err="1">
                <a:latin typeface="Arial" charset="0"/>
                <a:ea typeface="+mn-ea"/>
                <a:cs typeface="+mn-cs"/>
              </a:rPr>
              <a:t>Candelario</a:t>
            </a:r>
            <a:r>
              <a:rPr lang="en-US" sz="1200" b="1" kern="1200" dirty="0">
                <a:latin typeface="Arial" charset="0"/>
                <a:ea typeface="+mn-ea"/>
                <a:cs typeface="+mn-cs"/>
              </a:rPr>
              <a:t> Serrano</a:t>
            </a:r>
          </a:p>
        </p:txBody>
      </p:sp>
      <p:pic>
        <p:nvPicPr>
          <p:cNvPr id="2050" name="Picture 2" descr="Vista previa de imagen">
            <a:extLst>
              <a:ext uri="{FF2B5EF4-FFF2-40B4-BE49-F238E27FC236}">
                <a16:creationId xmlns:a16="http://schemas.microsoft.com/office/drawing/2014/main" id="{5F9CE55F-673E-4203-A477-FC1AF4D972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67"/>
          <a:stretch/>
        </p:blipFill>
        <p:spPr bwMode="auto">
          <a:xfrm>
            <a:off x="1267938" y="733426"/>
            <a:ext cx="1560841" cy="1838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Vista previa de imagen">
            <a:extLst>
              <a:ext uri="{FF2B5EF4-FFF2-40B4-BE49-F238E27FC236}">
                <a16:creationId xmlns:a16="http://schemas.microsoft.com/office/drawing/2014/main" id="{C6D26374-DF6E-43F7-BA0E-71B4137052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00" t="8000" r="200" b="14399"/>
          <a:stretch/>
        </p:blipFill>
        <p:spPr bwMode="auto">
          <a:xfrm>
            <a:off x="1185333" y="3125069"/>
            <a:ext cx="1764725" cy="1438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45638717-F80F-4C02-AD59-DD8A30A72A8D}"/>
              </a:ext>
            </a:extLst>
          </p:cNvPr>
          <p:cNvGraphicFramePr>
            <a:graphicFrameLocks noGrp="1"/>
          </p:cNvGraphicFramePr>
          <p:nvPr>
            <p:extLst>
              <p:ext uri="{D42A27DB-BD31-4B8C-83A1-F6EECF244321}">
                <p14:modId xmlns:p14="http://schemas.microsoft.com/office/powerpoint/2010/main" val="1945866584"/>
              </p:ext>
            </p:extLst>
          </p:nvPr>
        </p:nvGraphicFramePr>
        <p:xfrm>
          <a:off x="3436936" y="1369611"/>
          <a:ext cx="5079999" cy="3215640"/>
        </p:xfrm>
        <a:graphic>
          <a:graphicData uri="http://schemas.openxmlformats.org/drawingml/2006/table">
            <a:tbl>
              <a:tblPr firstRow="1" bandRow="1">
                <a:effectLst>
                  <a:outerShdw blurRad="50800" dist="38100" dir="2700000" algn="tl" rotWithShape="0">
                    <a:prstClr val="black">
                      <a:alpha val="40000"/>
                    </a:prstClr>
                  </a:outerShdw>
                </a:effectLst>
                <a:tableStyleId>{3C2FFA5D-87B4-456A-9821-1D502468CF0F}</a:tableStyleId>
              </a:tblPr>
              <a:tblGrid>
                <a:gridCol w="934405">
                  <a:extLst>
                    <a:ext uri="{9D8B030D-6E8A-4147-A177-3AD203B41FA5}">
                      <a16:colId xmlns:a16="http://schemas.microsoft.com/office/drawing/2014/main" val="29767338"/>
                    </a:ext>
                  </a:extLst>
                </a:gridCol>
                <a:gridCol w="1376996">
                  <a:extLst>
                    <a:ext uri="{9D8B030D-6E8A-4147-A177-3AD203B41FA5}">
                      <a16:colId xmlns:a16="http://schemas.microsoft.com/office/drawing/2014/main" val="1042950835"/>
                    </a:ext>
                  </a:extLst>
                </a:gridCol>
                <a:gridCol w="2768598">
                  <a:extLst>
                    <a:ext uri="{9D8B030D-6E8A-4147-A177-3AD203B41FA5}">
                      <a16:colId xmlns:a16="http://schemas.microsoft.com/office/drawing/2014/main" val="2211446362"/>
                    </a:ext>
                  </a:extLst>
                </a:gridCol>
              </a:tblGrid>
              <a:tr h="435034">
                <a:tc>
                  <a:txBody>
                    <a:bodyPr/>
                    <a:lstStyle/>
                    <a:p>
                      <a:pPr algn="ctr"/>
                      <a:r>
                        <a:rPr lang="es-PR" sz="1200" noProof="0" dirty="0">
                          <a:solidFill>
                            <a:schemeClr val="tx1"/>
                          </a:solidFill>
                          <a:effectLst/>
                          <a:latin typeface="+mn-lt"/>
                        </a:rPr>
                        <a:t>Grados</a:t>
                      </a:r>
                      <a:endParaRPr lang="es-PR" sz="1200" noProof="0" dirty="0">
                        <a:solidFill>
                          <a:schemeClr val="tx1"/>
                        </a:solidFill>
                        <a:effectLst/>
                        <a:latin typeface="+mn-lt"/>
                        <a:ea typeface="Open Sans Light"/>
                        <a:cs typeface="Varela Round" panose="00000500000000000000" pitchFamily="2" charset="-79"/>
                      </a:endParaRPr>
                    </a:p>
                  </a:txBody>
                  <a:tcPr marL="188595" marR="188595" marT="125730" marB="125730"/>
                </a:tc>
                <a:tc>
                  <a:txBody>
                    <a:bodyPr/>
                    <a:lstStyle/>
                    <a:p>
                      <a:pPr algn="ctr"/>
                      <a:r>
                        <a:rPr lang="es-PR" sz="1200" noProof="0">
                          <a:solidFill>
                            <a:schemeClr val="tx1"/>
                          </a:solidFill>
                          <a:effectLst/>
                          <a:latin typeface="+mn-lt"/>
                        </a:rPr>
                        <a:t>Estándares 2014 </a:t>
                      </a:r>
                      <a:endParaRPr lang="es-PR" sz="1200" noProof="0">
                        <a:solidFill>
                          <a:schemeClr val="tx1"/>
                        </a:solidFill>
                        <a:effectLst/>
                        <a:latin typeface="+mn-lt"/>
                        <a:ea typeface="Open Sans Light"/>
                        <a:cs typeface="Varela Round" panose="00000500000000000000" pitchFamily="2" charset="-79"/>
                      </a:endParaRPr>
                    </a:p>
                  </a:txBody>
                  <a:tcPr marL="188595" marR="188595" marT="125730" marB="125730"/>
                </a:tc>
                <a:tc>
                  <a:txBody>
                    <a:bodyPr/>
                    <a:lstStyle/>
                    <a:p>
                      <a:pPr algn="ctr"/>
                      <a:r>
                        <a:rPr lang="es-PR" sz="1200" noProof="0" dirty="0">
                          <a:solidFill>
                            <a:schemeClr val="tx1"/>
                          </a:solidFill>
                          <a:effectLst/>
                          <a:latin typeface="+mn-lt"/>
                        </a:rPr>
                        <a:t>Estándares 2022 </a:t>
                      </a:r>
                      <a:endParaRPr lang="es-PR" sz="1200" noProof="0" dirty="0">
                        <a:solidFill>
                          <a:schemeClr val="tx1"/>
                        </a:solidFill>
                        <a:effectLst/>
                        <a:latin typeface="+mn-lt"/>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23825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200" b="1" noProof="0" dirty="0">
                          <a:effectLst/>
                          <a:latin typeface="+mn-lt"/>
                        </a:rPr>
                        <a:t>PK-12</a:t>
                      </a:r>
                    </a:p>
                    <a:p>
                      <a:pPr algn="ctr"/>
                      <a:endParaRPr lang="es-PR" sz="1200" b="1" noProof="0" dirty="0">
                        <a:effectLst/>
                        <a:latin typeface="+mn-lt"/>
                        <a:ea typeface="Open Sans Light"/>
                        <a:cs typeface="Varela Round" panose="00000500000000000000" pitchFamily="2" charset="-79"/>
                      </a:endParaRPr>
                    </a:p>
                  </a:txBody>
                  <a:tcPr marL="188595" marR="188595" marT="125730" marB="125730" anchor="ctr"/>
                </a:tc>
                <a:tc>
                  <a:txBody>
                    <a:bodyPr/>
                    <a:lstStyle/>
                    <a:p>
                      <a:pPr marL="0" indent="0" rtl="0" fontAlgn="base">
                        <a:buFont typeface="Arial" panose="020B0604020202020204" pitchFamily="34" charset="0"/>
                        <a:buNone/>
                      </a:pPr>
                      <a:endParaRPr lang="es-ES" sz="1200" b="0" i="0" u="none" strike="noStrike" cap="none" dirty="0">
                        <a:solidFill>
                          <a:schemeClr val="dk1"/>
                        </a:solidFill>
                        <a:effectLst/>
                        <a:latin typeface="+mn-lt"/>
                        <a:ea typeface="+mn-ea"/>
                        <a:cs typeface="Varela Round" panose="00000500000000000000" pitchFamily="2" charset="-79"/>
                        <a:sym typeface="Arial"/>
                      </a:endParaRPr>
                    </a:p>
                  </a:txBody>
                  <a:tcPr marL="188595" marR="188595" marT="125730" marB="12573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b="0" u="none" strike="noStrike" cap="none" dirty="0">
                          <a:solidFill>
                            <a:schemeClr val="dk1"/>
                          </a:solidFill>
                          <a:effectLst/>
                          <a:latin typeface="+mn-lt"/>
                          <a:cs typeface="Varela Round" panose="00000500000000000000" pitchFamily="2" charset="-79"/>
                          <a:sym typeface="Arial"/>
                        </a:rPr>
                        <a:t>Identidad digital, cultura y sociedad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b="0" u="none" strike="noStrike" cap="none" dirty="0">
                          <a:solidFill>
                            <a:schemeClr val="dk1"/>
                          </a:solidFill>
                          <a:effectLst/>
                          <a:latin typeface="+mn-lt"/>
                          <a:cs typeface="Varela Round" panose="00000500000000000000" pitchFamily="2" charset="-79"/>
                          <a:sym typeface="Arial"/>
                        </a:rPr>
                        <a:t>Naturaleza del conocimiento tecnológico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b="0" u="none" strike="noStrike" cap="none" dirty="0">
                          <a:solidFill>
                            <a:schemeClr val="dk1"/>
                          </a:solidFill>
                          <a:effectLst/>
                          <a:latin typeface="+mn-lt"/>
                          <a:cs typeface="Varela Round" panose="00000500000000000000" pitchFamily="2" charset="-79"/>
                          <a:sym typeface="Arial"/>
                        </a:rPr>
                        <a:t>Tecnología como medio de información y comunicación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b="0" u="none" strike="noStrike" cap="none" dirty="0">
                          <a:solidFill>
                            <a:schemeClr val="dk1"/>
                          </a:solidFill>
                          <a:effectLst/>
                          <a:latin typeface="+mn-lt"/>
                          <a:cs typeface="Varela Round" panose="00000500000000000000" pitchFamily="2" charset="-79"/>
                          <a:sym typeface="Arial"/>
                        </a:rPr>
                        <a:t>Uso de la tecnología en la solución de problema y toma de decisiones  </a:t>
                      </a:r>
                      <a:endParaRPr lang="es-ES" sz="1200" b="0" noProof="0" dirty="0">
                        <a:effectLst/>
                        <a:latin typeface="+mn-lt"/>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096595674"/>
                  </a:ext>
                </a:extLst>
              </a:tr>
            </a:tbl>
          </a:graphicData>
        </a:graphic>
      </p:graphicFrame>
      <p:pic>
        <p:nvPicPr>
          <p:cNvPr id="2054" name="Picture 6" descr="Nulo - Iconos gratis de formas y simbolos">
            <a:extLst>
              <a:ext uri="{FF2B5EF4-FFF2-40B4-BE49-F238E27FC236}">
                <a16:creationId xmlns:a16="http://schemas.microsoft.com/office/drawing/2014/main" id="{581E902F-6B9C-483B-A334-C5CCA7AC7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450" y="2571750"/>
            <a:ext cx="108585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996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396388" y="1685174"/>
            <a:ext cx="4239237" cy="27861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accent4"/>
                </a:solidFill>
                <a:effectLst>
                  <a:outerShdw blurRad="38100" dist="38100" dir="2700000" algn="tl">
                    <a:srgbClr val="000000">
                      <a:alpha val="43137"/>
                    </a:srgbClr>
                  </a:outerShdw>
                </a:effectLst>
              </a:rPr>
              <a:t>Fundamentos del Proyecto de Revisión Curricular de Servicios Académicos </a:t>
            </a:r>
            <a:endParaRPr sz="32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177149" y="0"/>
            <a:ext cx="4396760" cy="2065254"/>
          </a:xfrm>
          <a:prstGeom prst="rect">
            <a:avLst/>
          </a:prstGeom>
        </p:spPr>
      </p:pic>
    </p:spTree>
    <p:extLst>
      <p:ext uri="{BB962C8B-B14F-4D97-AF65-F5344CB8AC3E}">
        <p14:creationId xmlns:p14="http://schemas.microsoft.com/office/powerpoint/2010/main" val="4027690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322338" y="759139"/>
            <a:ext cx="6969124"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Tecnología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Educativa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10" name="TextBox 9">
            <a:extLst>
              <a:ext uri="{FF2B5EF4-FFF2-40B4-BE49-F238E27FC236}">
                <a16:creationId xmlns:a16="http://schemas.microsoft.com/office/drawing/2014/main" id="{64BFE10E-90D9-4119-BEC8-60277821CF27}"/>
              </a:ext>
            </a:extLst>
          </p:cNvPr>
          <p:cNvSpPr txBox="1"/>
          <p:nvPr/>
        </p:nvSpPr>
        <p:spPr>
          <a:xfrm>
            <a:off x="1430338" y="1673859"/>
            <a:ext cx="6283324" cy="3077766"/>
          </a:xfrm>
          <a:prstGeom prst="rect">
            <a:avLst/>
          </a:prstGeom>
          <a:noFill/>
        </p:spPr>
        <p:txBody>
          <a:bodyPr wrap="square" rtlCol="0">
            <a:spAutoFit/>
          </a:bodyPr>
          <a:lstStyle/>
          <a:p>
            <a:pPr marL="285750" indent="-285750">
              <a:buFont typeface="Arial" panose="020B0604020202020204" pitchFamily="34" charset="0"/>
              <a:buChar char="•"/>
            </a:pPr>
            <a:r>
              <a:rPr lang="es-PR" sz="2000" b="1" dirty="0">
                <a:solidFill>
                  <a:schemeClr val="bg2"/>
                </a:solidFill>
                <a:latin typeface="Nixie One" panose="020B0604020202020204" charset="0"/>
                <a:cs typeface="Varela Round" panose="00000500000000000000" pitchFamily="2" charset="-79"/>
              </a:rPr>
              <a:t>Se establecieron cuatro estándares. </a:t>
            </a:r>
          </a:p>
          <a:p>
            <a:pPr marL="285750" indent="-285750">
              <a:buFont typeface="Arial" panose="020B0604020202020204" pitchFamily="34" charset="0"/>
              <a:buChar char="•"/>
            </a:pPr>
            <a:endParaRPr lang="es-PR" sz="20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PR" sz="2000" b="1" dirty="0">
                <a:solidFill>
                  <a:schemeClr val="bg2"/>
                </a:solidFill>
                <a:latin typeface="Nixie One" panose="020B0604020202020204" charset="0"/>
                <a:cs typeface="Varela Round" panose="00000500000000000000" pitchFamily="2" charset="-79"/>
              </a:rPr>
              <a:t>Se organizaron por rango de grados: </a:t>
            </a:r>
            <a:endParaRPr lang="en-PR" sz="2000" b="1" dirty="0">
              <a:solidFill>
                <a:schemeClr val="bg2"/>
              </a:solidFill>
              <a:latin typeface="Nixie One" panose="020B0604020202020204" charset="0"/>
              <a:cs typeface="Varela Round" panose="00000500000000000000" pitchFamily="2" charset="-79"/>
            </a:endParaRPr>
          </a:p>
          <a:p>
            <a:r>
              <a:rPr lang="en-PR" sz="2000" b="1" dirty="0">
                <a:solidFill>
                  <a:schemeClr val="bg2"/>
                </a:solidFill>
                <a:effectLst/>
                <a:latin typeface="Nixie One" panose="020B0604020202020204" charset="0"/>
                <a:ea typeface="Times New Roman" panose="02020603050405020304" pitchFamily="18" charset="0"/>
                <a:cs typeface="Varela Round" panose="00000500000000000000" pitchFamily="2" charset="-79"/>
              </a:rPr>
              <a:t>    </a:t>
            </a:r>
            <a:r>
              <a:rPr lang="es-PR" sz="2000" b="1" dirty="0">
                <a:solidFill>
                  <a:schemeClr val="bg2"/>
                </a:solidFill>
                <a:effectLst/>
                <a:latin typeface="Nixie One" panose="020B0604020202020204" charset="0"/>
                <a:ea typeface="Times New Roman" panose="02020603050405020304" pitchFamily="18" charset="0"/>
                <a:cs typeface="Varela Round" panose="00000500000000000000" pitchFamily="2" charset="-79"/>
              </a:rPr>
              <a:t>PK- 2</a:t>
            </a:r>
            <a:r>
              <a:rPr lang="en-PR" sz="2000" b="1" dirty="0">
                <a:solidFill>
                  <a:schemeClr val="bg2"/>
                </a:solidFill>
                <a:effectLst/>
                <a:latin typeface="Nixie One" panose="020B0604020202020204" charset="0"/>
                <a:ea typeface="Times New Roman" panose="02020603050405020304" pitchFamily="18" charset="0"/>
                <a:cs typeface="Varela Round" panose="00000500000000000000" pitchFamily="2" charset="-79"/>
              </a:rPr>
              <a:t>do</a:t>
            </a:r>
            <a:r>
              <a:rPr lang="es-PR" sz="2000" b="1" dirty="0">
                <a:solidFill>
                  <a:schemeClr val="bg2"/>
                </a:solidFill>
                <a:latin typeface="Nixie One" panose="020B0604020202020204" charset="0"/>
                <a:ea typeface="Times New Roman" panose="02020603050405020304" pitchFamily="18" charset="0"/>
                <a:cs typeface="Varela Round" panose="00000500000000000000" pitchFamily="2" charset="-79"/>
              </a:rPr>
              <a:t>, </a:t>
            </a:r>
            <a:r>
              <a:rPr lang="es-PR" sz="2000" b="1" dirty="0">
                <a:solidFill>
                  <a:schemeClr val="bg2"/>
                </a:solidFill>
                <a:effectLst/>
                <a:latin typeface="Nixie One" panose="020B0604020202020204" charset="0"/>
                <a:ea typeface="Times New Roman" panose="02020603050405020304" pitchFamily="18" charset="0"/>
                <a:cs typeface="Varela Round" panose="00000500000000000000" pitchFamily="2" charset="-79"/>
              </a:rPr>
              <a:t>3ro – 5to, 6to – 8vo, 9no – 12mo</a:t>
            </a:r>
          </a:p>
          <a:p>
            <a:pPr marL="285750" indent="-285750">
              <a:buFont typeface="Arial" panose="020B0604020202020204" pitchFamily="34" charset="0"/>
              <a:buChar char="•"/>
            </a:pPr>
            <a:endParaRPr lang="es-PR" sz="20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PR" sz="2000" b="1" dirty="0">
                <a:solidFill>
                  <a:schemeClr val="bg2"/>
                </a:solidFill>
                <a:latin typeface="Nixie One" panose="020B0604020202020204" charset="0"/>
                <a:cs typeface="Varela Round" panose="00000500000000000000" pitchFamily="2" charset="-79"/>
              </a:rPr>
              <a:t>Se redactaron nuevas expectativas e indicadores.</a:t>
            </a:r>
          </a:p>
          <a:p>
            <a:endParaRPr lang="es-PR" sz="1800" dirty="0">
              <a:latin typeface="Varela Round" panose="00000500000000000000" pitchFamily="2" charset="-79"/>
              <a:cs typeface="Varela Round" panose="00000500000000000000" pitchFamily="2" charset="-79"/>
            </a:endParaRPr>
          </a:p>
          <a:p>
            <a:pPr marL="285750" indent="-285750">
              <a:buFont typeface="Arial" panose="020B0604020202020204" pitchFamily="34" charset="0"/>
              <a:buChar char="•"/>
            </a:pPr>
            <a:endParaRPr lang="es-PR" sz="1800" dirty="0">
              <a:latin typeface="Varela Round" panose="00000500000000000000" pitchFamily="2" charset="-79"/>
              <a:cs typeface="Varela Round" panose="00000500000000000000" pitchFamily="2" charset="-79"/>
            </a:endParaRPr>
          </a:p>
          <a:p>
            <a:pPr marL="285750" indent="-285750">
              <a:buFont typeface="Arial" panose="020B0604020202020204" pitchFamily="34" charset="0"/>
              <a:buChar char="•"/>
            </a:pPr>
            <a:endParaRPr lang="es-PR" sz="18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772925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41</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3047999" y="357497"/>
            <a:ext cx="5476875" cy="830997"/>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Programa</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de </a:t>
            </a: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Servicios</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Bibliotecarios</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y de </a:t>
            </a: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Información</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553418" y="2748311"/>
            <a:ext cx="2989882"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a:latin typeface="Arial" charset="0"/>
                <a:ea typeface="+mn-ea"/>
                <a:cs typeface="+mn-cs"/>
              </a:rPr>
              <a:t>Prof. Héctor M. </a:t>
            </a:r>
            <a:r>
              <a:rPr lang="en-US" sz="1200" b="1" kern="1200" dirty="0" err="1">
                <a:latin typeface="Arial" charset="0"/>
                <a:ea typeface="+mn-ea"/>
                <a:cs typeface="+mn-cs"/>
              </a:rPr>
              <a:t>Reíllo</a:t>
            </a:r>
            <a:r>
              <a:rPr lang="en-US" sz="1200" b="1" kern="1200" dirty="0">
                <a:latin typeface="Arial" charset="0"/>
                <a:ea typeface="+mn-ea"/>
                <a:cs typeface="+mn-cs"/>
              </a:rPr>
              <a:t> </a:t>
            </a:r>
            <a:r>
              <a:rPr lang="en-US" sz="1200" b="1" kern="1200" dirty="0" err="1">
                <a:latin typeface="Arial" charset="0"/>
                <a:ea typeface="+mn-ea"/>
                <a:cs typeface="+mn-cs"/>
              </a:rPr>
              <a:t>Cotto</a:t>
            </a:r>
            <a:r>
              <a:rPr lang="en-US" sz="1200" b="1" kern="1200" dirty="0">
                <a:latin typeface="Arial" charset="0"/>
                <a:ea typeface="+mn-ea"/>
                <a:cs typeface="+mn-cs"/>
              </a:rPr>
              <a:t> </a:t>
            </a:r>
          </a:p>
        </p:txBody>
      </p:sp>
      <p:pic>
        <p:nvPicPr>
          <p:cNvPr id="8" name="Picture 2">
            <a:extLst>
              <a:ext uri="{FF2B5EF4-FFF2-40B4-BE49-F238E27FC236}">
                <a16:creationId xmlns:a16="http://schemas.microsoft.com/office/drawing/2014/main" id="{929A6E6B-BD74-4C71-B3E8-E027B41A8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84" y="3149633"/>
            <a:ext cx="904875" cy="11916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preview">
            <a:extLst>
              <a:ext uri="{FF2B5EF4-FFF2-40B4-BE49-F238E27FC236}">
                <a16:creationId xmlns:a16="http://schemas.microsoft.com/office/drawing/2014/main" id="{EB5F52E4-F253-4A43-93C4-3CC544CF70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89"/>
          <a:stretch/>
        </p:blipFill>
        <p:spPr bwMode="auto">
          <a:xfrm>
            <a:off x="956951" y="1060199"/>
            <a:ext cx="1277939" cy="1511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7726332-C9C9-41AE-9B0A-DDD14FC3E62F}"/>
              </a:ext>
            </a:extLst>
          </p:cNvPr>
          <p:cNvSpPr txBox="1"/>
          <p:nvPr/>
        </p:nvSpPr>
        <p:spPr>
          <a:xfrm>
            <a:off x="3047999" y="1286984"/>
            <a:ext cx="5476875" cy="1323439"/>
          </a:xfrm>
          <a:prstGeom prst="rect">
            <a:avLst/>
          </a:prstGeom>
          <a:noFill/>
        </p:spPr>
        <p:txBody>
          <a:bodyPr wrap="square" rtlCol="0">
            <a:spAutoFit/>
          </a:bodyPr>
          <a:lstStyle/>
          <a:p>
            <a:pPr marL="285750" indent="-285750">
              <a:buFont typeface="Arial" panose="020B0604020202020204" pitchFamily="34" charset="0"/>
              <a:buChar char="•"/>
            </a:pPr>
            <a:r>
              <a:rPr lang="es-PR" sz="1600" b="1" dirty="0">
                <a:solidFill>
                  <a:schemeClr val="bg2"/>
                </a:solidFill>
                <a:latin typeface="Nixie One" panose="020B0604020202020204" charset="0"/>
                <a:cs typeface="Varela Round" panose="00000500000000000000" pitchFamily="2" charset="-79"/>
              </a:rPr>
              <a:t>Adopta el </a:t>
            </a:r>
            <a:r>
              <a:rPr lang="es-PR" sz="1600" b="1" i="1" dirty="0">
                <a:solidFill>
                  <a:schemeClr val="bg2"/>
                </a:solidFill>
                <a:effectLst/>
                <a:latin typeface="Nixie One" panose="020B0604020202020204" charset="0"/>
                <a:cs typeface="Varela Round" panose="00000500000000000000" pitchFamily="2" charset="-79"/>
              </a:rPr>
              <a:t>Marco de estándares de</a:t>
            </a:r>
            <a:r>
              <a:rPr lang="es-ES" sz="1600" b="1" dirty="0">
                <a:solidFill>
                  <a:schemeClr val="bg2"/>
                </a:solidFill>
                <a:latin typeface="Nixie One" panose="020B0604020202020204" charset="0"/>
                <a:cs typeface="Varela Round" panose="00000500000000000000" pitchFamily="2" charset="-79"/>
              </a:rPr>
              <a:t> </a:t>
            </a:r>
            <a:r>
              <a:rPr lang="es-ES" sz="1600" b="1" i="0" dirty="0">
                <a:solidFill>
                  <a:schemeClr val="bg2"/>
                </a:solidFill>
                <a:effectLst/>
                <a:latin typeface="Nixie One" panose="020B0604020202020204" charset="0"/>
                <a:cs typeface="Varela Round" panose="00000500000000000000" pitchFamily="2" charset="-79"/>
              </a:rPr>
              <a:t>Asociación Estadounidense de Bibliotecarios Escolares, (</a:t>
            </a:r>
            <a:r>
              <a:rPr lang="es-PR" sz="1600" b="1" i="1" dirty="0">
                <a:solidFill>
                  <a:schemeClr val="bg2"/>
                </a:solidFill>
                <a:latin typeface="Nixie One" panose="020B0604020202020204" charset="0"/>
                <a:cs typeface="Varela Round" panose="00000500000000000000" pitchFamily="2" charset="-79"/>
              </a:rPr>
              <a:t>AASL </a:t>
            </a:r>
            <a:r>
              <a:rPr lang="es-ES" sz="1600" b="1" i="0" dirty="0">
                <a:solidFill>
                  <a:schemeClr val="bg2"/>
                </a:solidFill>
                <a:effectLst/>
                <a:latin typeface="Nixie One" panose="020B0604020202020204" charset="0"/>
                <a:cs typeface="Varela Round" panose="00000500000000000000" pitchFamily="2" charset="-79"/>
              </a:rPr>
              <a:t>por sus siglas en inglés)</a:t>
            </a:r>
            <a:r>
              <a:rPr lang="es-PR" sz="1600" b="1" i="1" dirty="0">
                <a:solidFill>
                  <a:schemeClr val="bg2"/>
                </a:solidFill>
                <a:latin typeface="Nixie One" panose="020B0604020202020204" charset="0"/>
                <a:cs typeface="Varela Round" panose="00000500000000000000" pitchFamily="2" charset="-79"/>
              </a:rPr>
              <a:t>.</a:t>
            </a:r>
            <a:endParaRPr lang="es-PR" sz="1600" b="1" i="1" dirty="0">
              <a:solidFill>
                <a:schemeClr val="bg2"/>
              </a:solidFill>
              <a:effectLst/>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PR" sz="1600" b="1" dirty="0">
                <a:solidFill>
                  <a:schemeClr val="bg2"/>
                </a:solidFill>
                <a:latin typeface="Nixie One" panose="020B0604020202020204" charset="0"/>
                <a:cs typeface="Varela Round" panose="00000500000000000000" pitchFamily="2" charset="-79"/>
              </a:rPr>
              <a:t>El DEPR y la AASL ya tienen acuerdo de traducción firmado. </a:t>
            </a:r>
          </a:p>
        </p:txBody>
      </p:sp>
      <p:pic>
        <p:nvPicPr>
          <p:cNvPr id="10" name="Picture 9">
            <a:extLst>
              <a:ext uri="{FF2B5EF4-FFF2-40B4-BE49-F238E27FC236}">
                <a16:creationId xmlns:a16="http://schemas.microsoft.com/office/drawing/2014/main" id="{CAF15170-5FBC-420D-8ECE-D4CFF4D4AEA9}"/>
              </a:ext>
            </a:extLst>
          </p:cNvPr>
          <p:cNvPicPr>
            <a:picLocks noChangeAspect="1"/>
          </p:cNvPicPr>
          <p:nvPr/>
        </p:nvPicPr>
        <p:blipFill>
          <a:blip r:embed="rId5"/>
          <a:stretch>
            <a:fillRect/>
          </a:stretch>
        </p:blipFill>
        <p:spPr>
          <a:xfrm>
            <a:off x="2948540" y="2739091"/>
            <a:ext cx="1714705" cy="2171959"/>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E97C0751-81E0-4ABB-B6E4-CEA6DAF65FBC}"/>
              </a:ext>
            </a:extLst>
          </p:cNvPr>
          <p:cNvPicPr>
            <a:picLocks noChangeAspect="1"/>
          </p:cNvPicPr>
          <p:nvPr/>
        </p:nvPicPr>
        <p:blipFill>
          <a:blip r:embed="rId6"/>
          <a:stretch>
            <a:fillRect/>
          </a:stretch>
        </p:blipFill>
        <p:spPr>
          <a:xfrm>
            <a:off x="4806900" y="2705928"/>
            <a:ext cx="1803899" cy="2205122"/>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87B0D96A-64E9-4EF8-9248-26D89E037EE7}"/>
              </a:ext>
            </a:extLst>
          </p:cNvPr>
          <p:cNvPicPr>
            <a:picLocks noChangeAspect="1"/>
          </p:cNvPicPr>
          <p:nvPr/>
        </p:nvPicPr>
        <p:blipFill>
          <a:blip r:embed="rId7"/>
          <a:stretch>
            <a:fillRect/>
          </a:stretch>
        </p:blipFill>
        <p:spPr>
          <a:xfrm>
            <a:off x="6754454" y="2705928"/>
            <a:ext cx="1791471" cy="22051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37855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42</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981076" y="163914"/>
            <a:ext cx="7343774" cy="1015663"/>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Programa</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de </a:t>
            </a: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Servicios</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Bibliotecarios</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p>
          <a:p>
            <a:pPr algn="ctr" fontAlgn="base">
              <a:spcBef>
                <a:spcPct val="50000"/>
              </a:spcBef>
              <a:spcAft>
                <a:spcPct val="0"/>
              </a:spcAft>
              <a:buClrTx/>
            </a:pP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y de </a:t>
            </a: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Información</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3" name="TextBox 2">
            <a:extLst>
              <a:ext uri="{FF2B5EF4-FFF2-40B4-BE49-F238E27FC236}">
                <a16:creationId xmlns:a16="http://schemas.microsoft.com/office/drawing/2014/main" id="{97726332-C9C9-41AE-9B0A-DDD14FC3E62F}"/>
              </a:ext>
            </a:extLst>
          </p:cNvPr>
          <p:cNvSpPr txBox="1"/>
          <p:nvPr/>
        </p:nvSpPr>
        <p:spPr>
          <a:xfrm>
            <a:off x="721079" y="1257441"/>
            <a:ext cx="7734299" cy="3139321"/>
          </a:xfrm>
          <a:prstGeom prst="rect">
            <a:avLst/>
          </a:prstGeom>
          <a:noFill/>
        </p:spPr>
        <p:txBody>
          <a:bodyPr wrap="square" rtlCol="0">
            <a:spAutoFit/>
          </a:bodyPr>
          <a:lstStyle/>
          <a:p>
            <a:pPr marL="285750" indent="-285750">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El Marco de Estándares de la AASL para aprendices reconocen que las personas son aprendices durante toda la vida.  </a:t>
            </a:r>
            <a:endParaRPr lang="en-PR" sz="18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endParaRPr lang="en-PR" sz="18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Las competencias de los aprendices que se incluyen en los estándares aplican no solo a los aprendices en las escuelas PK a 12, sino a los educadores que buscan el conocimiento para su crecimiento personal y profesional a lo largo de la vida. </a:t>
            </a:r>
            <a:endParaRPr lang="en-PR" sz="18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endParaRPr lang="en-PR" sz="18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Los seis fundamentos compartidos (indagar, incluir, colaborar, curar, explorar y participar) y sus respectivos compromisos clave son la columna vertebral de los estándares de la AASL.  </a:t>
            </a:r>
            <a:endParaRPr lang="es-PR" sz="1800" b="1" dirty="0">
              <a:solidFill>
                <a:schemeClr val="bg2"/>
              </a:solidFill>
              <a:latin typeface="Nixie One" panose="020B0604020202020204" charset="0"/>
              <a:cs typeface="Varela Round" panose="00000500000000000000" pitchFamily="2" charset="-79"/>
            </a:endParaRPr>
          </a:p>
        </p:txBody>
      </p:sp>
    </p:spTree>
    <p:extLst>
      <p:ext uri="{BB962C8B-B14F-4D97-AF65-F5344CB8AC3E}">
        <p14:creationId xmlns:p14="http://schemas.microsoft.com/office/powerpoint/2010/main" val="4109752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43</a:t>
            </a:fld>
            <a:endParaRPr lang="en"/>
          </a:p>
        </p:txBody>
      </p:sp>
      <p:sp>
        <p:nvSpPr>
          <p:cNvPr id="3" name="TextBox 2">
            <a:extLst>
              <a:ext uri="{FF2B5EF4-FFF2-40B4-BE49-F238E27FC236}">
                <a16:creationId xmlns:a16="http://schemas.microsoft.com/office/drawing/2014/main" id="{97726332-C9C9-41AE-9B0A-DDD14FC3E62F}"/>
              </a:ext>
            </a:extLst>
          </p:cNvPr>
          <p:cNvSpPr txBox="1"/>
          <p:nvPr/>
        </p:nvSpPr>
        <p:spPr>
          <a:xfrm>
            <a:off x="1087501" y="1224066"/>
            <a:ext cx="7438798" cy="3693319"/>
          </a:xfrm>
          <a:prstGeom prst="rect">
            <a:avLst/>
          </a:prstGeom>
          <a:noFill/>
        </p:spPr>
        <p:txBody>
          <a:bodyPr wrap="square" rtlCol="0">
            <a:spAutoFit/>
          </a:bodyPr>
          <a:lstStyle/>
          <a:p>
            <a:r>
              <a:rPr lang="es-ES" sz="1800" b="1" dirty="0">
                <a:solidFill>
                  <a:schemeClr val="bg2"/>
                </a:solidFill>
                <a:latin typeface="Nixie One" panose="020B0604020202020204" charset="0"/>
                <a:cs typeface="Varela Round" panose="00000500000000000000" pitchFamily="2" charset="-79"/>
              </a:rPr>
              <a:t>Los aprendices que se empoderan para profundizar su propio aprendizaje: </a:t>
            </a:r>
          </a:p>
          <a:p>
            <a:pPr marL="285750" indent="-285750">
              <a:buFont typeface="Arial" panose="020B0604020202020204" pitchFamily="34" charset="0"/>
              <a:buChar char="•"/>
            </a:pPr>
            <a:endParaRPr lang="es-ES" sz="1800" b="1" dirty="0">
              <a:solidFill>
                <a:schemeClr val="bg2"/>
              </a:solidFill>
              <a:latin typeface="Nixie One" panose="020B0604020202020204" charset="0"/>
              <a:cs typeface="Varela Round" panose="00000500000000000000" pitchFamily="2" charset="-79"/>
            </a:endParaRPr>
          </a:p>
          <a:p>
            <a:pPr marL="285750" indent="-285750">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adquirirán nuevo conocimiento pensando de forma crítica y resolviendo problemas; </a:t>
            </a:r>
          </a:p>
          <a:p>
            <a:pPr marL="285750" indent="-285750">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operarán en una sociedad global interactuando con las perspectivas de otros y reconociéndolas; </a:t>
            </a:r>
          </a:p>
          <a:p>
            <a:pPr marL="285750" indent="-285750">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trabajarán con otros para alcanzar metas comunes; </a:t>
            </a:r>
          </a:p>
          <a:p>
            <a:pPr marL="285750" indent="-285750">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recopilarán, organizarán y compartirán fuentes; </a:t>
            </a:r>
          </a:p>
          <a:p>
            <a:pPr marL="285750" indent="-285750">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aprovecharán su curiosidad y tendrán una mentalidad de crecimiento para explorar y descubrir; y </a:t>
            </a:r>
          </a:p>
          <a:p>
            <a:pPr marL="285750" indent="-285750">
              <a:buFont typeface="Arial" panose="020B0604020202020204" pitchFamily="34" charset="0"/>
              <a:buChar char="•"/>
            </a:pPr>
            <a:r>
              <a:rPr lang="es-ES" sz="1800" b="1" dirty="0">
                <a:solidFill>
                  <a:schemeClr val="bg2"/>
                </a:solidFill>
                <a:latin typeface="Nixie One" panose="020B0604020202020204" charset="0"/>
                <a:cs typeface="Varela Round" panose="00000500000000000000" pitchFamily="2" charset="-79"/>
              </a:rPr>
              <a:t>seguirán pautas éticas y legales mientras interactúan con la información. </a:t>
            </a:r>
            <a:endParaRPr lang="es-PR" sz="1800" b="1" dirty="0">
              <a:solidFill>
                <a:schemeClr val="bg2"/>
              </a:solidFill>
              <a:latin typeface="Nixie One" panose="020B0604020202020204" charset="0"/>
              <a:cs typeface="Varela Round" panose="00000500000000000000" pitchFamily="2" charset="-79"/>
            </a:endParaRPr>
          </a:p>
        </p:txBody>
      </p:sp>
      <p:sp>
        <p:nvSpPr>
          <p:cNvPr id="5" name="Text Box 43">
            <a:extLst>
              <a:ext uri="{FF2B5EF4-FFF2-40B4-BE49-F238E27FC236}">
                <a16:creationId xmlns:a16="http://schemas.microsoft.com/office/drawing/2014/main" id="{8CC03726-0FC7-4423-9BE7-73A8DE9845BF}"/>
              </a:ext>
            </a:extLst>
          </p:cNvPr>
          <p:cNvSpPr txBox="1">
            <a:spLocks noChangeArrowheads="1"/>
          </p:cNvSpPr>
          <p:nvPr/>
        </p:nvSpPr>
        <p:spPr bwMode="auto">
          <a:xfrm>
            <a:off x="900113" y="234701"/>
            <a:ext cx="7343774" cy="1015663"/>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Programa</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de </a:t>
            </a: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Servicios</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Bibliotecarios</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p>
          <a:p>
            <a:pPr algn="ctr" fontAlgn="base">
              <a:spcBef>
                <a:spcPct val="50000"/>
              </a:spcBef>
              <a:spcAft>
                <a:spcPct val="0"/>
              </a:spcAft>
              <a:buClrTx/>
            </a:pP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y de </a:t>
            </a:r>
            <a:r>
              <a:rPr lang="en-US" sz="2400" b="1" kern="1200" dirty="0" err="1">
                <a:solidFill>
                  <a:schemeClr val="accent6"/>
                </a:solidFill>
                <a:effectLst>
                  <a:outerShdw blurRad="38100" dist="38100" dir="2700000" algn="tl">
                    <a:srgbClr val="000000">
                      <a:alpha val="43137"/>
                    </a:srgbClr>
                  </a:outerShdw>
                </a:effectLst>
                <a:latin typeface="Nixie One" panose="020B0604020202020204" charset="0"/>
                <a:ea typeface="+mn-ea"/>
                <a:cs typeface="+mn-cs"/>
              </a:rPr>
              <a:t>Información</a:t>
            </a:r>
            <a:r>
              <a:rPr lang="en-US" sz="2400" b="1" kern="1200" dirty="0">
                <a:solidFill>
                  <a:schemeClr val="accent6"/>
                </a:solidFill>
                <a:effectLst>
                  <a:outerShdw blurRad="38100" dist="38100" dir="2700000" algn="tl">
                    <a:srgbClr val="000000">
                      <a:alpha val="43137"/>
                    </a:srgbClr>
                  </a:outerShdw>
                </a:effectLst>
                <a:latin typeface="Nixie One" panose="020B0604020202020204" charset="0"/>
                <a:ea typeface="+mn-ea"/>
                <a:cs typeface="+mn-cs"/>
              </a:rPr>
              <a:t> </a:t>
            </a:r>
          </a:p>
        </p:txBody>
      </p:sp>
    </p:spTree>
    <p:extLst>
      <p:ext uri="{BB962C8B-B14F-4D97-AF65-F5344CB8AC3E}">
        <p14:creationId xmlns:p14="http://schemas.microsoft.com/office/powerpoint/2010/main" val="3745247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114424" y="-189199"/>
            <a:ext cx="7115175"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effectLst>
                  <a:outerShdw blurRad="38100" dist="38100" dir="2700000" algn="tl">
                    <a:srgbClr val="000000">
                      <a:alpha val="43137"/>
                    </a:srgbClr>
                  </a:outerShdw>
                </a:effectLst>
              </a:rPr>
              <a:t>Nuevos temas transversales </a:t>
            </a:r>
            <a:endParaRPr sz="3600" b="1" dirty="0">
              <a:effectLst>
                <a:outerShdw blurRad="38100" dist="38100" dir="2700000" algn="tl">
                  <a:srgbClr val="000000">
                    <a:alpha val="43137"/>
                  </a:srgbClr>
                </a:outerShdw>
              </a:effectLst>
            </a:endParaRPr>
          </a:p>
        </p:txBody>
      </p:sp>
      <p:sp>
        <p:nvSpPr>
          <p:cNvPr id="240" name="Google Shape;240;p19"/>
          <p:cNvSpPr txBox="1">
            <a:spLocks noGrp="1"/>
          </p:cNvSpPr>
          <p:nvPr>
            <p:ph type="subTitle" idx="4294967295"/>
          </p:nvPr>
        </p:nvSpPr>
        <p:spPr>
          <a:xfrm>
            <a:off x="1404861" y="3933578"/>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PR" b="1" dirty="0" err="1">
                <a:solidFill>
                  <a:schemeClr val="bg2"/>
                </a:solidFill>
                <a:effectLst>
                  <a:outerShdw blurRad="38100" dist="38100" dir="2700000" algn="tl">
                    <a:srgbClr val="000000">
                      <a:alpha val="43137"/>
                    </a:srgbClr>
                  </a:outerShdw>
                </a:effectLst>
                <a:latin typeface="Nixie One" panose="020B0604020202020204" charset="0"/>
              </a:rPr>
              <a:t>en</a:t>
            </a:r>
            <a:r>
              <a:rPr lang="en-PR" b="1" dirty="0">
                <a:solidFill>
                  <a:schemeClr val="bg2"/>
                </a:solidFill>
                <a:effectLst>
                  <a:outerShdw blurRad="38100" dist="38100" dir="2700000" algn="tl">
                    <a:srgbClr val="000000">
                      <a:alpha val="43137"/>
                    </a:srgbClr>
                  </a:outerShdw>
                </a:effectLst>
                <a:latin typeface="Nixie One" panose="020B0604020202020204" charset="0"/>
              </a:rPr>
              <a:t> </a:t>
            </a:r>
            <a:r>
              <a:rPr lang="en" b="1" dirty="0">
                <a:solidFill>
                  <a:schemeClr val="bg2"/>
                </a:solidFill>
                <a:effectLst>
                  <a:outerShdw blurRad="38100" dist="38100" dir="2700000" algn="tl">
                    <a:srgbClr val="000000">
                      <a:alpha val="43137"/>
                    </a:srgbClr>
                  </a:outerShdw>
                </a:effectLst>
                <a:latin typeface="Nixie One" panose="020B0604020202020204" charset="0"/>
              </a:rPr>
              <a:t>el proceso de planificación de la enseñanza</a:t>
            </a:r>
            <a:endParaRPr b="1" dirty="0">
              <a:solidFill>
                <a:schemeClr val="bg2"/>
              </a:solidFill>
              <a:effectLst>
                <a:outerShdw blurRad="38100" dist="38100" dir="2700000" algn="tl">
                  <a:srgbClr val="000000">
                    <a:alpha val="43137"/>
                  </a:srgbClr>
                </a:outerShdw>
              </a:effectLst>
              <a:latin typeface="Nixie One" panose="020B0604020202020204" charset="0"/>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44</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585724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endParaRPr lang="es-PR" sz="2800" dirty="0"/>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362232" y="1657347"/>
            <a:ext cx="6508293" cy="3225867"/>
          </a:xfrm>
        </p:spPr>
        <p:txBody>
          <a:bodyPr/>
          <a:lstStyle/>
          <a:p>
            <a:r>
              <a:rPr lang="es-ES" sz="1800" b="1" dirty="0">
                <a:latin typeface="Nixie One" panose="020B0604020202020204" charset="0"/>
              </a:rPr>
              <a:t>[…] surge el concepto </a:t>
            </a:r>
            <a:r>
              <a:rPr lang="es-ES" sz="1800" b="1" i="1" dirty="0">
                <a:latin typeface="Nixie One" panose="020B0604020202020204" charset="0"/>
              </a:rPr>
              <a:t>temas transversales</a:t>
            </a:r>
            <a:r>
              <a:rPr lang="es-ES" sz="1800" b="1" dirty="0">
                <a:latin typeface="Nixie One" panose="020B0604020202020204" charset="0"/>
              </a:rPr>
              <a:t>, los cuales tienen que penetrar e influir toda la práctica educativa y estar presentes en diferentes áreas (</a:t>
            </a:r>
            <a:r>
              <a:rPr lang="es-ES" sz="1800" b="1" dirty="0" err="1">
                <a:latin typeface="Nixie One" panose="020B0604020202020204" charset="0"/>
              </a:rPr>
              <a:t>Busquet</a:t>
            </a:r>
            <a:r>
              <a:rPr lang="es-ES" sz="1800" b="1" dirty="0">
                <a:latin typeface="Nixie One" panose="020B0604020202020204" charset="0"/>
              </a:rPr>
              <a:t> 1993 y </a:t>
            </a:r>
            <a:r>
              <a:rPr lang="es-ES" sz="1800" b="1" dirty="0" err="1">
                <a:latin typeface="Nixie One" panose="020B0604020202020204" charset="0"/>
              </a:rPr>
              <a:t>Yus</a:t>
            </a:r>
            <a:r>
              <a:rPr lang="es-ES" sz="1800" b="1" dirty="0">
                <a:latin typeface="Nixie One" panose="020B0604020202020204" charset="0"/>
              </a:rPr>
              <a:t>, 1996). </a:t>
            </a:r>
          </a:p>
          <a:p>
            <a:r>
              <a:rPr lang="es-ES" sz="1800" b="1" dirty="0">
                <a:latin typeface="Nixie One" panose="020B0604020202020204" charset="0"/>
              </a:rPr>
              <a:t>Se definen como un conjunto de contenidos de enseñanza que se integran a las diferentes disciplinas académicas y se abordan desde todas las áreas de conocimiento. Se denominan así porque atraviesan </a:t>
            </a:r>
            <a:r>
              <a:rPr lang="es-ES" sz="1800" b="1" i="1" dirty="0">
                <a:latin typeface="Nixie One" panose="020B0604020202020204" charset="0"/>
              </a:rPr>
              <a:t>cada una </a:t>
            </a:r>
            <a:r>
              <a:rPr lang="es-ES" sz="1800" b="1" dirty="0">
                <a:latin typeface="Nixie One" panose="020B0604020202020204" charset="0"/>
              </a:rPr>
              <a:t>de las áreas del currículo escolar y están presentes en </a:t>
            </a:r>
            <a:r>
              <a:rPr lang="es-ES" sz="1800" b="1" i="1" dirty="0">
                <a:latin typeface="Nixie One" panose="020B0604020202020204" charset="0"/>
              </a:rPr>
              <a:t>todas</a:t>
            </a:r>
            <a:r>
              <a:rPr lang="es-ES" sz="1800" b="1" dirty="0">
                <a:latin typeface="Nixie One" panose="020B0604020202020204" charset="0"/>
              </a:rPr>
              <a:t> las etapas educativas. (secuencia y profundidad). </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158653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2935875" y="766238"/>
            <a:ext cx="5275500" cy="641100"/>
          </a:xfrm>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396147" y="1086788"/>
            <a:ext cx="6354956" cy="3074817"/>
          </a:xfrm>
        </p:spPr>
        <p:txBody>
          <a:bodyPr/>
          <a:lstStyle/>
          <a:p>
            <a:endParaRPr lang="es-ES" sz="1600" dirty="0"/>
          </a:p>
          <a:p>
            <a:r>
              <a:rPr lang="es-ES" sz="1800" b="1" dirty="0">
                <a:latin typeface="Nixie One" panose="020B0604020202020204" charset="0"/>
              </a:rPr>
              <a:t>…interactúan en todas las áreas del currículo escolar, no necesariamente son tratados como experiencias de enseñanzas autónomas, sino como una serie de elementos del aprendizaje, integrados dentro de las diferentes áreas de conocimiento. </a:t>
            </a:r>
          </a:p>
          <a:p>
            <a:r>
              <a:rPr lang="es-ES" sz="1800" b="1" dirty="0">
                <a:latin typeface="Nixie One" panose="020B0604020202020204" charset="0"/>
              </a:rPr>
              <a:t>Al no estar “ligados” a ninguna materia en particular, </a:t>
            </a:r>
            <a:r>
              <a:rPr lang="en-PR" sz="1800" b="1" dirty="0">
                <a:latin typeface="Nixie One" panose="020B0604020202020204" charset="0"/>
              </a:rPr>
              <a:t> </a:t>
            </a:r>
            <a:r>
              <a:rPr lang="es-ES" sz="1800" b="1" dirty="0">
                <a:latin typeface="Nixie One" panose="020B0604020202020204" charset="0"/>
              </a:rPr>
              <a:t>se puede considerar que son comunes a todas, de forma que, más que crear disciplinas nuevas, su contenido es transversal en el currículo (</a:t>
            </a:r>
            <a:r>
              <a:rPr lang="es-ES" sz="1800" b="1" dirty="0" err="1">
                <a:latin typeface="Nixie One" panose="020B0604020202020204" charset="0"/>
              </a:rPr>
              <a:t>Yus</a:t>
            </a:r>
            <a:r>
              <a:rPr lang="es-ES" sz="1800" b="1" dirty="0">
                <a:latin typeface="Nixie One" panose="020B0604020202020204" charset="0"/>
              </a:rPr>
              <a:t>, 2001).</a:t>
            </a:r>
            <a:endParaRPr lang="en-US" sz="1800" b="1" dirty="0">
              <a:latin typeface="Nixie One" panose="020B0604020202020204" charset="0"/>
            </a:endParaRPr>
          </a:p>
          <a:p>
            <a:endParaRPr lang="es-PR" sz="1600" dirty="0"/>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290231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3202575" y="339494"/>
            <a:ext cx="5275500" cy="641100"/>
          </a:xfrm>
        </p:spPr>
        <p:txBody>
          <a:bodyPr/>
          <a:lstStyle/>
          <a:p>
            <a:r>
              <a:rPr lang="es-PR" sz="2800" b="1" dirty="0">
                <a:solidFill>
                  <a:schemeClr val="accent2"/>
                </a:solidFill>
                <a:effectLst>
                  <a:outerShdw blurRad="38100" dist="38100" dir="2700000" algn="tl">
                    <a:srgbClr val="000000">
                      <a:alpha val="43137"/>
                    </a:srgbClr>
                  </a:outerShdw>
                </a:effectLst>
              </a:rPr>
              <a:t>Temas transversales</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1814866" y="-563380"/>
            <a:ext cx="1511298" cy="2304177"/>
          </a:xfrm>
          <a:prstGeom prst="rect">
            <a:avLst/>
          </a:prstGeom>
        </p:spPr>
      </p:pic>
      <p:graphicFrame>
        <p:nvGraphicFramePr>
          <p:cNvPr id="6" name="Diagram 5">
            <a:extLst>
              <a:ext uri="{FF2B5EF4-FFF2-40B4-BE49-F238E27FC236}">
                <a16:creationId xmlns:a16="http://schemas.microsoft.com/office/drawing/2014/main" id="{4C7ED59C-F600-C5CD-2A08-79865A23D0D8}"/>
              </a:ext>
            </a:extLst>
          </p:cNvPr>
          <p:cNvGraphicFramePr/>
          <p:nvPr/>
        </p:nvGraphicFramePr>
        <p:xfrm>
          <a:off x="135301" y="1450208"/>
          <a:ext cx="8873397" cy="349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480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effectLst>
                  <a:outerShdw blurRad="38100" dist="38100" dir="2700000" algn="tl">
                    <a:srgbClr val="000000">
                      <a:alpha val="43137"/>
                    </a:srgbClr>
                  </a:outerShdw>
                </a:effectLst>
              </a:rPr>
              <a:t>Nuevas herramientas </a:t>
            </a:r>
            <a:endParaRPr sz="3600" b="1" dirty="0">
              <a:effectLst>
                <a:outerShdw blurRad="38100" dist="38100" dir="2700000" algn="tl">
                  <a:srgbClr val="000000">
                    <a:alpha val="43137"/>
                  </a:srgbClr>
                </a:outerShdw>
              </a:effectLst>
            </a:endParaRPr>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b="1" dirty="0">
                <a:solidFill>
                  <a:schemeClr val="bg2"/>
                </a:solidFill>
                <a:effectLst>
                  <a:outerShdw blurRad="38100" dist="38100" dir="2700000" algn="tl">
                    <a:srgbClr val="000000">
                      <a:alpha val="43137"/>
                    </a:srgbClr>
                  </a:outerShdw>
                </a:effectLst>
                <a:latin typeface="Nixie One" panose="020B0604020202020204" charset="0"/>
              </a:rPr>
              <a:t>Nuestro currículo oficial 2022</a:t>
            </a:r>
            <a:endParaRPr b="1" dirty="0">
              <a:solidFill>
                <a:schemeClr val="bg2"/>
              </a:solidFill>
              <a:effectLst>
                <a:outerShdw blurRad="38100" dist="38100" dir="2700000" algn="tl">
                  <a:srgbClr val="000000">
                    <a:alpha val="43137"/>
                  </a:srgbClr>
                </a:outerShdw>
              </a:effectLst>
              <a:latin typeface="Nixie One" panose="020B0604020202020204" charset="0"/>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48</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86927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92B86-12F8-4E0C-B713-7D0678DC6F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49</a:t>
            </a:fld>
            <a:endParaRPr lang="en"/>
          </a:p>
        </p:txBody>
      </p:sp>
      <p:pic>
        <p:nvPicPr>
          <p:cNvPr id="10" name="Picture 9" descr="A picture containing text&#10;&#10;Description automatically generated">
            <a:extLst>
              <a:ext uri="{FF2B5EF4-FFF2-40B4-BE49-F238E27FC236}">
                <a16:creationId xmlns:a16="http://schemas.microsoft.com/office/drawing/2014/main" id="{69D5919B-74D9-4769-847E-6BF611031629}"/>
              </a:ext>
            </a:extLst>
          </p:cNvPr>
          <p:cNvPicPr>
            <a:picLocks noChangeAspect="1"/>
          </p:cNvPicPr>
          <p:nvPr/>
        </p:nvPicPr>
        <p:blipFill rotWithShape="1">
          <a:blip r:embed="rId2"/>
          <a:srcRect l="72046" t="1272" r="-1056" b="-1272"/>
          <a:stretch/>
        </p:blipFill>
        <p:spPr>
          <a:xfrm>
            <a:off x="8375792" y="-97082"/>
            <a:ext cx="924697" cy="1497257"/>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901EB603-69D6-8D8A-4F80-69781E1DD127}"/>
              </a:ext>
            </a:extLst>
          </p:cNvPr>
          <p:cNvPicPr>
            <a:picLocks noChangeAspect="1"/>
          </p:cNvPicPr>
          <p:nvPr/>
        </p:nvPicPr>
        <p:blipFill>
          <a:blip r:embed="rId3"/>
          <a:stretch>
            <a:fillRect/>
          </a:stretch>
        </p:blipFill>
        <p:spPr>
          <a:xfrm>
            <a:off x="2615397" y="224175"/>
            <a:ext cx="1490090" cy="1928352"/>
          </a:xfrm>
          <a:prstGeom prst="rect">
            <a:avLst/>
          </a:prstGeom>
          <a:ln>
            <a:noFill/>
          </a:ln>
          <a:effectLst>
            <a:outerShdw blurRad="292100" dist="139700" dir="2700000" algn="tl" rotWithShape="0">
              <a:srgbClr val="333333">
                <a:alpha val="65000"/>
              </a:srgbClr>
            </a:outerShdw>
          </a:effectLst>
        </p:spPr>
      </p:pic>
      <p:pic>
        <p:nvPicPr>
          <p:cNvPr id="8" name="Picture 7" descr="Graphical user interface, application&#10;&#10;Description automatically generated">
            <a:extLst>
              <a:ext uri="{FF2B5EF4-FFF2-40B4-BE49-F238E27FC236}">
                <a16:creationId xmlns:a16="http://schemas.microsoft.com/office/drawing/2014/main" id="{5723BD0E-7B5C-FD36-1250-45F194EED14E}"/>
              </a:ext>
            </a:extLst>
          </p:cNvPr>
          <p:cNvPicPr>
            <a:picLocks noChangeAspect="1"/>
          </p:cNvPicPr>
          <p:nvPr/>
        </p:nvPicPr>
        <p:blipFill>
          <a:blip r:embed="rId4"/>
          <a:stretch>
            <a:fillRect/>
          </a:stretch>
        </p:blipFill>
        <p:spPr>
          <a:xfrm>
            <a:off x="833752" y="224175"/>
            <a:ext cx="1490090" cy="1928352"/>
          </a:xfrm>
          <a:prstGeom prst="rect">
            <a:avLst/>
          </a:prstGeom>
          <a:ln>
            <a:noFill/>
          </a:ln>
          <a:effectLst>
            <a:outerShdw blurRad="292100" dist="139700" dir="2700000" algn="tl" rotWithShape="0">
              <a:srgbClr val="333333">
                <a:alpha val="65000"/>
              </a:srgbClr>
            </a:outerShdw>
          </a:effectLst>
        </p:spPr>
      </p:pic>
      <p:pic>
        <p:nvPicPr>
          <p:cNvPr id="12" name="Picture 11" descr="Graphical user interface, application&#10;&#10;Description automatically generated">
            <a:extLst>
              <a:ext uri="{FF2B5EF4-FFF2-40B4-BE49-F238E27FC236}">
                <a16:creationId xmlns:a16="http://schemas.microsoft.com/office/drawing/2014/main" id="{10061913-96D3-E095-8FF4-32056123D6E3}"/>
              </a:ext>
            </a:extLst>
          </p:cNvPr>
          <p:cNvPicPr>
            <a:picLocks noChangeAspect="1"/>
          </p:cNvPicPr>
          <p:nvPr/>
        </p:nvPicPr>
        <p:blipFill>
          <a:blip r:embed="rId5"/>
          <a:stretch>
            <a:fillRect/>
          </a:stretch>
        </p:blipFill>
        <p:spPr>
          <a:xfrm>
            <a:off x="4420201" y="224174"/>
            <a:ext cx="1517541" cy="1963877"/>
          </a:xfrm>
          <a:prstGeom prst="rect">
            <a:avLst/>
          </a:prstGeom>
          <a:ln>
            <a:noFill/>
          </a:ln>
          <a:effectLst>
            <a:outerShdw blurRad="292100" dist="139700" dir="2700000" algn="tl" rotWithShape="0">
              <a:srgbClr val="333333">
                <a:alpha val="65000"/>
              </a:srgbClr>
            </a:outerShdw>
          </a:effectLst>
        </p:spPr>
      </p:pic>
      <p:pic>
        <p:nvPicPr>
          <p:cNvPr id="14" name="Picture 13" descr="Graphical user interface, application&#10;&#10;Description automatically generated">
            <a:extLst>
              <a:ext uri="{FF2B5EF4-FFF2-40B4-BE49-F238E27FC236}">
                <a16:creationId xmlns:a16="http://schemas.microsoft.com/office/drawing/2014/main" id="{B412DC70-4167-94FD-5266-7BA065217304}"/>
              </a:ext>
            </a:extLst>
          </p:cNvPr>
          <p:cNvPicPr>
            <a:picLocks noChangeAspect="1"/>
          </p:cNvPicPr>
          <p:nvPr/>
        </p:nvPicPr>
        <p:blipFill>
          <a:blip r:embed="rId6"/>
          <a:stretch>
            <a:fillRect/>
          </a:stretch>
        </p:blipFill>
        <p:spPr>
          <a:xfrm>
            <a:off x="6252456" y="224176"/>
            <a:ext cx="1517540" cy="1963876"/>
          </a:xfrm>
          <a:prstGeom prst="rect">
            <a:avLst/>
          </a:prstGeom>
          <a:ln>
            <a:noFill/>
          </a:ln>
          <a:effectLst>
            <a:outerShdw blurRad="292100" dist="139700" dir="2700000" algn="tl" rotWithShape="0">
              <a:srgbClr val="333333">
                <a:alpha val="65000"/>
              </a:srgbClr>
            </a:outerShdw>
          </a:effectLst>
        </p:spPr>
      </p:pic>
      <p:pic>
        <p:nvPicPr>
          <p:cNvPr id="16" name="Picture 15" descr="Graphical user interface, application&#10;&#10;Description automatically generated">
            <a:extLst>
              <a:ext uri="{FF2B5EF4-FFF2-40B4-BE49-F238E27FC236}">
                <a16:creationId xmlns:a16="http://schemas.microsoft.com/office/drawing/2014/main" id="{2C1C8420-E5A1-5210-10AB-4F09583CAB0A}"/>
              </a:ext>
            </a:extLst>
          </p:cNvPr>
          <p:cNvPicPr>
            <a:picLocks noChangeAspect="1"/>
          </p:cNvPicPr>
          <p:nvPr/>
        </p:nvPicPr>
        <p:blipFill>
          <a:blip r:embed="rId7"/>
          <a:stretch>
            <a:fillRect/>
          </a:stretch>
        </p:blipFill>
        <p:spPr>
          <a:xfrm>
            <a:off x="1510236" y="2518764"/>
            <a:ext cx="1454476" cy="1882263"/>
          </a:xfrm>
          <a:prstGeom prst="rect">
            <a:avLst/>
          </a:prstGeom>
          <a:ln>
            <a:noFill/>
          </a:ln>
          <a:effectLst>
            <a:outerShdw blurRad="292100" dist="139700" dir="2700000" algn="tl" rotWithShape="0">
              <a:srgbClr val="333333">
                <a:alpha val="65000"/>
              </a:srgbClr>
            </a:outerShdw>
          </a:effectLst>
        </p:spPr>
      </p:pic>
      <p:pic>
        <p:nvPicPr>
          <p:cNvPr id="18" name="Picture 17" descr="Graphical user interface, application&#10;&#10;Description automatically generated">
            <a:extLst>
              <a:ext uri="{FF2B5EF4-FFF2-40B4-BE49-F238E27FC236}">
                <a16:creationId xmlns:a16="http://schemas.microsoft.com/office/drawing/2014/main" id="{E4E7D167-904E-8914-CF80-E8F823C25A6F}"/>
              </a:ext>
            </a:extLst>
          </p:cNvPr>
          <p:cNvPicPr>
            <a:picLocks noChangeAspect="1"/>
          </p:cNvPicPr>
          <p:nvPr/>
        </p:nvPicPr>
        <p:blipFill>
          <a:blip r:embed="rId8"/>
          <a:stretch>
            <a:fillRect/>
          </a:stretch>
        </p:blipFill>
        <p:spPr>
          <a:xfrm>
            <a:off x="3201081" y="2518764"/>
            <a:ext cx="1454476" cy="1882263"/>
          </a:xfrm>
          <a:prstGeom prst="rect">
            <a:avLst/>
          </a:prstGeom>
          <a:ln>
            <a:noFill/>
          </a:ln>
          <a:effectLst>
            <a:outerShdw blurRad="292100" dist="139700" dir="2700000" algn="tl" rotWithShape="0">
              <a:srgbClr val="333333">
                <a:alpha val="65000"/>
              </a:srgbClr>
            </a:outerShdw>
          </a:effectLst>
        </p:spPr>
      </p:pic>
      <p:pic>
        <p:nvPicPr>
          <p:cNvPr id="20" name="Picture 19" descr="Graphical user interface, application&#10;&#10;Description automatically generated">
            <a:extLst>
              <a:ext uri="{FF2B5EF4-FFF2-40B4-BE49-F238E27FC236}">
                <a16:creationId xmlns:a16="http://schemas.microsoft.com/office/drawing/2014/main" id="{F829CB39-DAF9-DAC6-2473-AB38DCE06881}"/>
              </a:ext>
            </a:extLst>
          </p:cNvPr>
          <p:cNvPicPr>
            <a:picLocks noChangeAspect="1"/>
          </p:cNvPicPr>
          <p:nvPr/>
        </p:nvPicPr>
        <p:blipFill>
          <a:blip r:embed="rId9"/>
          <a:stretch>
            <a:fillRect/>
          </a:stretch>
        </p:blipFill>
        <p:spPr>
          <a:xfrm>
            <a:off x="6787888" y="2650873"/>
            <a:ext cx="1397325" cy="1808302"/>
          </a:xfrm>
          <a:prstGeom prst="rect">
            <a:avLst/>
          </a:prstGeom>
          <a:ln>
            <a:noFill/>
          </a:ln>
          <a:effectLst>
            <a:outerShdw blurRad="292100" dist="139700" dir="2700000" algn="tl" rotWithShape="0">
              <a:srgbClr val="333333">
                <a:alpha val="65000"/>
              </a:srgbClr>
            </a:outerShdw>
          </a:effectLst>
        </p:spPr>
      </p:pic>
      <p:pic>
        <p:nvPicPr>
          <p:cNvPr id="22" name="Picture 21" descr="Graphical user interface, application&#10;&#10;Description automatically generated">
            <a:extLst>
              <a:ext uri="{FF2B5EF4-FFF2-40B4-BE49-F238E27FC236}">
                <a16:creationId xmlns:a16="http://schemas.microsoft.com/office/drawing/2014/main" id="{19FF3592-C0E2-C5D3-5157-429D6CD9CCF5}"/>
              </a:ext>
            </a:extLst>
          </p:cNvPr>
          <p:cNvPicPr>
            <a:picLocks noChangeAspect="1"/>
          </p:cNvPicPr>
          <p:nvPr/>
        </p:nvPicPr>
        <p:blipFill>
          <a:blip r:embed="rId10"/>
          <a:stretch>
            <a:fillRect/>
          </a:stretch>
        </p:blipFill>
        <p:spPr>
          <a:xfrm>
            <a:off x="5097043" y="2650872"/>
            <a:ext cx="1397325" cy="1808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2814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C4E6530-7D4C-470B-ADE8-D0C9D61B5514}"/>
              </a:ext>
            </a:extLst>
          </p:cNvPr>
          <p:cNvPicPr>
            <a:picLocks noChangeAspect="1"/>
          </p:cNvPicPr>
          <p:nvPr/>
        </p:nvPicPr>
        <p:blipFill rotWithShape="1">
          <a:blip r:embed="rId2"/>
          <a:srcRect l="69191"/>
          <a:stretch/>
        </p:blipFill>
        <p:spPr>
          <a:xfrm>
            <a:off x="8422036" y="35625"/>
            <a:ext cx="795923" cy="1213492"/>
          </a:xfrm>
          <a:prstGeom prst="rect">
            <a:avLst/>
          </a:prstGeom>
        </p:spPr>
      </p:pic>
      <p:grpSp>
        <p:nvGrpSpPr>
          <p:cNvPr id="5" name="Google Shape;469;p42">
            <a:extLst>
              <a:ext uri="{FF2B5EF4-FFF2-40B4-BE49-F238E27FC236}">
                <a16:creationId xmlns:a16="http://schemas.microsoft.com/office/drawing/2014/main" id="{A14F6F85-324C-4AC3-6F39-576A710314E5}"/>
              </a:ext>
            </a:extLst>
          </p:cNvPr>
          <p:cNvGrpSpPr/>
          <p:nvPr/>
        </p:nvGrpSpPr>
        <p:grpSpPr>
          <a:xfrm>
            <a:off x="983780" y="1487304"/>
            <a:ext cx="3593493" cy="3460070"/>
            <a:chOff x="3778727" y="4468671"/>
            <a:chExt cx="721219" cy="630370"/>
          </a:xfrm>
        </p:grpSpPr>
        <p:sp>
          <p:nvSpPr>
            <p:cNvPr id="6" name="Google Shape;472;p42">
              <a:extLst>
                <a:ext uri="{FF2B5EF4-FFF2-40B4-BE49-F238E27FC236}">
                  <a16:creationId xmlns:a16="http://schemas.microsoft.com/office/drawing/2014/main" id="{56EA582D-E79E-0CCA-0570-5373DC36E660}"/>
                </a:ext>
              </a:extLst>
            </p:cNvPr>
            <p:cNvSpPr/>
            <p:nvPr/>
          </p:nvSpPr>
          <p:spPr>
            <a:xfrm>
              <a:off x="3778727" y="4519014"/>
              <a:ext cx="72016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endParaRPr lang="en" sz="1200" b="1" dirty="0">
                <a:solidFill>
                  <a:schemeClr val="tx1">
                    <a:lumMod val="50000"/>
                  </a:schemeClr>
                </a:solidFill>
                <a:latin typeface="Sniglet"/>
                <a:ea typeface="Sniglet"/>
                <a:cs typeface="Sniglet"/>
                <a:sym typeface="Sniglet"/>
              </a:endParaRPr>
            </a:p>
            <a:p>
              <a:pPr algn="ctr">
                <a:buClr>
                  <a:schemeClr val="dk1"/>
                </a:buClr>
                <a:buSzPts val="1400"/>
              </a:pPr>
              <a:r>
                <a:rPr lang="en" sz="1200" b="1" dirty="0">
                  <a:solidFill>
                    <a:schemeClr val="tx1">
                      <a:lumMod val="50000"/>
                    </a:schemeClr>
                  </a:solidFill>
                  <a:latin typeface="Sniglet"/>
                  <a:ea typeface="Sniglet"/>
                  <a:cs typeface="Sniglet"/>
                  <a:sym typeface="Sniglet"/>
                </a:rPr>
                <a:t>PENSAMIENTO CRÍTICO</a:t>
              </a:r>
              <a:endParaRPr lang="en" sz="1200" b="1" i="0" u="none" strike="noStrike" cap="none" dirty="0">
                <a:solidFill>
                  <a:schemeClr val="tx1">
                    <a:lumMod val="50000"/>
                  </a:schemeClr>
                </a:solidFill>
                <a:latin typeface="Sniglet"/>
                <a:ea typeface="Sniglet"/>
                <a:cs typeface="Sniglet"/>
              </a:endParaRPr>
            </a:p>
          </p:txBody>
        </p:sp>
        <p:sp>
          <p:nvSpPr>
            <p:cNvPr id="8" name="Google Shape;473;p42">
              <a:extLst>
                <a:ext uri="{FF2B5EF4-FFF2-40B4-BE49-F238E27FC236}">
                  <a16:creationId xmlns:a16="http://schemas.microsoft.com/office/drawing/2014/main" id="{257166D3-B172-48F1-D973-9EE5E4BF6C7A}"/>
                </a:ext>
              </a:extLst>
            </p:cNvPr>
            <p:cNvSpPr/>
            <p:nvPr/>
          </p:nvSpPr>
          <p:spPr>
            <a:xfrm>
              <a:off x="3868662" y="4794430"/>
              <a:ext cx="538704"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endParaRPr lang="en" sz="1100" b="1" dirty="0">
                <a:latin typeface="Sniglet"/>
                <a:ea typeface="Sniglet"/>
                <a:cs typeface="Sniglet"/>
                <a:sym typeface="Sniglet"/>
              </a:endParaRPr>
            </a:p>
            <a:p>
              <a:pPr algn="ctr">
                <a:buClr>
                  <a:schemeClr val="dk1"/>
                </a:buClr>
                <a:buSzPts val="1400"/>
              </a:pPr>
              <a:r>
                <a:rPr lang="en" sz="1200" b="1" dirty="0">
                  <a:latin typeface="Sniglet"/>
                  <a:ea typeface="Sniglet"/>
                  <a:cs typeface="Sniglet"/>
                  <a:sym typeface="Sniglet"/>
                </a:rPr>
                <a:t>ACTITUDES PARA EL ÉXITO ACADÉMICO</a:t>
              </a:r>
              <a:endParaRPr sz="1200" b="1" i="0" u="none" strike="noStrike" cap="none" dirty="0">
                <a:latin typeface="Sniglet"/>
                <a:ea typeface="Sniglet"/>
                <a:cs typeface="Sniglet"/>
                <a:sym typeface="Sniglet"/>
              </a:endParaRPr>
            </a:p>
          </p:txBody>
        </p:sp>
        <p:sp>
          <p:nvSpPr>
            <p:cNvPr id="10" name="Google Shape;474;p42">
              <a:extLst>
                <a:ext uri="{FF2B5EF4-FFF2-40B4-BE49-F238E27FC236}">
                  <a16:creationId xmlns:a16="http://schemas.microsoft.com/office/drawing/2014/main" id="{AE0223A5-BF5F-B792-786B-7E8ABF4A2C57}"/>
                </a:ext>
              </a:extLst>
            </p:cNvPr>
            <p:cNvSpPr/>
            <p:nvPr/>
          </p:nvSpPr>
          <p:spPr>
            <a:xfrm>
              <a:off x="3824940" y="4655928"/>
              <a:ext cx="626372"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endParaRPr lang="en" sz="1200" b="1" dirty="0">
                <a:latin typeface="Sniglet"/>
                <a:ea typeface="Sniglet"/>
                <a:cs typeface="Sniglet"/>
              </a:endParaRPr>
            </a:p>
            <a:p>
              <a:pPr algn="ctr">
                <a:buClr>
                  <a:schemeClr val="dk1"/>
                </a:buClr>
                <a:buSzPts val="1400"/>
                <a:buFont typeface="Calibri"/>
              </a:pPr>
              <a:r>
                <a:rPr lang="en" sz="1200" b="1" dirty="0">
                  <a:latin typeface="Sniglet"/>
                  <a:ea typeface="Sniglet"/>
                  <a:cs typeface="Sniglet"/>
                </a:rPr>
                <a:t>PENSAMIENTO CREATIVO</a:t>
              </a:r>
              <a:endParaRPr lang="en" sz="1200" b="1" i="0" u="none" strike="noStrike" cap="none" dirty="0">
                <a:latin typeface="Sniglet"/>
                <a:ea typeface="Sniglet"/>
                <a:cs typeface="Sniglet"/>
              </a:endParaRPr>
            </a:p>
          </p:txBody>
        </p:sp>
        <p:sp>
          <p:nvSpPr>
            <p:cNvPr id="11" name="Google Shape;475;p42">
              <a:extLst>
                <a:ext uri="{FF2B5EF4-FFF2-40B4-BE49-F238E27FC236}">
                  <a16:creationId xmlns:a16="http://schemas.microsoft.com/office/drawing/2014/main" id="{F2E2D634-2E23-019F-96DF-D86B70C15A15}"/>
                </a:ext>
              </a:extLst>
            </p:cNvPr>
            <p:cNvSpPr/>
            <p:nvPr/>
          </p:nvSpPr>
          <p:spPr>
            <a:xfrm>
              <a:off x="3909733" y="4912316"/>
              <a:ext cx="452503"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 sz="1200" b="1" dirty="0">
                  <a:latin typeface="Sniglet"/>
                  <a:ea typeface="Sniglet"/>
                  <a:cs typeface="Sniglet"/>
                  <a:sym typeface="Sniglet"/>
                </a:rPr>
                <a:t>EQUIDAD Y RESPETO</a:t>
              </a:r>
            </a:p>
            <a:p>
              <a:pPr algn="ctr">
                <a:buClr>
                  <a:schemeClr val="dk1"/>
                </a:buClr>
                <a:buSzPts val="1400"/>
              </a:pPr>
              <a:r>
                <a:rPr lang="en" sz="1200" b="1" dirty="0">
                  <a:latin typeface="Sniglet"/>
                  <a:ea typeface="Sniglet"/>
                  <a:cs typeface="Sniglet"/>
                  <a:sym typeface="Sniglet"/>
                </a:rPr>
                <a:t> HACIA TODOS LOS </a:t>
              </a:r>
            </a:p>
            <a:p>
              <a:pPr algn="ctr">
                <a:buClr>
                  <a:schemeClr val="dk1"/>
                </a:buClr>
                <a:buSzPts val="1400"/>
              </a:pPr>
              <a:r>
                <a:rPr lang="en" sz="1200" b="1" dirty="0">
                  <a:latin typeface="Sniglet"/>
                  <a:ea typeface="Sniglet"/>
                  <a:cs typeface="Sniglet"/>
                  <a:sym typeface="Sniglet"/>
                </a:rPr>
                <a:t>SERES HUMANOS</a:t>
              </a:r>
              <a:endParaRPr sz="1200" b="1" i="0" u="none" strike="noStrike" cap="none" dirty="0">
                <a:latin typeface="Sniglet"/>
                <a:ea typeface="Sniglet"/>
                <a:cs typeface="Sniglet"/>
                <a:sym typeface="Sniglet"/>
              </a:endParaRPr>
            </a:p>
          </p:txBody>
        </p:sp>
        <p:sp>
          <p:nvSpPr>
            <p:cNvPr id="12" name="Google Shape;476;p42">
              <a:extLst>
                <a:ext uri="{FF2B5EF4-FFF2-40B4-BE49-F238E27FC236}">
                  <a16:creationId xmlns:a16="http://schemas.microsoft.com/office/drawing/2014/main" id="{0A803146-F37A-080C-6CD2-8FFB8C7E38E3}"/>
                </a:ext>
              </a:extLst>
            </p:cNvPr>
            <p:cNvSpPr/>
            <p:nvPr/>
          </p:nvSpPr>
          <p:spPr>
            <a:xfrm>
              <a:off x="3780846" y="4468671"/>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dirty="0">
                <a:solidFill>
                  <a:schemeClr val="lt1"/>
                </a:solidFill>
                <a:latin typeface="Sniglet"/>
                <a:ea typeface="Sniglet"/>
                <a:cs typeface="Sniglet"/>
                <a:sym typeface="Sniglet"/>
              </a:endParaRPr>
            </a:p>
          </p:txBody>
        </p:sp>
      </p:grpSp>
      <p:grpSp>
        <p:nvGrpSpPr>
          <p:cNvPr id="13" name="Google Shape;469;p42">
            <a:extLst>
              <a:ext uri="{FF2B5EF4-FFF2-40B4-BE49-F238E27FC236}">
                <a16:creationId xmlns:a16="http://schemas.microsoft.com/office/drawing/2014/main" id="{98DBBCD8-6862-BA49-BF14-3162394134C4}"/>
              </a:ext>
            </a:extLst>
          </p:cNvPr>
          <p:cNvGrpSpPr/>
          <p:nvPr/>
        </p:nvGrpSpPr>
        <p:grpSpPr>
          <a:xfrm>
            <a:off x="4776634" y="1545850"/>
            <a:ext cx="3588215" cy="3397223"/>
            <a:chOff x="3777666" y="4469263"/>
            <a:chExt cx="721221" cy="629778"/>
          </a:xfrm>
        </p:grpSpPr>
        <p:sp>
          <p:nvSpPr>
            <p:cNvPr id="14" name="Google Shape;472;p42">
              <a:extLst>
                <a:ext uri="{FF2B5EF4-FFF2-40B4-BE49-F238E27FC236}">
                  <a16:creationId xmlns:a16="http://schemas.microsoft.com/office/drawing/2014/main" id="{D06FAD65-461A-8630-CB21-76C35B381DE7}"/>
                </a:ext>
              </a:extLst>
            </p:cNvPr>
            <p:cNvSpPr/>
            <p:nvPr/>
          </p:nvSpPr>
          <p:spPr>
            <a:xfrm>
              <a:off x="3778727" y="4519014"/>
              <a:ext cx="72016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endParaRPr lang="es-PR" sz="1200" b="1" dirty="0">
                <a:solidFill>
                  <a:schemeClr val="tx1">
                    <a:lumMod val="50000"/>
                  </a:schemeClr>
                </a:solidFill>
                <a:latin typeface="Sniglet"/>
                <a:ea typeface="Sniglet"/>
                <a:cs typeface="Sniglet"/>
                <a:sym typeface="Sniglet"/>
              </a:endParaRPr>
            </a:p>
            <a:p>
              <a:pPr algn="ctr">
                <a:buClr>
                  <a:schemeClr val="dk1"/>
                </a:buClr>
                <a:buSzPts val="1400"/>
              </a:pPr>
              <a:r>
                <a:rPr lang="es-PR" sz="1200" b="1" dirty="0">
                  <a:solidFill>
                    <a:schemeClr val="tx1">
                      <a:lumMod val="50000"/>
                    </a:schemeClr>
                  </a:solidFill>
                  <a:latin typeface="Sniglet"/>
                  <a:ea typeface="Sniglet"/>
                  <a:cs typeface="Sniglet"/>
                  <a:sym typeface="Sniglet"/>
                </a:rPr>
                <a:t>PERTINENCIA DE PROGRAMAS DE </a:t>
              </a:r>
            </a:p>
            <a:p>
              <a:pPr algn="ctr">
                <a:buClr>
                  <a:schemeClr val="dk1"/>
                </a:buClr>
                <a:buSzPts val="1400"/>
              </a:pPr>
              <a:r>
                <a:rPr lang="es-PR" sz="1200" b="1" dirty="0">
                  <a:solidFill>
                    <a:schemeClr val="tx1">
                      <a:lumMod val="50000"/>
                    </a:schemeClr>
                  </a:solidFill>
                  <a:latin typeface="Sniglet"/>
                  <a:ea typeface="Sniglet"/>
                  <a:cs typeface="Sniglet"/>
                  <a:sym typeface="Sniglet"/>
                </a:rPr>
                <a:t>ESTUDIO (Ley 85-2018)</a:t>
              </a:r>
            </a:p>
          </p:txBody>
        </p:sp>
        <p:sp>
          <p:nvSpPr>
            <p:cNvPr id="15" name="Google Shape;473;p42">
              <a:extLst>
                <a:ext uri="{FF2B5EF4-FFF2-40B4-BE49-F238E27FC236}">
                  <a16:creationId xmlns:a16="http://schemas.microsoft.com/office/drawing/2014/main" id="{47A74132-A4B4-C6DB-297F-7A311E2D84A4}"/>
                </a:ext>
              </a:extLst>
            </p:cNvPr>
            <p:cNvSpPr/>
            <p:nvPr/>
          </p:nvSpPr>
          <p:spPr>
            <a:xfrm>
              <a:off x="3868662" y="4794430"/>
              <a:ext cx="538704"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endParaRPr lang="en-US" sz="1100" b="1" dirty="0">
                <a:latin typeface="Sniglet"/>
                <a:ea typeface="Sniglet"/>
                <a:cs typeface="Sniglet"/>
                <a:sym typeface="Sniglet"/>
              </a:endParaRPr>
            </a:p>
            <a:p>
              <a:pPr algn="ctr">
                <a:buClr>
                  <a:schemeClr val="dk1"/>
                </a:buClr>
                <a:buSzPts val="1400"/>
              </a:pPr>
              <a:r>
                <a:rPr lang="en-US" sz="1200" b="1" dirty="0">
                  <a:latin typeface="Sniglet"/>
                  <a:ea typeface="Sniglet"/>
                  <a:cs typeface="Sniglet"/>
                  <a:sym typeface="Sniglet"/>
                </a:rPr>
                <a:t>COMPETENCIAS ESENCIALES </a:t>
              </a:r>
            </a:p>
            <a:p>
              <a:pPr algn="ctr">
                <a:buClr>
                  <a:schemeClr val="dk1"/>
                </a:buClr>
                <a:buSzPts val="1400"/>
              </a:pPr>
              <a:r>
                <a:rPr lang="en-US" sz="1200" b="1" dirty="0">
                  <a:latin typeface="Sniglet"/>
                  <a:ea typeface="Sniglet"/>
                  <a:cs typeface="Sniglet"/>
                  <a:sym typeface="Sniglet"/>
                </a:rPr>
                <a:t>DE FINLANDIA </a:t>
              </a:r>
              <a:endParaRPr lang="en-US" sz="1200" b="1" i="0" u="none" strike="noStrike" cap="none" dirty="0">
                <a:latin typeface="Sniglet"/>
                <a:ea typeface="Sniglet"/>
                <a:cs typeface="Sniglet"/>
                <a:sym typeface="Sniglet"/>
              </a:endParaRPr>
            </a:p>
          </p:txBody>
        </p:sp>
        <p:sp>
          <p:nvSpPr>
            <p:cNvPr id="16" name="Google Shape;474;p42">
              <a:extLst>
                <a:ext uri="{FF2B5EF4-FFF2-40B4-BE49-F238E27FC236}">
                  <a16:creationId xmlns:a16="http://schemas.microsoft.com/office/drawing/2014/main" id="{8F8D6FCE-AF22-E33D-B256-FB2D892AA26C}"/>
                </a:ext>
              </a:extLst>
            </p:cNvPr>
            <p:cNvSpPr/>
            <p:nvPr/>
          </p:nvSpPr>
          <p:spPr>
            <a:xfrm>
              <a:off x="3824940" y="4655928"/>
              <a:ext cx="626372"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endParaRPr lang="en-US" sz="1200" b="1" dirty="0">
                <a:latin typeface="Sniglet"/>
                <a:ea typeface="Sniglet"/>
                <a:cs typeface="Sniglet"/>
              </a:endParaRPr>
            </a:p>
            <a:p>
              <a:pPr algn="ctr">
                <a:buClr>
                  <a:schemeClr val="dk1"/>
                </a:buClr>
                <a:buSzPts val="1400"/>
                <a:buFont typeface="Calibri"/>
              </a:pPr>
              <a:r>
                <a:rPr lang="en-US" sz="1200" b="1" dirty="0">
                  <a:latin typeface="Sniglet"/>
                  <a:ea typeface="Sniglet"/>
                  <a:cs typeface="Sniglet"/>
                </a:rPr>
                <a:t>OBJETIVOS DE DESARROLLO SOSTENIBLE  </a:t>
              </a:r>
              <a:endParaRPr lang="en" sz="1200" b="1" i="0" u="none" strike="noStrike" cap="none" dirty="0">
                <a:latin typeface="Sniglet"/>
                <a:ea typeface="Sniglet"/>
                <a:cs typeface="Sniglet"/>
              </a:endParaRPr>
            </a:p>
          </p:txBody>
        </p:sp>
        <p:sp>
          <p:nvSpPr>
            <p:cNvPr id="17" name="Google Shape;475;p42">
              <a:extLst>
                <a:ext uri="{FF2B5EF4-FFF2-40B4-BE49-F238E27FC236}">
                  <a16:creationId xmlns:a16="http://schemas.microsoft.com/office/drawing/2014/main" id="{61771E69-D7CE-0D50-C824-0C667AAA8694}"/>
                </a:ext>
              </a:extLst>
            </p:cNvPr>
            <p:cNvSpPr/>
            <p:nvPr/>
          </p:nvSpPr>
          <p:spPr>
            <a:xfrm>
              <a:off x="3912092" y="4912316"/>
              <a:ext cx="46115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200" b="1" dirty="0">
                  <a:latin typeface="Sniglet"/>
                  <a:ea typeface="Sniglet"/>
                  <a:cs typeface="Sniglet"/>
                  <a:sym typeface="Sniglet"/>
                </a:rPr>
              </a:br>
              <a:r>
                <a:rPr lang="en-US" sz="1200" b="1" dirty="0">
                  <a:latin typeface="Sniglet"/>
                  <a:ea typeface="Sniglet"/>
                  <a:cs typeface="Sniglet"/>
                  <a:sym typeface="Sniglet"/>
                </a:rPr>
                <a:t>COMPETENCIAS </a:t>
              </a:r>
            </a:p>
            <a:p>
              <a:pPr algn="ctr">
                <a:buClr>
                  <a:schemeClr val="dk1"/>
                </a:buClr>
                <a:buSzPts val="1400"/>
              </a:pPr>
              <a:r>
                <a:rPr lang="en-US" sz="1200" b="1" dirty="0">
                  <a:latin typeface="Sniglet"/>
                  <a:ea typeface="Sniglet"/>
                  <a:cs typeface="Sniglet"/>
                  <a:sym typeface="Sniglet"/>
                </a:rPr>
                <a:t>DEL SIGLO XXI</a:t>
              </a:r>
              <a:endParaRPr sz="1200" b="1" i="0" u="none" strike="noStrike" cap="none" dirty="0">
                <a:latin typeface="Sniglet"/>
                <a:ea typeface="Sniglet"/>
                <a:cs typeface="Sniglet"/>
                <a:sym typeface="Sniglet"/>
              </a:endParaRPr>
            </a:p>
          </p:txBody>
        </p:sp>
        <p:sp>
          <p:nvSpPr>
            <p:cNvPr id="18" name="Google Shape;476;p42">
              <a:extLst>
                <a:ext uri="{FF2B5EF4-FFF2-40B4-BE49-F238E27FC236}">
                  <a16:creationId xmlns:a16="http://schemas.microsoft.com/office/drawing/2014/main" id="{B635D77B-33B5-04CE-416B-C54562D44F29}"/>
                </a:ext>
              </a:extLst>
            </p:cNvPr>
            <p:cNvSpPr/>
            <p:nvPr/>
          </p:nvSpPr>
          <p:spPr>
            <a:xfrm>
              <a:off x="3777666" y="446926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a:solidFill>
                  <a:schemeClr val="lt1"/>
                </a:solidFill>
                <a:latin typeface="Sniglet"/>
                <a:ea typeface="Sniglet"/>
                <a:cs typeface="Sniglet"/>
                <a:sym typeface="Sniglet"/>
              </a:endParaRPr>
            </a:p>
          </p:txBody>
        </p:sp>
      </p:grpSp>
      <p:sp>
        <p:nvSpPr>
          <p:cNvPr id="20" name="Google Shape;250;p19">
            <a:extLst>
              <a:ext uri="{FF2B5EF4-FFF2-40B4-BE49-F238E27FC236}">
                <a16:creationId xmlns:a16="http://schemas.microsoft.com/office/drawing/2014/main" id="{78B99D66-8E34-A2A2-6D82-F8F535CE93CE}"/>
              </a:ext>
            </a:extLst>
          </p:cNvPr>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dirty="0"/>
          </a:p>
        </p:txBody>
      </p:sp>
      <p:sp>
        <p:nvSpPr>
          <p:cNvPr id="21" name="Wave 20">
            <a:extLst>
              <a:ext uri="{FF2B5EF4-FFF2-40B4-BE49-F238E27FC236}">
                <a16:creationId xmlns:a16="http://schemas.microsoft.com/office/drawing/2014/main" id="{34512F31-8AEA-EF0C-6675-1D9F23AEC7CA}"/>
              </a:ext>
            </a:extLst>
          </p:cNvPr>
          <p:cNvSpPr/>
          <p:nvPr/>
        </p:nvSpPr>
        <p:spPr>
          <a:xfrm>
            <a:off x="1431887" y="628290"/>
            <a:ext cx="6512577" cy="791894"/>
          </a:xfrm>
          <a:prstGeom prst="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chemeClr val="dk1"/>
              </a:buClr>
              <a:buSzPts val="1400"/>
              <a:buFont typeface="Calibri"/>
              <a:buNone/>
            </a:pPr>
            <a:endParaRPr lang="es-ES" sz="1400" b="1" i="0" u="none" strike="noStrike" cap="none" dirty="0">
              <a:solidFill>
                <a:schemeClr val="tx1"/>
              </a:solidFill>
              <a:latin typeface="Sniglet"/>
              <a:ea typeface="Sniglet"/>
              <a:cs typeface="Sniglet"/>
              <a:sym typeface="Sniglet"/>
            </a:endParaRPr>
          </a:p>
        </p:txBody>
      </p:sp>
      <p:sp>
        <p:nvSpPr>
          <p:cNvPr id="2" name="Wave 1">
            <a:extLst>
              <a:ext uri="{FF2B5EF4-FFF2-40B4-BE49-F238E27FC236}">
                <a16:creationId xmlns:a16="http://schemas.microsoft.com/office/drawing/2014/main" id="{6CA8BA04-8C6D-9883-BEC5-05DB41B9ACD6}"/>
              </a:ext>
            </a:extLst>
          </p:cNvPr>
          <p:cNvSpPr/>
          <p:nvPr/>
        </p:nvSpPr>
        <p:spPr>
          <a:xfrm>
            <a:off x="1317135" y="396789"/>
            <a:ext cx="6512577" cy="918084"/>
          </a:xfrm>
          <a:prstGeom prst="wav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chemeClr val="dk1"/>
              </a:buClr>
              <a:buSzPts val="1400"/>
              <a:buFont typeface="Calibri"/>
              <a:buNone/>
            </a:pPr>
            <a:r>
              <a:rPr lang="es-ES" sz="1400" b="1" i="0" u="none" strike="noStrike" cap="none" dirty="0">
                <a:solidFill>
                  <a:schemeClr val="bg1"/>
                </a:solidFill>
                <a:effectLst>
                  <a:outerShdw blurRad="38100" dist="38100" dir="2700000" algn="tl">
                    <a:srgbClr val="000000">
                      <a:alpha val="43137"/>
                    </a:srgbClr>
                  </a:outerShdw>
                </a:effectLst>
                <a:latin typeface="Sniglet"/>
                <a:ea typeface="Sniglet"/>
                <a:cs typeface="Sniglet"/>
                <a:sym typeface="Sniglet"/>
              </a:rPr>
              <a:t>NUEVO CURRÍCULO DEL ÁREA DE SERVICIOS ACADÉMICOS </a:t>
            </a:r>
          </a:p>
        </p:txBody>
      </p:sp>
    </p:spTree>
    <p:extLst>
      <p:ext uri="{BB962C8B-B14F-4D97-AF65-F5344CB8AC3E}">
        <p14:creationId xmlns:p14="http://schemas.microsoft.com/office/powerpoint/2010/main" val="886746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92B86-12F8-4E0C-B713-7D0678DC6F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50</a:t>
            </a:fld>
            <a:endParaRPr lang="en"/>
          </a:p>
        </p:txBody>
      </p:sp>
      <p:pic>
        <p:nvPicPr>
          <p:cNvPr id="5" name="Picture 4">
            <a:extLst>
              <a:ext uri="{FF2B5EF4-FFF2-40B4-BE49-F238E27FC236}">
                <a16:creationId xmlns:a16="http://schemas.microsoft.com/office/drawing/2014/main" id="{E0DF0991-C845-4FEA-9A52-D36B5DBECAA0}"/>
              </a:ext>
            </a:extLst>
          </p:cNvPr>
          <p:cNvPicPr>
            <a:picLocks noChangeAspect="1"/>
          </p:cNvPicPr>
          <p:nvPr/>
        </p:nvPicPr>
        <p:blipFill>
          <a:blip r:embed="rId2"/>
          <a:stretch>
            <a:fillRect/>
          </a:stretch>
        </p:blipFill>
        <p:spPr>
          <a:xfrm>
            <a:off x="4894608" y="2815557"/>
            <a:ext cx="3441747" cy="2179875"/>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04EF7C49-A4BA-4F6F-8CE3-8F3F08863CB7}"/>
              </a:ext>
            </a:extLst>
          </p:cNvPr>
          <p:cNvPicPr>
            <a:picLocks noChangeAspect="1"/>
          </p:cNvPicPr>
          <p:nvPr/>
        </p:nvPicPr>
        <p:blipFill>
          <a:blip r:embed="rId3"/>
          <a:stretch>
            <a:fillRect/>
          </a:stretch>
        </p:blipFill>
        <p:spPr>
          <a:xfrm>
            <a:off x="4806900" y="669953"/>
            <a:ext cx="3467099" cy="1901797"/>
          </a:xfrm>
          <a:prstGeom prst="rect">
            <a:avLst/>
          </a:prstGeom>
          <a:ln>
            <a:noFill/>
          </a:ln>
          <a:effectLst>
            <a:outerShdw blurRad="190500" algn="tl" rotWithShape="0">
              <a:srgbClr val="000000">
                <a:alpha val="70000"/>
              </a:srgbClr>
            </a:outerShdw>
          </a:effectLst>
        </p:spPr>
      </p:pic>
      <p:pic>
        <p:nvPicPr>
          <p:cNvPr id="10" name="Picture 9" descr="A picture containing text&#10;&#10;Description automatically generated">
            <a:extLst>
              <a:ext uri="{FF2B5EF4-FFF2-40B4-BE49-F238E27FC236}">
                <a16:creationId xmlns:a16="http://schemas.microsoft.com/office/drawing/2014/main" id="{69D5919B-74D9-4769-847E-6BF611031629}"/>
              </a:ext>
            </a:extLst>
          </p:cNvPr>
          <p:cNvPicPr>
            <a:picLocks noChangeAspect="1"/>
          </p:cNvPicPr>
          <p:nvPr/>
        </p:nvPicPr>
        <p:blipFill rotWithShape="1">
          <a:blip r:embed="rId4"/>
          <a:srcRect l="72046" t="1272" r="-1056" b="-1272"/>
          <a:stretch/>
        </p:blipFill>
        <p:spPr>
          <a:xfrm>
            <a:off x="8375792" y="-97082"/>
            <a:ext cx="924697" cy="1497257"/>
          </a:xfrm>
          <a:prstGeom prst="rect">
            <a:avLst/>
          </a:prstGeom>
        </p:spPr>
      </p:pic>
      <p:pic>
        <p:nvPicPr>
          <p:cNvPr id="6" name="Picture 5" descr="Background pattern&#10;&#10;Description automatically generated with medium confidence">
            <a:extLst>
              <a:ext uri="{FF2B5EF4-FFF2-40B4-BE49-F238E27FC236}">
                <a16:creationId xmlns:a16="http://schemas.microsoft.com/office/drawing/2014/main" id="{49E4DD8C-6F39-AB6B-4103-E4EE6AE49957}"/>
              </a:ext>
            </a:extLst>
          </p:cNvPr>
          <p:cNvPicPr>
            <a:picLocks noChangeAspect="1"/>
          </p:cNvPicPr>
          <p:nvPr/>
        </p:nvPicPr>
        <p:blipFill>
          <a:blip r:embed="rId5"/>
          <a:stretch>
            <a:fillRect/>
          </a:stretch>
        </p:blipFill>
        <p:spPr>
          <a:xfrm>
            <a:off x="1018255" y="311142"/>
            <a:ext cx="3318845" cy="4294975"/>
          </a:xfrm>
          <a:prstGeom prst="rect">
            <a:avLst/>
          </a:prstGeom>
        </p:spPr>
      </p:pic>
    </p:spTree>
    <p:extLst>
      <p:ext uri="{BB962C8B-B14F-4D97-AF65-F5344CB8AC3E}">
        <p14:creationId xmlns:p14="http://schemas.microsoft.com/office/powerpoint/2010/main" val="3865903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51</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889000" y="231667"/>
            <a:ext cx="7366000" cy="1292662"/>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Documentos</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oficiales</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que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pertenecen</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al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Educación</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para la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Niñez</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Temprana</a:t>
            </a:r>
            <a:endParaRPr lang="en-US"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1116894" y="1511362"/>
            <a:ext cx="7925506" cy="3631763"/>
          </a:xfrm>
          <a:prstGeom prst="rect">
            <a:avLst/>
          </a:prstGeom>
          <a:noFill/>
        </p:spPr>
        <p:txBody>
          <a:bodyPr wrap="square">
            <a:spAutoFit/>
          </a:bodyPr>
          <a:lstStyle/>
          <a:p>
            <a:pPr marR="0" lvl="0" algn="just">
              <a:spcBef>
                <a:spcPts val="0"/>
              </a:spcBef>
              <a:spcAft>
                <a:spcPts val="0"/>
              </a:spcAft>
            </a:pP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1.    </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Marco Curricular del Programa (2022)</a:t>
            </a:r>
            <a:endParaRPr lang="en-PR" sz="1750" b="1" dirty="0">
              <a:solidFill>
                <a:schemeClr val="bg2"/>
              </a:solidFill>
              <a:effectLst/>
              <a:latin typeface="Nixie One" panose="020B0604020202020204" charset="0"/>
              <a:ea typeface="Calibri" panose="020F0502020204030204" pitchFamily="34" charset="0"/>
              <a:cs typeface="Times New Roman" panose="02020603050405020304" pitchFamily="18" charset="0"/>
            </a:endParaRPr>
          </a:p>
          <a:p>
            <a:pPr marR="0" lvl="0" algn="just">
              <a:spcBef>
                <a:spcPts val="0"/>
              </a:spcBef>
              <a:spcAft>
                <a:spcPts val="0"/>
              </a:spcAft>
            </a:pP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2.   </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Estándares de Contenido y Expectativas del Grado (2022) de: </a:t>
            </a:r>
            <a:endParaRPr lang="en-PR" sz="1750" b="1" dirty="0">
              <a:solidFill>
                <a:schemeClr val="bg2"/>
              </a:solidFill>
              <a:effectLst/>
              <a:latin typeface="Nixie One" panose="020B060402020202020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mj-lt"/>
              <a:buAutoNum type="alphaLcPeriod"/>
            </a:pP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0 a 36 meses </a:t>
            </a:r>
            <a:endParaRPr lang="en-PR" sz="1750" b="1" dirty="0">
              <a:solidFill>
                <a:schemeClr val="bg2"/>
              </a:solidFill>
              <a:effectLst/>
              <a:latin typeface="Nixie One" panose="020B060402020202020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mj-lt"/>
              <a:buAutoNum type="alphaLcPeriod"/>
            </a:pPr>
            <a:r>
              <a:rPr lang="es-ES_tradnl"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Prek</a:t>
            </a:r>
            <a:r>
              <a:rPr lang="en-PR"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i</a:t>
            </a:r>
            <a:r>
              <a:rPr lang="es-ES_tradnl"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nder</a:t>
            </a:r>
            <a:r>
              <a:rPr lang="en-PR"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garten</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 </a:t>
            </a:r>
            <a:endParaRPr lang="en-PR" sz="1750" b="1" dirty="0">
              <a:solidFill>
                <a:schemeClr val="bg2"/>
              </a:solidFill>
              <a:effectLst/>
              <a:latin typeface="Nixie One" panose="020B060402020202020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mj-lt"/>
              <a:buAutoNum type="alphaLcPeriod"/>
            </a:pP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Kindergarten </a:t>
            </a:r>
            <a:endParaRPr lang="en-PR" sz="1750" b="1" dirty="0">
              <a:solidFill>
                <a:schemeClr val="bg2"/>
              </a:solidFill>
              <a:effectLst/>
              <a:latin typeface="Nixie One" panose="020B060402020202020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mj-lt"/>
              <a:buAutoNum type="alphaLcPeriod"/>
            </a:pP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Primero a </a:t>
            </a:r>
            <a:r>
              <a:rPr lang="en-PR"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tercer</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 grado </a:t>
            </a:r>
            <a:endParaRPr lang="en-PR" sz="1750" b="1" dirty="0">
              <a:solidFill>
                <a:schemeClr val="bg2"/>
              </a:solidFill>
              <a:effectLst/>
              <a:latin typeface="Nixie One" panose="020B0604020202020204" charset="0"/>
              <a:ea typeface="Calibri" panose="020F0502020204030204" pitchFamily="34" charset="0"/>
              <a:cs typeface="Times New Roman" panose="02020603050405020304" pitchFamily="18" charset="0"/>
            </a:endParaRPr>
          </a:p>
          <a:p>
            <a:pPr marR="0" lvl="0" algn="just">
              <a:spcBef>
                <a:spcPts val="0"/>
              </a:spcBef>
              <a:spcAft>
                <a:spcPts val="0"/>
              </a:spcAft>
            </a:pP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3.   </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Competencias Esenciales por grado de: prekínder a</a:t>
            </a: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PR"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tercer</a:t>
            </a: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PR"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grado</a:t>
            </a:r>
            <a:endParaRPr lang="en-PR" sz="1750" b="1" dirty="0">
              <a:solidFill>
                <a:schemeClr val="bg2"/>
              </a:solidFill>
              <a:effectLst/>
              <a:latin typeface="Nixie One" panose="020B0604020202020204" charset="0"/>
              <a:ea typeface="Calibri" panose="020F0502020204030204" pitchFamily="34" charset="0"/>
              <a:cs typeface="Times New Roman" panose="02020603050405020304" pitchFamily="18" charset="0"/>
            </a:endParaRPr>
          </a:p>
          <a:p>
            <a:pPr marR="0" lvl="0" algn="just">
              <a:spcBef>
                <a:spcPts val="0"/>
              </a:spcBef>
              <a:spcAft>
                <a:spcPts val="0"/>
              </a:spcAft>
            </a:pP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4.   </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Mapas curriculares de k</a:t>
            </a: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í</a:t>
            </a:r>
            <a:r>
              <a:rPr lang="es-ES_tradnl"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nder</a:t>
            </a: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 a </a:t>
            </a:r>
            <a:r>
              <a:rPr lang="en-PR"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tercer</a:t>
            </a: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PR"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grado</a:t>
            </a:r>
            <a:endPar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endParaRPr>
          </a:p>
          <a:p>
            <a:pPr marR="0" lvl="0" algn="just">
              <a:spcBef>
                <a:spcPts val="0"/>
              </a:spcBef>
              <a:spcAft>
                <a:spcPts val="0"/>
              </a:spcAft>
            </a:pPr>
            <a:r>
              <a:rPr lang="en-PR" sz="1750" b="1" dirty="0">
                <a:solidFill>
                  <a:schemeClr val="bg2"/>
                </a:solidFill>
                <a:latin typeface="Nixie One" panose="020B0604020202020204" charset="0"/>
                <a:ea typeface="Calibri" panose="020F0502020204030204" pitchFamily="34" charset="0"/>
                <a:cs typeface="Arial" panose="020B0604020202020204" pitchFamily="34" charset="0"/>
              </a:rPr>
              <a:t>5.   C</a:t>
            </a:r>
            <a:r>
              <a:rPr lang="es-ES_tradnl" sz="1750" b="1" dirty="0" err="1">
                <a:solidFill>
                  <a:schemeClr val="bg2"/>
                </a:solidFill>
                <a:effectLst/>
                <a:latin typeface="Nixie One" panose="020B0604020202020204" charset="0"/>
                <a:ea typeface="Calibri" panose="020F0502020204030204" pitchFamily="34" charset="0"/>
                <a:cs typeface="Arial" panose="020B0604020202020204" pitchFamily="34" charset="0"/>
              </a:rPr>
              <a:t>alendarios</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 de secuencias, herramientas de alineación </a:t>
            </a: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      </a:t>
            </a:r>
          </a:p>
          <a:p>
            <a:pPr marR="0" lvl="0" algn="just">
              <a:spcBef>
                <a:spcPts val="0"/>
              </a:spcBef>
              <a:spcAft>
                <a:spcPts val="0"/>
              </a:spcAft>
            </a:pPr>
            <a:r>
              <a:rPr lang="en-PR" sz="1750" b="1" dirty="0">
                <a:solidFill>
                  <a:schemeClr val="bg2"/>
                </a:solidFill>
                <a:latin typeface="Nixie One" panose="020B0604020202020204" charset="0"/>
                <a:ea typeface="Calibri" panose="020F0502020204030204" pitchFamily="34" charset="0"/>
                <a:cs typeface="Arial" panose="020B0604020202020204" pitchFamily="34" charset="0"/>
              </a:rPr>
              <a:t>      </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y anejos (2022)</a:t>
            </a:r>
            <a:endPar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endParaRPr>
          </a:p>
          <a:p>
            <a:pPr marR="0" lvl="0" algn="just">
              <a:spcBef>
                <a:spcPts val="0"/>
              </a:spcBef>
              <a:spcAft>
                <a:spcPts val="0"/>
              </a:spcAft>
            </a:pPr>
            <a:r>
              <a:rPr lang="en-PR" sz="1750" b="1" dirty="0">
                <a:solidFill>
                  <a:schemeClr val="bg2"/>
                </a:solidFill>
                <a:latin typeface="Nixie One" panose="020B0604020202020204" charset="0"/>
                <a:ea typeface="Calibri" panose="020F0502020204030204" pitchFamily="34" charset="0"/>
                <a:cs typeface="Arial" panose="020B0604020202020204" pitchFamily="34" charset="0"/>
              </a:rPr>
              <a:t>6.   </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Pre</a:t>
            </a: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/posprueba</a:t>
            </a: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s</a:t>
            </a:r>
          </a:p>
          <a:p>
            <a:pPr marR="0" lvl="0" algn="just">
              <a:spcBef>
                <a:spcPts val="0"/>
              </a:spcBef>
              <a:spcAft>
                <a:spcPts val="0"/>
              </a:spcAft>
            </a:pPr>
            <a:r>
              <a:rPr lang="en-PR" sz="1750" b="1" dirty="0">
                <a:solidFill>
                  <a:schemeClr val="bg2"/>
                </a:solidFill>
                <a:latin typeface="Nixie One" panose="020B0604020202020204" charset="0"/>
                <a:ea typeface="Calibri" panose="020F0502020204030204" pitchFamily="34" charset="0"/>
                <a:cs typeface="Arial" panose="020B0604020202020204" pitchFamily="34" charset="0"/>
              </a:rPr>
              <a:t>7</a:t>
            </a:r>
            <a:r>
              <a:rPr lang="en-PR" sz="175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s-ES_tradnl" sz="1750" b="1" dirty="0">
                <a:solidFill>
                  <a:schemeClr val="bg2"/>
                </a:solidFill>
                <a:effectLst/>
                <a:latin typeface="Nixie One" panose="020B0604020202020204" charset="0"/>
                <a:ea typeface="Calibri" panose="020F0502020204030204" pitchFamily="34" charset="0"/>
                <a:cs typeface="Arial" panose="020B0604020202020204" pitchFamily="34" charset="0"/>
              </a:rPr>
              <a:t>Prontuarios </a:t>
            </a:r>
            <a:endParaRPr lang="en-PR" sz="1750" b="1" dirty="0">
              <a:solidFill>
                <a:schemeClr val="bg2"/>
              </a:solidFill>
              <a:effectLst/>
              <a:latin typeface="Nixie One" panose="020B060402020202020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endParaRPr lang="es-ES" sz="2000" dirty="0">
              <a:solidFill>
                <a:srgbClr val="000000"/>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085641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FC0CA6-FEBE-62D9-3F5E-435010A5B35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52</a:t>
            </a:fld>
            <a:endParaRPr lang="en"/>
          </a:p>
        </p:txBody>
      </p:sp>
      <p:sp>
        <p:nvSpPr>
          <p:cNvPr id="3" name="TextBox 2">
            <a:extLst>
              <a:ext uri="{FF2B5EF4-FFF2-40B4-BE49-F238E27FC236}">
                <a16:creationId xmlns:a16="http://schemas.microsoft.com/office/drawing/2014/main" id="{FC7600E3-0286-AAC9-FD84-9357032B2550}"/>
              </a:ext>
            </a:extLst>
          </p:cNvPr>
          <p:cNvSpPr txBox="1"/>
          <p:nvPr/>
        </p:nvSpPr>
        <p:spPr>
          <a:xfrm>
            <a:off x="1336133" y="1403974"/>
            <a:ext cx="6289891" cy="2554545"/>
          </a:xfrm>
          <a:prstGeom prst="rect">
            <a:avLst/>
          </a:prstGeom>
          <a:noFill/>
        </p:spPr>
        <p:txBody>
          <a:bodyPr wrap="square" rtlCol="0">
            <a:spAutoFit/>
          </a:bodyPr>
          <a:lstStyle/>
          <a:p>
            <a:pPr marL="457189" indent="-457189">
              <a:buAutoNum type="arabicPeriod"/>
            </a:pPr>
            <a:r>
              <a:rPr lang="en-PR" sz="2000" b="1" dirty="0" err="1">
                <a:solidFill>
                  <a:schemeClr val="bg2"/>
                </a:solidFill>
                <a:latin typeface="Nixie One" panose="020B0604020202020204" charset="0"/>
              </a:rPr>
              <a:t>Integración</a:t>
            </a:r>
            <a:r>
              <a:rPr lang="en-PR" sz="2000" b="1" dirty="0">
                <a:solidFill>
                  <a:schemeClr val="bg2"/>
                </a:solidFill>
                <a:latin typeface="Nixie One" panose="020B0604020202020204" charset="0"/>
              </a:rPr>
              <a:t> curricular</a:t>
            </a:r>
            <a:endParaRPr lang="es-PR" sz="2000" b="1" dirty="0">
              <a:solidFill>
                <a:schemeClr val="bg2"/>
              </a:solidFill>
              <a:latin typeface="Nixie One" panose="020B0604020202020204" charset="0"/>
            </a:endParaRPr>
          </a:p>
          <a:p>
            <a:pPr marL="457189" indent="-457189">
              <a:buAutoNum type="arabicPeriod"/>
            </a:pPr>
            <a:r>
              <a:rPr lang="en-PR" sz="2000" b="1" dirty="0" err="1">
                <a:solidFill>
                  <a:schemeClr val="bg2"/>
                </a:solidFill>
                <a:latin typeface="Nixie One" panose="020B0604020202020204" charset="0"/>
              </a:rPr>
              <a:t>Instrucción</a:t>
            </a:r>
            <a:r>
              <a:rPr lang="en-PR" sz="2000" b="1" dirty="0">
                <a:solidFill>
                  <a:schemeClr val="bg2"/>
                </a:solidFill>
                <a:latin typeface="Nixie One" panose="020B0604020202020204" charset="0"/>
              </a:rPr>
              <a:t> </a:t>
            </a:r>
            <a:r>
              <a:rPr lang="en-PR" sz="2000" b="1" dirty="0" err="1">
                <a:solidFill>
                  <a:schemeClr val="bg2"/>
                </a:solidFill>
                <a:latin typeface="Nixie One" panose="020B0604020202020204" charset="0"/>
              </a:rPr>
              <a:t>diferenciada</a:t>
            </a:r>
            <a:endParaRPr lang="en-PR" sz="2000" b="1" dirty="0">
              <a:solidFill>
                <a:schemeClr val="bg2"/>
              </a:solidFill>
              <a:latin typeface="Nixie One" panose="020B0604020202020204" charset="0"/>
            </a:endParaRPr>
          </a:p>
          <a:p>
            <a:pPr marL="457189" indent="-457189">
              <a:buAutoNum type="arabicPeriod"/>
            </a:pPr>
            <a:r>
              <a:rPr lang="en-PR" sz="2000" b="1" dirty="0" err="1">
                <a:solidFill>
                  <a:schemeClr val="bg2"/>
                </a:solidFill>
                <a:latin typeface="Nixie One" panose="020B0604020202020204" charset="0"/>
              </a:rPr>
              <a:t>Aprendizaje</a:t>
            </a:r>
            <a:r>
              <a:rPr lang="en-PR" sz="2000" b="1" dirty="0">
                <a:solidFill>
                  <a:schemeClr val="bg2"/>
                </a:solidFill>
                <a:latin typeface="Nixie One" panose="020B0604020202020204" charset="0"/>
              </a:rPr>
              <a:t> </a:t>
            </a:r>
            <a:r>
              <a:rPr lang="en-PR" sz="2000" b="1" dirty="0" err="1">
                <a:solidFill>
                  <a:schemeClr val="bg2"/>
                </a:solidFill>
                <a:latin typeface="Nixie One" panose="020B0604020202020204" charset="0"/>
              </a:rPr>
              <a:t>basado</a:t>
            </a:r>
            <a:r>
              <a:rPr lang="en-PR" sz="2000" b="1" dirty="0">
                <a:solidFill>
                  <a:schemeClr val="bg2"/>
                </a:solidFill>
                <a:latin typeface="Nixie One" panose="020B0604020202020204" charset="0"/>
              </a:rPr>
              <a:t> </a:t>
            </a:r>
            <a:r>
              <a:rPr lang="en-PR" sz="2000" b="1" dirty="0" err="1">
                <a:solidFill>
                  <a:schemeClr val="bg2"/>
                </a:solidFill>
                <a:latin typeface="Nixie One" panose="020B0604020202020204" charset="0"/>
              </a:rPr>
              <a:t>en</a:t>
            </a:r>
            <a:r>
              <a:rPr lang="en-PR" sz="2000" b="1" dirty="0">
                <a:solidFill>
                  <a:schemeClr val="bg2"/>
                </a:solidFill>
                <a:latin typeface="Nixie One" panose="020B0604020202020204" charset="0"/>
              </a:rPr>
              <a:t> </a:t>
            </a:r>
            <a:r>
              <a:rPr lang="en-PR" sz="2000" b="1" dirty="0" err="1">
                <a:solidFill>
                  <a:schemeClr val="bg2"/>
                </a:solidFill>
                <a:latin typeface="Nixie One" panose="020B0604020202020204" charset="0"/>
              </a:rPr>
              <a:t>proyecto</a:t>
            </a:r>
            <a:endParaRPr lang="en-PR" sz="2000" b="1" dirty="0">
              <a:solidFill>
                <a:schemeClr val="bg2"/>
              </a:solidFill>
              <a:latin typeface="Nixie One" panose="020B0604020202020204" charset="0"/>
            </a:endParaRPr>
          </a:p>
          <a:p>
            <a:pPr marL="457189" indent="-457189">
              <a:buAutoNum type="arabicPeriod"/>
            </a:pPr>
            <a:r>
              <a:rPr lang="en-PR" sz="2000" b="1" dirty="0" err="1">
                <a:solidFill>
                  <a:schemeClr val="bg2"/>
                </a:solidFill>
                <a:latin typeface="Nixie One" panose="020B0604020202020204" charset="0"/>
              </a:rPr>
              <a:t>Integración</a:t>
            </a:r>
            <a:r>
              <a:rPr lang="en-PR" sz="2000" b="1" dirty="0">
                <a:solidFill>
                  <a:schemeClr val="bg2"/>
                </a:solidFill>
                <a:latin typeface="Nixie One" panose="020B0604020202020204" charset="0"/>
              </a:rPr>
              <a:t> de la </a:t>
            </a:r>
            <a:r>
              <a:rPr lang="en-PR" sz="2000" b="1" dirty="0" err="1">
                <a:solidFill>
                  <a:schemeClr val="bg2"/>
                </a:solidFill>
                <a:latin typeface="Nixie One" panose="020B0604020202020204" charset="0"/>
              </a:rPr>
              <a:t>tecnología</a:t>
            </a:r>
            <a:endParaRPr lang="en-PR" sz="2000" b="1" dirty="0">
              <a:solidFill>
                <a:schemeClr val="bg2"/>
              </a:solidFill>
              <a:latin typeface="Nixie One" panose="020B0604020202020204" charset="0"/>
            </a:endParaRPr>
          </a:p>
          <a:p>
            <a:pPr marL="457189" indent="-457189">
              <a:buAutoNum type="arabicPeriod"/>
            </a:pPr>
            <a:r>
              <a:rPr lang="en-PR" sz="2000" b="1" dirty="0" err="1">
                <a:solidFill>
                  <a:schemeClr val="bg2"/>
                </a:solidFill>
                <a:latin typeface="Nixie One" panose="020B0604020202020204" charset="0"/>
              </a:rPr>
              <a:t>Aprendizaje</a:t>
            </a:r>
            <a:r>
              <a:rPr lang="en-PR" sz="2000" b="1" dirty="0">
                <a:solidFill>
                  <a:schemeClr val="bg2"/>
                </a:solidFill>
                <a:latin typeface="Nixie One" panose="020B0604020202020204" charset="0"/>
              </a:rPr>
              <a:t> </a:t>
            </a:r>
            <a:r>
              <a:rPr lang="en-PR" sz="2000" b="1" dirty="0" err="1">
                <a:solidFill>
                  <a:schemeClr val="bg2"/>
                </a:solidFill>
                <a:latin typeface="Nixie One" panose="020B0604020202020204" charset="0"/>
              </a:rPr>
              <a:t>basado</a:t>
            </a:r>
            <a:r>
              <a:rPr lang="en-PR" sz="2000" b="1" dirty="0">
                <a:solidFill>
                  <a:schemeClr val="bg2"/>
                </a:solidFill>
                <a:latin typeface="Nixie One" panose="020B0604020202020204" charset="0"/>
              </a:rPr>
              <a:t> </a:t>
            </a:r>
            <a:r>
              <a:rPr lang="en-PR" sz="2000" b="1" dirty="0" err="1">
                <a:solidFill>
                  <a:schemeClr val="bg2"/>
                </a:solidFill>
                <a:latin typeface="Nixie One" panose="020B0604020202020204" charset="0"/>
              </a:rPr>
              <a:t>en</a:t>
            </a:r>
            <a:r>
              <a:rPr lang="en-PR" sz="2000" b="1" dirty="0">
                <a:solidFill>
                  <a:schemeClr val="bg2"/>
                </a:solidFill>
                <a:latin typeface="Nixie One" panose="020B0604020202020204" charset="0"/>
              </a:rPr>
              <a:t> </a:t>
            </a:r>
            <a:r>
              <a:rPr lang="en-PR" sz="2000" b="1" dirty="0" err="1">
                <a:solidFill>
                  <a:schemeClr val="bg2"/>
                </a:solidFill>
                <a:latin typeface="Nixie One" panose="020B0604020202020204" charset="0"/>
              </a:rPr>
              <a:t>el</a:t>
            </a:r>
            <a:r>
              <a:rPr lang="en-PR" sz="2000" b="1" dirty="0">
                <a:solidFill>
                  <a:schemeClr val="bg2"/>
                </a:solidFill>
                <a:latin typeface="Nixie One" panose="020B0604020202020204" charset="0"/>
              </a:rPr>
              <a:t> </a:t>
            </a:r>
            <a:r>
              <a:rPr lang="en-PR" sz="2000" b="1" dirty="0" err="1">
                <a:solidFill>
                  <a:schemeClr val="bg2"/>
                </a:solidFill>
                <a:latin typeface="Nixie One" panose="020B0604020202020204" charset="0"/>
              </a:rPr>
              <a:t>juego</a:t>
            </a:r>
            <a:endParaRPr lang="en-PR" sz="2000" b="1" dirty="0">
              <a:solidFill>
                <a:schemeClr val="bg2"/>
              </a:solidFill>
              <a:latin typeface="Nixie One" panose="020B0604020202020204" charset="0"/>
            </a:endParaRPr>
          </a:p>
          <a:p>
            <a:pPr marL="457189" indent="-457189">
              <a:buAutoNum type="arabicPeriod"/>
            </a:pPr>
            <a:r>
              <a:rPr lang="en-PR" sz="2000" b="1" dirty="0">
                <a:solidFill>
                  <a:schemeClr val="bg2"/>
                </a:solidFill>
                <a:latin typeface="Nixie One" panose="020B0604020202020204" charset="0"/>
              </a:rPr>
              <a:t>STEM</a:t>
            </a:r>
          </a:p>
          <a:p>
            <a:pPr marL="457189" indent="-457189">
              <a:buAutoNum type="arabicPeriod"/>
            </a:pPr>
            <a:r>
              <a:rPr lang="en-PR" sz="2000" b="1" dirty="0">
                <a:solidFill>
                  <a:schemeClr val="bg2"/>
                </a:solidFill>
                <a:latin typeface="Nixie One" panose="020B0604020202020204" charset="0"/>
              </a:rPr>
              <a:t>STEAM</a:t>
            </a:r>
          </a:p>
          <a:p>
            <a:pPr marL="457189" indent="-457189">
              <a:buAutoNum type="arabicPeriod"/>
            </a:pPr>
            <a:r>
              <a:rPr lang="en-PR" sz="2000" b="1" dirty="0">
                <a:solidFill>
                  <a:schemeClr val="bg2"/>
                </a:solidFill>
                <a:latin typeface="Nixie One" panose="020B0604020202020204" charset="0"/>
              </a:rPr>
              <a:t>STREAM</a:t>
            </a:r>
            <a:endParaRPr lang="es-PR" sz="2000" b="1" dirty="0">
              <a:solidFill>
                <a:schemeClr val="bg2"/>
              </a:solidFill>
              <a:latin typeface="Nixie One" panose="020B0604020202020204" charset="0"/>
            </a:endParaRPr>
          </a:p>
        </p:txBody>
      </p:sp>
      <p:sp>
        <p:nvSpPr>
          <p:cNvPr id="4" name="Text Box 43">
            <a:extLst>
              <a:ext uri="{FF2B5EF4-FFF2-40B4-BE49-F238E27FC236}">
                <a16:creationId xmlns:a16="http://schemas.microsoft.com/office/drawing/2014/main" id="{70466843-EA45-4F86-CA25-4F525EBB082D}"/>
              </a:ext>
            </a:extLst>
          </p:cNvPr>
          <p:cNvSpPr txBox="1">
            <a:spLocks noChangeArrowheads="1"/>
          </p:cNvSpPr>
          <p:nvPr/>
        </p:nvSpPr>
        <p:spPr bwMode="auto">
          <a:xfrm>
            <a:off x="889000" y="231667"/>
            <a:ext cx="7366000" cy="892552"/>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Las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estrategias</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educativas</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basadas</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evidencia</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que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dirigen</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el</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PR" sz="26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PR"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son:</a:t>
            </a:r>
            <a:endParaRPr lang="en-US" sz="26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Tree>
    <p:extLst>
      <p:ext uri="{BB962C8B-B14F-4D97-AF65-F5344CB8AC3E}">
        <p14:creationId xmlns:p14="http://schemas.microsoft.com/office/powerpoint/2010/main" val="1208078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53</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523220"/>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Nueva Carta Circular</a:t>
            </a:r>
          </a:p>
        </p:txBody>
      </p:sp>
      <p:sp>
        <p:nvSpPr>
          <p:cNvPr id="9" name="TextBox 8">
            <a:extLst>
              <a:ext uri="{FF2B5EF4-FFF2-40B4-BE49-F238E27FC236}">
                <a16:creationId xmlns:a16="http://schemas.microsoft.com/office/drawing/2014/main" id="{872BC84B-AB3A-44E8-AC6B-45ACCAABF1C1}"/>
              </a:ext>
            </a:extLst>
          </p:cNvPr>
          <p:cNvSpPr txBox="1"/>
          <p:nvPr/>
        </p:nvSpPr>
        <p:spPr>
          <a:xfrm>
            <a:off x="704193" y="929468"/>
            <a:ext cx="7998372" cy="3724096"/>
          </a:xfrm>
          <a:prstGeom prst="rect">
            <a:avLst/>
          </a:prstGeom>
          <a:noFill/>
        </p:spPr>
        <p:txBody>
          <a:bodyPr wrap="square">
            <a:spAutoFit/>
          </a:bodyPr>
          <a:lstStyle/>
          <a:p>
            <a:pPr marL="342900" indent="-342900">
              <a:buFont typeface="Wingdings" panose="05000000000000000000" pitchFamily="2" charset="2"/>
              <a:buChar char="§"/>
            </a:pPr>
            <a:r>
              <a:rPr lang="en-PR" sz="1800" b="1" dirty="0" err="1">
                <a:solidFill>
                  <a:schemeClr val="bg2"/>
                </a:solidFill>
                <a:latin typeface="Nixie One" panose="020B0604020202020204" charset="0"/>
                <a:cs typeface="Varela Round" panose="00000500000000000000" pitchFamily="2" charset="-79"/>
              </a:rPr>
              <a:t>En</a:t>
            </a:r>
            <a:r>
              <a:rPr lang="en-PR" sz="1800" b="1" dirty="0">
                <a:solidFill>
                  <a:schemeClr val="bg2"/>
                </a:solidFill>
                <a:latin typeface="Nixie One" panose="020B0604020202020204" charset="0"/>
                <a:cs typeface="Varela Round" panose="00000500000000000000" pitchFamily="2" charset="-79"/>
              </a:rPr>
              <a:t> la </a:t>
            </a:r>
            <a:r>
              <a:rPr lang="en-PR" sz="1800" b="1" dirty="0" err="1">
                <a:solidFill>
                  <a:schemeClr val="bg2"/>
                </a:solidFill>
                <a:latin typeface="Nixie One" panose="020B0604020202020204" charset="0"/>
                <a:cs typeface="Varela Round" panose="00000500000000000000" pitchFamily="2" charset="-79"/>
              </a:rPr>
              <a:t>nueva</a:t>
            </a:r>
            <a:r>
              <a:rPr lang="en-PR" sz="1800" b="1" dirty="0">
                <a:solidFill>
                  <a:schemeClr val="bg2"/>
                </a:solidFill>
                <a:latin typeface="Nixie One" panose="020B0604020202020204" charset="0"/>
                <a:cs typeface="Varela Round" panose="00000500000000000000" pitchFamily="2" charset="-79"/>
              </a:rPr>
              <a:t> carta circular se </a:t>
            </a:r>
            <a:r>
              <a:rPr lang="en-PR" sz="1800" b="1" dirty="0" err="1">
                <a:solidFill>
                  <a:schemeClr val="bg2"/>
                </a:solidFill>
                <a:latin typeface="Nixie One" panose="020B0604020202020204" charset="0"/>
                <a:cs typeface="Varela Round" panose="00000500000000000000" pitchFamily="2" charset="-79"/>
              </a:rPr>
              <a:t>destaca</a:t>
            </a:r>
            <a:r>
              <a:rPr lang="en-PR" sz="1800" b="1" dirty="0">
                <a:solidFill>
                  <a:schemeClr val="bg2"/>
                </a:solidFill>
                <a:latin typeface="Nixie One" panose="020B0604020202020204" charset="0"/>
                <a:cs typeface="Varela Round" panose="00000500000000000000" pitchFamily="2" charset="-79"/>
              </a:rPr>
              <a:t> que se </a:t>
            </a:r>
            <a:r>
              <a:rPr lang="en-PR" sz="1800" b="1" dirty="0" err="1">
                <a:solidFill>
                  <a:schemeClr val="bg2"/>
                </a:solidFill>
                <a:latin typeface="Nixie One" panose="020B0604020202020204" charset="0"/>
                <a:cs typeface="Varela Round" panose="00000500000000000000" pitchFamily="2" charset="-79"/>
              </a:rPr>
              <a:t>extiende</a:t>
            </a:r>
            <a:r>
              <a:rPr lang="en-PR" sz="1800" b="1" dirty="0">
                <a:solidFill>
                  <a:schemeClr val="bg2"/>
                </a:solidFill>
                <a:latin typeface="Nixie One" panose="020B0604020202020204" charset="0"/>
                <a:cs typeface="Varela Round" panose="00000500000000000000" pitchFamily="2" charset="-79"/>
              </a:rPr>
              <a:t> la </a:t>
            </a:r>
            <a:r>
              <a:rPr lang="en-PR" sz="1800" b="1" dirty="0" err="1">
                <a:solidFill>
                  <a:schemeClr val="bg2"/>
                </a:solidFill>
                <a:latin typeface="Nixie One" panose="020B0604020202020204" charset="0"/>
                <a:cs typeface="Varela Round" panose="00000500000000000000" pitchFamily="2" charset="-79"/>
              </a:rPr>
              <a:t>revisión</a:t>
            </a:r>
            <a:r>
              <a:rPr lang="en-PR" sz="1800" b="1" dirty="0">
                <a:solidFill>
                  <a:schemeClr val="bg2"/>
                </a:solidFill>
                <a:latin typeface="Nixie One" panose="020B0604020202020204" charset="0"/>
                <a:cs typeface="Varela Round" panose="00000500000000000000" pitchFamily="2" charset="-79"/>
              </a:rPr>
              <a:t> curricular </a:t>
            </a:r>
            <a:r>
              <a:rPr lang="en-PR" sz="1800" b="1" dirty="0" err="1">
                <a:solidFill>
                  <a:schemeClr val="bg2"/>
                </a:solidFill>
                <a:latin typeface="Nixie One" panose="020B0604020202020204" charset="0"/>
                <a:cs typeface="Varela Round" panose="00000500000000000000" pitchFamily="2" charset="-79"/>
              </a:rPr>
              <a:t>desde</a:t>
            </a:r>
            <a:r>
              <a:rPr lang="en-PR" sz="1800" b="1" dirty="0">
                <a:solidFill>
                  <a:schemeClr val="bg2"/>
                </a:solidFill>
                <a:latin typeface="Nixie One" panose="020B0604020202020204" charset="0"/>
                <a:cs typeface="Varela Round" panose="00000500000000000000" pitchFamily="2" charset="-79"/>
              </a:rPr>
              <a:t> </a:t>
            </a:r>
            <a:r>
              <a:rPr lang="en-PR" sz="1800" b="1" dirty="0" err="1">
                <a:solidFill>
                  <a:schemeClr val="bg2"/>
                </a:solidFill>
                <a:latin typeface="Nixie One" panose="020B0604020202020204" charset="0"/>
                <a:cs typeface="Varela Round" panose="00000500000000000000" pitchFamily="2" charset="-79"/>
              </a:rPr>
              <a:t>los</a:t>
            </a:r>
            <a:r>
              <a:rPr lang="en-PR" sz="1800" b="1" dirty="0">
                <a:solidFill>
                  <a:schemeClr val="bg2"/>
                </a:solidFill>
                <a:latin typeface="Nixie One" panose="020B0604020202020204" charset="0"/>
                <a:cs typeface="Varela Round" panose="00000500000000000000" pitchFamily="2" charset="-79"/>
              </a:rPr>
              <a:t> infantes de 0 a 36 meses hasta </a:t>
            </a:r>
            <a:r>
              <a:rPr lang="en-PR" sz="1800" b="1" dirty="0" err="1">
                <a:solidFill>
                  <a:schemeClr val="bg2"/>
                </a:solidFill>
                <a:latin typeface="Nixie One" panose="020B0604020202020204" charset="0"/>
                <a:cs typeface="Varela Round" panose="00000500000000000000" pitchFamily="2" charset="-79"/>
              </a:rPr>
              <a:t>el</a:t>
            </a:r>
            <a:r>
              <a:rPr lang="en-PR" sz="1800" b="1" dirty="0">
                <a:solidFill>
                  <a:schemeClr val="bg2"/>
                </a:solidFill>
                <a:latin typeface="Nixie One" panose="020B0604020202020204" charset="0"/>
                <a:cs typeface="Varela Round" panose="00000500000000000000" pitchFamily="2" charset="-79"/>
              </a:rPr>
              <a:t> </a:t>
            </a:r>
            <a:r>
              <a:rPr lang="en-PR" sz="1800" b="1" dirty="0" err="1">
                <a:solidFill>
                  <a:schemeClr val="bg2"/>
                </a:solidFill>
                <a:latin typeface="Nixie One" panose="020B0604020202020204" charset="0"/>
                <a:cs typeface="Varela Round" panose="00000500000000000000" pitchFamily="2" charset="-79"/>
              </a:rPr>
              <a:t>tercer</a:t>
            </a:r>
            <a:r>
              <a:rPr lang="en-PR" sz="1800" b="1" dirty="0">
                <a:solidFill>
                  <a:schemeClr val="bg2"/>
                </a:solidFill>
                <a:latin typeface="Nixie One" panose="020B0604020202020204" charset="0"/>
                <a:cs typeface="Varela Round" panose="00000500000000000000" pitchFamily="2" charset="-79"/>
              </a:rPr>
              <a:t> </a:t>
            </a:r>
            <a:r>
              <a:rPr lang="en-PR" sz="1800" b="1" dirty="0" err="1">
                <a:solidFill>
                  <a:schemeClr val="bg2"/>
                </a:solidFill>
                <a:latin typeface="Nixie One" panose="020B0604020202020204" charset="0"/>
                <a:cs typeface="Varela Round" panose="00000500000000000000" pitchFamily="2" charset="-79"/>
              </a:rPr>
              <a:t>grado</a:t>
            </a:r>
            <a:r>
              <a:rPr lang="en-PR" sz="1800" b="1" dirty="0">
                <a:solidFill>
                  <a:schemeClr val="bg2"/>
                </a:solidFill>
                <a:latin typeface="Nixie One" panose="020B0604020202020204" charset="0"/>
                <a:cs typeface="Varela Round" panose="00000500000000000000" pitchFamily="2" charset="-79"/>
              </a:rPr>
              <a:t>.</a:t>
            </a:r>
          </a:p>
          <a:p>
            <a:pPr marL="342900" indent="-342900">
              <a:buFont typeface="Wingdings" panose="05000000000000000000" pitchFamily="2" charset="2"/>
              <a:buChar char="§"/>
            </a:pPr>
            <a:r>
              <a:rPr lang="en-PR" sz="1800" b="1" dirty="0">
                <a:solidFill>
                  <a:schemeClr val="bg2"/>
                </a:solidFill>
                <a:latin typeface="Nixie One" panose="020B0604020202020204" charset="0"/>
                <a:cs typeface="Varela Round" panose="00000500000000000000" pitchFamily="2" charset="-79"/>
              </a:rPr>
              <a:t>La pre y </a:t>
            </a:r>
            <a:r>
              <a:rPr lang="en-PR" sz="1800" b="1" dirty="0" err="1">
                <a:solidFill>
                  <a:schemeClr val="bg2"/>
                </a:solidFill>
                <a:latin typeface="Nixie One" panose="020B0604020202020204" charset="0"/>
                <a:cs typeface="Varela Round" panose="00000500000000000000" pitchFamily="2" charset="-79"/>
              </a:rPr>
              <a:t>posprueba</a:t>
            </a:r>
            <a:r>
              <a:rPr lang="en-PR" sz="1800" b="1" dirty="0">
                <a:solidFill>
                  <a:schemeClr val="bg2"/>
                </a:solidFill>
                <a:latin typeface="Nixie One" panose="020B0604020202020204" charset="0"/>
                <a:cs typeface="Varela Round" panose="00000500000000000000" pitchFamily="2" charset="-79"/>
              </a:rPr>
              <a:t> del kindergarten se </a:t>
            </a:r>
            <a:r>
              <a:rPr lang="en-PR" sz="1800" b="1" dirty="0" err="1">
                <a:solidFill>
                  <a:schemeClr val="bg2"/>
                </a:solidFill>
                <a:latin typeface="Nixie One" panose="020B0604020202020204" charset="0"/>
                <a:cs typeface="Varela Round" panose="00000500000000000000" pitchFamily="2" charset="-79"/>
              </a:rPr>
              <a:t>dará</a:t>
            </a:r>
            <a:r>
              <a:rPr lang="en-PR" sz="1800" b="1" dirty="0">
                <a:solidFill>
                  <a:schemeClr val="bg2"/>
                </a:solidFill>
                <a:latin typeface="Nixie One" panose="020B0604020202020204" charset="0"/>
                <a:cs typeface="Varela Round" panose="00000500000000000000" pitchFamily="2" charset="-79"/>
              </a:rPr>
              <a:t> </a:t>
            </a:r>
            <a:r>
              <a:rPr lang="en-PR" sz="1800" b="1" dirty="0" err="1">
                <a:solidFill>
                  <a:schemeClr val="bg2"/>
                </a:solidFill>
                <a:latin typeface="Nixie One" panose="020B0604020202020204" charset="0"/>
                <a:cs typeface="Varela Round" panose="00000500000000000000" pitchFamily="2" charset="-79"/>
              </a:rPr>
              <a:t>solamente</a:t>
            </a:r>
            <a:r>
              <a:rPr lang="en-PR" sz="1800" b="1" dirty="0">
                <a:solidFill>
                  <a:schemeClr val="bg2"/>
                </a:solidFill>
                <a:latin typeface="Nixie One" panose="020B0604020202020204" charset="0"/>
                <a:cs typeface="Varela Round" panose="00000500000000000000" pitchFamily="2" charset="-79"/>
              </a:rPr>
              <a:t> dos </a:t>
            </a:r>
            <a:r>
              <a:rPr lang="en-PR" sz="1800" b="1" dirty="0" err="1">
                <a:solidFill>
                  <a:schemeClr val="bg2"/>
                </a:solidFill>
                <a:latin typeface="Nixie One" panose="020B0604020202020204" charset="0"/>
                <a:cs typeface="Varela Round" panose="00000500000000000000" pitchFamily="2" charset="-79"/>
              </a:rPr>
              <a:t>veces</a:t>
            </a:r>
            <a:r>
              <a:rPr lang="en-PR" sz="1800" b="1" dirty="0">
                <a:solidFill>
                  <a:schemeClr val="bg2"/>
                </a:solidFill>
                <a:latin typeface="Nixie One" panose="020B0604020202020204" charset="0"/>
                <a:cs typeface="Varela Round" panose="00000500000000000000" pitchFamily="2" charset="-79"/>
              </a:rPr>
              <a:t> </a:t>
            </a:r>
            <a:r>
              <a:rPr lang="en-PR" sz="1800" b="1" dirty="0" err="1">
                <a:solidFill>
                  <a:schemeClr val="bg2"/>
                </a:solidFill>
                <a:latin typeface="Nixie One" panose="020B0604020202020204" charset="0"/>
                <a:cs typeface="Varela Round" panose="00000500000000000000" pitchFamily="2" charset="-79"/>
              </a:rPr>
              <a:t>durante</a:t>
            </a:r>
            <a:r>
              <a:rPr lang="en-PR" sz="1800" b="1" dirty="0">
                <a:solidFill>
                  <a:schemeClr val="bg2"/>
                </a:solidFill>
                <a:latin typeface="Nixie One" panose="020B0604020202020204" charset="0"/>
                <a:cs typeface="Varela Round" panose="00000500000000000000" pitchFamily="2" charset="-79"/>
              </a:rPr>
              <a:t> </a:t>
            </a:r>
            <a:r>
              <a:rPr lang="en-PR" sz="1800" b="1" dirty="0" err="1">
                <a:solidFill>
                  <a:schemeClr val="bg2"/>
                </a:solidFill>
                <a:latin typeface="Nixie One" panose="020B0604020202020204" charset="0"/>
                <a:cs typeface="Varela Round" panose="00000500000000000000" pitchFamily="2" charset="-79"/>
              </a:rPr>
              <a:t>el</a:t>
            </a:r>
            <a:r>
              <a:rPr lang="en-PR" sz="1800" b="1" dirty="0">
                <a:solidFill>
                  <a:schemeClr val="bg2"/>
                </a:solidFill>
                <a:latin typeface="Nixie One" panose="020B0604020202020204" charset="0"/>
                <a:cs typeface="Varela Round" panose="00000500000000000000" pitchFamily="2" charset="-79"/>
              </a:rPr>
              <a:t> </a:t>
            </a:r>
            <a:r>
              <a:rPr lang="en-PR" sz="1800" b="1" dirty="0" err="1">
                <a:solidFill>
                  <a:schemeClr val="bg2"/>
                </a:solidFill>
                <a:latin typeface="Nixie One" panose="020B0604020202020204" charset="0"/>
                <a:cs typeface="Varela Round" panose="00000500000000000000" pitchFamily="2" charset="-79"/>
              </a:rPr>
              <a:t>año</a:t>
            </a:r>
            <a:r>
              <a:rPr lang="en-PR" sz="1800" b="1" dirty="0">
                <a:solidFill>
                  <a:schemeClr val="bg2"/>
                </a:solidFill>
                <a:latin typeface="Nixie One" panose="020B0604020202020204" charset="0"/>
                <a:cs typeface="Varela Round" panose="00000500000000000000" pitchFamily="2" charset="-79"/>
              </a:rPr>
              <a:t> escolar, al </a:t>
            </a:r>
            <a:r>
              <a:rPr lang="en-PR" sz="1800" b="1" dirty="0" err="1">
                <a:solidFill>
                  <a:schemeClr val="bg2"/>
                </a:solidFill>
                <a:latin typeface="Nixie One" panose="020B0604020202020204" charset="0"/>
                <a:cs typeface="Varela Round" panose="00000500000000000000" pitchFamily="2" charset="-79"/>
              </a:rPr>
              <a:t>inicio</a:t>
            </a:r>
            <a:r>
              <a:rPr lang="en-PR" sz="1800" b="1" dirty="0">
                <a:solidFill>
                  <a:schemeClr val="bg2"/>
                </a:solidFill>
                <a:latin typeface="Nixie One" panose="020B0604020202020204" charset="0"/>
                <a:cs typeface="Varela Round" panose="00000500000000000000" pitchFamily="2" charset="-79"/>
              </a:rPr>
              <a:t> y al </a:t>
            </a:r>
            <a:r>
              <a:rPr lang="en-PR" sz="1800" b="1" dirty="0" err="1">
                <a:solidFill>
                  <a:schemeClr val="bg2"/>
                </a:solidFill>
                <a:latin typeface="Nixie One" panose="020B0604020202020204" charset="0"/>
                <a:cs typeface="Varela Round" panose="00000500000000000000" pitchFamily="2" charset="-79"/>
              </a:rPr>
              <a:t>cierre</a:t>
            </a:r>
            <a:r>
              <a:rPr lang="en-PR" sz="1800" b="1" dirty="0">
                <a:solidFill>
                  <a:schemeClr val="bg2"/>
                </a:solidFill>
                <a:latin typeface="Nixie One" panose="020B0604020202020204" charset="0"/>
                <a:cs typeface="Varela Round" panose="00000500000000000000" pitchFamily="2" charset="-79"/>
              </a:rPr>
              <a:t> del </a:t>
            </a:r>
            <a:r>
              <a:rPr lang="en-PR" sz="1800" b="1" dirty="0" err="1">
                <a:solidFill>
                  <a:schemeClr val="bg2"/>
                </a:solidFill>
                <a:latin typeface="Nixie One" panose="020B0604020202020204" charset="0"/>
                <a:cs typeface="Varela Round" panose="00000500000000000000" pitchFamily="2" charset="-79"/>
              </a:rPr>
              <a:t>mismo</a:t>
            </a:r>
            <a:r>
              <a:rPr lang="en-PR" sz="1800" b="1" dirty="0">
                <a:solidFill>
                  <a:schemeClr val="bg2"/>
                </a:solidFill>
                <a:latin typeface="Nixie One" panose="020B0604020202020204" charset="0"/>
                <a:cs typeface="Varela Round" panose="00000500000000000000" pitchFamily="2" charset="-79"/>
              </a:rPr>
              <a:t>.</a:t>
            </a:r>
          </a:p>
          <a:p>
            <a:pPr marL="342900" indent="-342900">
              <a:buFont typeface="Wingdings" panose="05000000000000000000" pitchFamily="2" charset="2"/>
              <a:buChar char="§"/>
            </a:pPr>
            <a:r>
              <a:rPr lang="es-PR" sz="1800" b="1" dirty="0">
                <a:solidFill>
                  <a:schemeClr val="bg2"/>
                </a:solidFill>
                <a:effectLst/>
                <a:latin typeface="Nixie One" panose="020B0604020202020204" charset="0"/>
                <a:ea typeface="Calibri" panose="020F0502020204030204" pitchFamily="34" charset="0"/>
                <a:cs typeface="Arial" panose="020B0604020202020204" pitchFamily="34" charset="0"/>
              </a:rPr>
              <a:t>Durante el año escolar, mientras implementan el currículo oficial del grado y de la materia, los maestros integrarán transversalmente el tema: “La equidad y el respeto entre todos los seres humanos”,</a:t>
            </a:r>
            <a:r>
              <a:rPr lang="es-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 entre otros temas transversales establecidos durante la revisión curricular 2022</a:t>
            </a:r>
            <a:r>
              <a:rPr lang="en-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a:t>
            </a:r>
          </a:p>
          <a:p>
            <a:pPr marL="342900" indent="-342900">
              <a:buFont typeface="Wingdings" panose="05000000000000000000" pitchFamily="2" charset="2"/>
              <a:buChar char="§"/>
            </a:pPr>
            <a:r>
              <a:rPr lang="en-PR" sz="1800" b="1" dirty="0">
                <a:solidFill>
                  <a:schemeClr val="bg2"/>
                </a:solidFill>
                <a:latin typeface="Nixie One" panose="020B0604020202020204" charset="0"/>
                <a:cs typeface="Arial" panose="020B0604020202020204" pitchFamily="34" charset="0"/>
              </a:rPr>
              <a:t>Durante </a:t>
            </a:r>
            <a:r>
              <a:rPr lang="en-PR" sz="1800" b="1" dirty="0" err="1">
                <a:solidFill>
                  <a:schemeClr val="bg2"/>
                </a:solidFill>
                <a:latin typeface="Nixie One" panose="020B0604020202020204" charset="0"/>
                <a:cs typeface="Arial" panose="020B0604020202020204" pitchFamily="34" charset="0"/>
              </a:rPr>
              <a:t>situaciones</a:t>
            </a:r>
            <a:r>
              <a:rPr lang="en-PR" sz="1800" b="1" dirty="0">
                <a:solidFill>
                  <a:schemeClr val="bg2"/>
                </a:solidFill>
                <a:latin typeface="Nixie One" panose="020B0604020202020204" charset="0"/>
                <a:cs typeface="Arial" panose="020B0604020202020204" pitchFamily="34" charset="0"/>
              </a:rPr>
              <a:t> de </a:t>
            </a:r>
            <a:r>
              <a:rPr lang="en-PR" sz="1800" b="1" dirty="0" err="1">
                <a:solidFill>
                  <a:schemeClr val="bg2"/>
                </a:solidFill>
                <a:latin typeface="Nixie One" panose="020B0604020202020204" charset="0"/>
                <a:cs typeface="Arial" panose="020B0604020202020204" pitchFamily="34" charset="0"/>
              </a:rPr>
              <a:t>fuerza</a:t>
            </a:r>
            <a:r>
              <a:rPr lang="en-PR" sz="1800" b="1" dirty="0">
                <a:solidFill>
                  <a:schemeClr val="bg2"/>
                </a:solidFill>
                <a:latin typeface="Nixie One" panose="020B0604020202020204" charset="0"/>
                <a:cs typeface="Arial" panose="020B0604020202020204" pitchFamily="34" charset="0"/>
              </a:rPr>
              <a:t> mayor se </a:t>
            </a:r>
            <a:r>
              <a:rPr lang="en-PR" sz="1800" b="1" dirty="0" err="1">
                <a:solidFill>
                  <a:schemeClr val="bg2"/>
                </a:solidFill>
                <a:latin typeface="Nixie One" panose="020B0604020202020204" charset="0"/>
                <a:cs typeface="Arial" panose="020B0604020202020204" pitchFamily="34" charset="0"/>
              </a:rPr>
              <a:t>continuará</a:t>
            </a:r>
            <a:r>
              <a:rPr lang="en-PR" sz="1800" b="1" dirty="0">
                <a:solidFill>
                  <a:schemeClr val="bg2"/>
                </a:solidFill>
                <a:latin typeface="Nixie One" panose="020B0604020202020204" charset="0"/>
                <a:cs typeface="Arial" panose="020B0604020202020204" pitchFamily="34" charset="0"/>
              </a:rPr>
              <a:t> con </a:t>
            </a:r>
            <a:r>
              <a:rPr lang="en-PR" sz="1800" b="1" dirty="0" err="1">
                <a:solidFill>
                  <a:schemeClr val="bg2"/>
                </a:solidFill>
                <a:latin typeface="Nixie One" panose="020B0604020202020204" charset="0"/>
                <a:cs typeface="Arial" panose="020B0604020202020204" pitchFamily="34" charset="0"/>
              </a:rPr>
              <a:t>el</a:t>
            </a:r>
            <a:r>
              <a:rPr lang="en-PR" sz="1800" b="1" dirty="0">
                <a:solidFill>
                  <a:schemeClr val="bg2"/>
                </a:solidFill>
                <a:latin typeface="Nixie One" panose="020B0604020202020204" charset="0"/>
                <a:cs typeface="Arial" panose="020B0604020202020204" pitchFamily="34" charset="0"/>
              </a:rPr>
              <a:t> </a:t>
            </a:r>
            <a:r>
              <a:rPr lang="en-PR" sz="1800" b="1" dirty="0" err="1">
                <a:solidFill>
                  <a:schemeClr val="bg2"/>
                </a:solidFill>
                <a:latin typeface="Nixie One" panose="020B0604020202020204" charset="0"/>
                <a:cs typeface="Arial" panose="020B0604020202020204" pitchFamily="34" charset="0"/>
              </a:rPr>
              <a:t>servicio</a:t>
            </a:r>
            <a:r>
              <a:rPr lang="en-PR" sz="1800" b="1" dirty="0">
                <a:solidFill>
                  <a:schemeClr val="bg2"/>
                </a:solidFill>
                <a:latin typeface="Nixie One" panose="020B0604020202020204" charset="0"/>
                <a:cs typeface="Arial" panose="020B0604020202020204" pitchFamily="34" charset="0"/>
              </a:rPr>
              <a:t> </a:t>
            </a:r>
            <a:r>
              <a:rPr lang="en-PR" sz="1800" b="1" dirty="0" err="1">
                <a:solidFill>
                  <a:schemeClr val="bg2"/>
                </a:solidFill>
                <a:latin typeface="Nixie One" panose="020B0604020202020204" charset="0"/>
                <a:cs typeface="Arial" panose="020B0604020202020204" pitchFamily="34" charset="0"/>
              </a:rPr>
              <a:t>educativo</a:t>
            </a:r>
            <a:r>
              <a:rPr lang="en-PR" sz="1800" b="1" dirty="0">
                <a:solidFill>
                  <a:schemeClr val="bg2"/>
                </a:solidFill>
                <a:latin typeface="Nixie One" panose="020B0604020202020204" charset="0"/>
                <a:cs typeface="Arial" panose="020B0604020202020204" pitchFamily="34" charset="0"/>
              </a:rPr>
              <a:t> </a:t>
            </a:r>
            <a:r>
              <a:rPr lang="en-PR" sz="1800" b="1" dirty="0" err="1">
                <a:solidFill>
                  <a:schemeClr val="bg2"/>
                </a:solidFill>
                <a:latin typeface="Nixie One" panose="020B0604020202020204" charset="0"/>
                <a:cs typeface="Arial" panose="020B0604020202020204" pitchFamily="34" charset="0"/>
              </a:rPr>
              <a:t>en</a:t>
            </a:r>
            <a:r>
              <a:rPr lang="en-PR" sz="1800" b="1" dirty="0">
                <a:solidFill>
                  <a:schemeClr val="bg2"/>
                </a:solidFill>
                <a:latin typeface="Nixie One" panose="020B0604020202020204" charset="0"/>
                <a:cs typeface="Arial" panose="020B0604020202020204" pitchFamily="34" charset="0"/>
              </a:rPr>
              <a:t> la </a:t>
            </a:r>
            <a:r>
              <a:rPr lang="en-PR" sz="1800" b="1" dirty="0" err="1">
                <a:solidFill>
                  <a:schemeClr val="bg2"/>
                </a:solidFill>
                <a:latin typeface="Nixie One" panose="020B0604020202020204" charset="0"/>
                <a:cs typeface="Arial" panose="020B0604020202020204" pitchFamily="34" charset="0"/>
              </a:rPr>
              <a:t>modalidad</a:t>
            </a:r>
            <a:r>
              <a:rPr lang="en-PR" sz="1800" b="1" dirty="0">
                <a:solidFill>
                  <a:schemeClr val="bg2"/>
                </a:solidFill>
                <a:latin typeface="Nixie One" panose="020B0604020202020204" charset="0"/>
                <a:cs typeface="Arial" panose="020B0604020202020204" pitchFamily="34" charset="0"/>
              </a:rPr>
              <a:t> que sea </a:t>
            </a:r>
            <a:r>
              <a:rPr lang="en-PR" sz="1800" b="1" dirty="0" err="1">
                <a:solidFill>
                  <a:schemeClr val="bg2"/>
                </a:solidFill>
                <a:latin typeface="Nixie One" panose="020B0604020202020204" charset="0"/>
                <a:cs typeface="Arial" panose="020B0604020202020204" pitchFamily="34" charset="0"/>
              </a:rPr>
              <a:t>más</a:t>
            </a:r>
            <a:r>
              <a:rPr lang="en-PR" sz="1800" b="1" dirty="0">
                <a:solidFill>
                  <a:schemeClr val="bg2"/>
                </a:solidFill>
                <a:latin typeface="Nixie One" panose="020B0604020202020204" charset="0"/>
                <a:cs typeface="Arial" panose="020B0604020202020204" pitchFamily="34" charset="0"/>
              </a:rPr>
              <a:t> </a:t>
            </a:r>
            <a:r>
              <a:rPr lang="en-PR" sz="1800" b="1" dirty="0" err="1">
                <a:solidFill>
                  <a:schemeClr val="bg2"/>
                </a:solidFill>
                <a:latin typeface="Nixie One" panose="020B0604020202020204" charset="0"/>
                <a:cs typeface="Arial" panose="020B0604020202020204" pitchFamily="34" charset="0"/>
              </a:rPr>
              <a:t>favorable</a:t>
            </a:r>
            <a:r>
              <a:rPr lang="en-PR" sz="1800" b="1" dirty="0">
                <a:solidFill>
                  <a:schemeClr val="bg2"/>
                </a:solidFill>
                <a:latin typeface="Nixie One" panose="020B0604020202020204" charset="0"/>
                <a:cs typeface="Arial" panose="020B0604020202020204" pitchFamily="34" charset="0"/>
              </a:rPr>
              <a:t>.</a:t>
            </a:r>
            <a:endParaRPr lang="es-ES" sz="1800" b="1" dirty="0">
              <a:solidFill>
                <a:schemeClr val="bg2"/>
              </a:solidFill>
              <a:latin typeface="Nixie One" panose="020B0604020202020204" charset="0"/>
              <a:cs typeface="Varela Round" panose="00000500000000000000" pitchFamily="2" charset="-79"/>
            </a:endParaRPr>
          </a:p>
          <a:p>
            <a:pPr marL="342900" indent="-342900">
              <a:buFont typeface="Wingdings" panose="05000000000000000000" pitchFamily="2" charset="2"/>
              <a:buChar char="§"/>
            </a:pPr>
            <a:endParaRPr lang="es-ES" sz="2000" dirty="0">
              <a:solidFill>
                <a:srgbClr val="000000"/>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501768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54</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243786"/>
            <a:ext cx="7366000" cy="523220"/>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Nueva Carta Circular</a:t>
            </a:r>
          </a:p>
        </p:txBody>
      </p:sp>
      <p:sp>
        <p:nvSpPr>
          <p:cNvPr id="9" name="TextBox 8">
            <a:extLst>
              <a:ext uri="{FF2B5EF4-FFF2-40B4-BE49-F238E27FC236}">
                <a16:creationId xmlns:a16="http://schemas.microsoft.com/office/drawing/2014/main" id="{872BC84B-AB3A-44E8-AC6B-45ACCAABF1C1}"/>
              </a:ext>
            </a:extLst>
          </p:cNvPr>
          <p:cNvSpPr txBox="1"/>
          <p:nvPr/>
        </p:nvSpPr>
        <p:spPr>
          <a:xfrm>
            <a:off x="807714" y="895559"/>
            <a:ext cx="7998372" cy="4247317"/>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Los maestros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destacarán</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la labor y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los</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logros</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de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personalidades</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puertorriqueñas</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destacadas</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según</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la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situación</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de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aprendizaje</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PR"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lo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permita</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durante</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todo</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el</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a:t>
            </a:r>
            <a:r>
              <a:rPr lang="en-US" sz="1800" b="1" dirty="0" err="1">
                <a:solidFill>
                  <a:schemeClr val="bg2"/>
                </a:solidFill>
                <a:effectLst/>
                <a:latin typeface="Nixie One" panose="020B0604020202020204" charset="0"/>
                <a:ea typeface="Calibri" panose="020F0502020204030204" pitchFamily="34" charset="0"/>
                <a:cs typeface="Arial" panose="020B0604020202020204" pitchFamily="34" charset="0"/>
              </a:rPr>
              <a:t>año</a:t>
            </a:r>
            <a:r>
              <a:rPr lang="en-US" sz="1800" b="1" dirty="0">
                <a:solidFill>
                  <a:schemeClr val="bg2"/>
                </a:solidFill>
                <a:effectLst/>
                <a:latin typeface="Nixie One" panose="020B0604020202020204" charset="0"/>
                <a:ea typeface="Calibri" panose="020F0502020204030204" pitchFamily="34" charset="0"/>
                <a:cs typeface="Arial" panose="020B0604020202020204" pitchFamily="34" charset="0"/>
              </a:rPr>
              <a:t> escolar. </a:t>
            </a:r>
            <a:endParaRPr lang="en-PR" sz="1800" b="1" dirty="0">
              <a:solidFill>
                <a:schemeClr val="bg2"/>
              </a:solidFill>
              <a:effectLst/>
              <a:latin typeface="Nixie One" panose="020B060402020202020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PR" sz="1800" b="1" dirty="0">
                <a:solidFill>
                  <a:schemeClr val="bg2"/>
                </a:solidFill>
                <a:effectLst/>
                <a:latin typeface="Nixie One" panose="020B0604020202020204" charset="0"/>
                <a:ea typeface="Calibri" panose="020F0502020204030204" pitchFamily="34" charset="0"/>
                <a:cs typeface="Arial" panose="020B0604020202020204" pitchFamily="34" charset="0"/>
              </a:rPr>
              <a:t>El Programa de Educación para la Niñez Temprana reconoce </a:t>
            </a:r>
            <a:r>
              <a:rPr lang="es-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el día 21 de marzo de cada año como el “Día Nacional para la Erradicación del Racismo y Afirmación de la </a:t>
            </a:r>
            <a:r>
              <a:rPr lang="es-PR" sz="1800" b="1" dirty="0" err="1">
                <a:solidFill>
                  <a:schemeClr val="bg2"/>
                </a:solidFill>
                <a:effectLst/>
                <a:latin typeface="Nixie One" panose="020B0604020202020204" charset="0"/>
                <a:ea typeface="Times New Roman" panose="02020603050405020304" pitchFamily="18" charset="0"/>
                <a:cs typeface="Arial" panose="020B0604020202020204" pitchFamily="34" charset="0"/>
              </a:rPr>
              <a:t>Afrodescendencia</a:t>
            </a:r>
            <a:r>
              <a:rPr lang="es-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 según la Ley núm. 24 de 5 de agosto de 2021.  Los maestros integrar</a:t>
            </a:r>
            <a:r>
              <a:rPr lang="es-PR" sz="1800" b="1" dirty="0">
                <a:solidFill>
                  <a:schemeClr val="bg2"/>
                </a:solidFill>
                <a:effectLst/>
                <a:latin typeface="Nixie One" panose="020B0604020202020204" charset="0"/>
                <a:ea typeface="Times New Roman" panose="02020603050405020304" pitchFamily="18" charset="0"/>
                <a:cs typeface="Courier New" panose="02070309020205020404" pitchFamily="49" charset="0"/>
              </a:rPr>
              <a:t>á</a:t>
            </a:r>
            <a:r>
              <a:rPr lang="es-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n actividades de aprendizaje, como parte de los esfuerzos para eliminar cualquier manifestación de discrimen racial o étnico de nuestra sociedad.  Además, llevar</a:t>
            </a:r>
            <a:r>
              <a:rPr lang="es-PR" sz="1800" b="1" dirty="0">
                <a:solidFill>
                  <a:schemeClr val="bg2"/>
                </a:solidFill>
                <a:effectLst/>
                <a:latin typeface="Nixie One" panose="020B0604020202020204" charset="0"/>
                <a:ea typeface="Times New Roman" panose="02020603050405020304" pitchFamily="18" charset="0"/>
                <a:cs typeface="Courier New" panose="02070309020205020404" pitchFamily="49" charset="0"/>
              </a:rPr>
              <a:t>á</a:t>
            </a:r>
            <a:r>
              <a:rPr lang="es-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n a cabo actividades donde se realce la vida y obra de aquellas personas que, en Puerto Rico, y el resto del mundo, han contribuido a </a:t>
            </a:r>
            <a:r>
              <a:rPr lang="en-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       </a:t>
            </a:r>
            <a:r>
              <a:rPr lang="es-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los adelantos en derechos humanos y civiles, igualdad social y </a:t>
            </a:r>
            <a:r>
              <a:rPr lang="en-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      </a:t>
            </a:r>
            <a:r>
              <a:rPr lang="es-PR" sz="1800" b="1" dirty="0">
                <a:solidFill>
                  <a:schemeClr val="bg2"/>
                </a:solidFill>
                <a:effectLst/>
                <a:latin typeface="Nixie One" panose="020B0604020202020204" charset="0"/>
                <a:ea typeface="Times New Roman" panose="02020603050405020304" pitchFamily="18" charset="0"/>
                <a:cs typeface="Arial" panose="020B0604020202020204" pitchFamily="34" charset="0"/>
              </a:rPr>
              <a:t>erradicación del racismo</a:t>
            </a:r>
            <a:endParaRPr lang="en-PR" sz="1800" b="1" dirty="0">
              <a:solidFill>
                <a:schemeClr val="bg2"/>
              </a:solidFill>
              <a:effectLst/>
              <a:latin typeface="Nixie One" panose="020B060402020202020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
            </a:pPr>
            <a:endParaRPr lang="es-ES" sz="1800" dirty="0">
              <a:solidFill>
                <a:schemeClr val="bg2"/>
              </a:solidFill>
              <a:latin typeface="Nixie One" panose="020B0604020202020204" charset="0"/>
              <a:cs typeface="Varela Round" panose="00000500000000000000" pitchFamily="2" charset="-79"/>
            </a:endParaRPr>
          </a:p>
        </p:txBody>
      </p:sp>
    </p:spTree>
    <p:extLst>
      <p:ext uri="{BB962C8B-B14F-4D97-AF65-F5344CB8AC3E}">
        <p14:creationId xmlns:p14="http://schemas.microsoft.com/office/powerpoint/2010/main" val="88505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000315" y="-45730"/>
            <a:ext cx="7143369"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PR" sz="3600" b="1" dirty="0">
                <a:effectLst>
                  <a:outerShdw blurRad="38100" dist="38100" dir="2700000" algn="tl">
                    <a:srgbClr val="000000">
                      <a:alpha val="43137"/>
                    </a:srgbClr>
                  </a:outerShdw>
                </a:effectLst>
              </a:rPr>
              <a:t>¿</a:t>
            </a:r>
            <a:r>
              <a:rPr lang="en" sz="3600" b="1" dirty="0">
                <a:effectLst>
                  <a:outerShdw blurRad="38100" dist="38100" dir="2700000" algn="tl">
                    <a:srgbClr val="000000">
                      <a:alpha val="43137"/>
                    </a:srgbClr>
                  </a:outerShdw>
                </a:effectLst>
              </a:rPr>
              <a:t>Cómo facilita estos cambios </a:t>
            </a:r>
            <a:endParaRPr sz="3600" b="1" dirty="0">
              <a:effectLst>
                <a:outerShdw blurRad="38100" dist="38100" dir="2700000" algn="tl">
                  <a:srgbClr val="000000">
                    <a:alpha val="43137"/>
                  </a:srgbClr>
                </a:outerShdw>
              </a:effectLst>
            </a:endParaRPr>
          </a:p>
        </p:txBody>
      </p:sp>
      <p:sp>
        <p:nvSpPr>
          <p:cNvPr id="240" name="Google Shape;240;p19"/>
          <p:cNvSpPr txBox="1">
            <a:spLocks noGrp="1"/>
          </p:cNvSpPr>
          <p:nvPr>
            <p:ph type="subTitle" idx="4294967295"/>
          </p:nvPr>
        </p:nvSpPr>
        <p:spPr>
          <a:xfrm>
            <a:off x="1075721" y="3901600"/>
            <a:ext cx="6992558"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b="1" dirty="0">
                <a:solidFill>
                  <a:schemeClr val="bg2"/>
                </a:solidFill>
                <a:effectLst>
                  <a:outerShdw blurRad="38100" dist="38100" dir="2700000" algn="tl">
                    <a:srgbClr val="000000">
                      <a:alpha val="43137"/>
                    </a:srgbClr>
                  </a:outerShdw>
                </a:effectLst>
                <a:latin typeface="Nixie One" panose="020B0604020202020204" charset="0"/>
              </a:rPr>
              <a:t>el proceso de planificación de la enseñanza</a:t>
            </a:r>
            <a:r>
              <a:rPr lang="en-PR" b="1" dirty="0">
                <a:solidFill>
                  <a:schemeClr val="bg2"/>
                </a:solidFill>
                <a:effectLst>
                  <a:outerShdw blurRad="38100" dist="38100" dir="2700000" algn="tl">
                    <a:srgbClr val="000000">
                      <a:alpha val="43137"/>
                    </a:srgbClr>
                  </a:outerShdw>
                </a:effectLst>
                <a:latin typeface="Nixie One" panose="020B0604020202020204" charset="0"/>
              </a:rPr>
              <a:t>?</a:t>
            </a:r>
            <a:endParaRPr b="1" dirty="0">
              <a:solidFill>
                <a:schemeClr val="bg2"/>
              </a:solidFill>
              <a:effectLst>
                <a:outerShdw blurRad="38100" dist="38100" dir="2700000" algn="tl">
                  <a:srgbClr val="000000">
                    <a:alpha val="43137"/>
                  </a:srgbClr>
                </a:outerShdw>
              </a:effectLst>
              <a:latin typeface="Nixie One" panose="020B0604020202020204" charset="0"/>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55</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1863533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56</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536102"/>
            <a:ext cx="7366000" cy="954107"/>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El nuevo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currículo</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oficial</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facilita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planificación</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enseñanza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9" name="TextBox 8">
            <a:extLst>
              <a:ext uri="{FF2B5EF4-FFF2-40B4-BE49-F238E27FC236}">
                <a16:creationId xmlns:a16="http://schemas.microsoft.com/office/drawing/2014/main" id="{872BC84B-AB3A-44E8-AC6B-45ACCAABF1C1}"/>
              </a:ext>
            </a:extLst>
          </p:cNvPr>
          <p:cNvSpPr txBox="1"/>
          <p:nvPr/>
        </p:nvSpPr>
        <p:spPr>
          <a:xfrm>
            <a:off x="888999" y="1693193"/>
            <a:ext cx="7366001" cy="3170099"/>
          </a:xfrm>
          <a:prstGeom prst="rect">
            <a:avLst/>
          </a:prstGeom>
          <a:noFill/>
        </p:spPr>
        <p:txBody>
          <a:bodyPr wrap="square">
            <a:spAutoFit/>
          </a:bodyPr>
          <a:lstStyle/>
          <a:p>
            <a:pPr marL="342900" indent="-342900">
              <a:buFont typeface="Wingdings" panose="05000000000000000000" pitchFamily="2" charset="2"/>
              <a:buChar char="§"/>
            </a:pPr>
            <a:r>
              <a:rPr lang="en-PR" sz="2000" b="1" dirty="0">
                <a:solidFill>
                  <a:schemeClr val="bg2"/>
                </a:solidFill>
                <a:latin typeface="Nixie One" panose="020B0604020202020204" charset="0"/>
                <a:cs typeface="Varela Round" panose="00000500000000000000" pitchFamily="2" charset="-79"/>
              </a:rPr>
              <a:t>La </a:t>
            </a:r>
            <a:r>
              <a:rPr lang="en-PR" sz="2000" b="1" dirty="0" err="1">
                <a:solidFill>
                  <a:schemeClr val="bg2"/>
                </a:solidFill>
                <a:latin typeface="Nixie One" panose="020B0604020202020204" charset="0"/>
                <a:cs typeface="Varela Round" panose="00000500000000000000" pitchFamily="2" charset="-79"/>
              </a:rPr>
              <a:t>planificación</a:t>
            </a:r>
            <a:r>
              <a:rPr lang="en-PR" sz="2000" b="1" dirty="0">
                <a:solidFill>
                  <a:schemeClr val="bg2"/>
                </a:solidFill>
                <a:latin typeface="Nixie One" panose="020B0604020202020204" charset="0"/>
                <a:cs typeface="Varela Round" panose="00000500000000000000" pitchFamily="2" charset="-79"/>
              </a:rPr>
              <a:t> de </a:t>
            </a:r>
            <a:r>
              <a:rPr lang="en-PR" sz="2000" b="1" dirty="0" err="1">
                <a:solidFill>
                  <a:schemeClr val="bg2"/>
                </a:solidFill>
                <a:latin typeface="Nixie One" panose="020B0604020202020204" charset="0"/>
                <a:cs typeface="Varela Round" panose="00000500000000000000" pitchFamily="2" charset="-79"/>
              </a:rPr>
              <a:t>todas</a:t>
            </a:r>
            <a:r>
              <a:rPr lang="en-PR" sz="2000" b="1" dirty="0">
                <a:solidFill>
                  <a:schemeClr val="bg2"/>
                </a:solidFill>
                <a:latin typeface="Nixie One" panose="020B0604020202020204" charset="0"/>
                <a:cs typeface="Varela Round" panose="00000500000000000000" pitchFamily="2" charset="-79"/>
              </a:rPr>
              <a:t> las </a:t>
            </a:r>
            <a:r>
              <a:rPr lang="en-PR" sz="2000" b="1" dirty="0" err="1">
                <a:solidFill>
                  <a:schemeClr val="bg2"/>
                </a:solidFill>
                <a:latin typeface="Nixie One" panose="020B0604020202020204" charset="0"/>
                <a:cs typeface="Varela Round" panose="00000500000000000000" pitchFamily="2" charset="-79"/>
              </a:rPr>
              <a:t>materias</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será</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basada</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en</a:t>
            </a:r>
            <a:r>
              <a:rPr lang="en-PR" sz="2000" b="1" dirty="0">
                <a:solidFill>
                  <a:schemeClr val="bg2"/>
                </a:solidFill>
                <a:latin typeface="Nixie One" panose="020B0604020202020204" charset="0"/>
                <a:cs typeface="Varela Round" panose="00000500000000000000" pitchFamily="2" charset="-79"/>
              </a:rPr>
              <a:t> un </a:t>
            </a:r>
            <a:r>
              <a:rPr lang="en-PR" sz="2000" b="1" dirty="0" err="1">
                <a:solidFill>
                  <a:schemeClr val="bg2"/>
                </a:solidFill>
                <a:latin typeface="Nixie One" panose="020B0604020202020204" charset="0"/>
                <a:cs typeface="Varela Round" panose="00000500000000000000" pitchFamily="2" charset="-79"/>
              </a:rPr>
              <a:t>mismo</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tema</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generador</a:t>
            </a:r>
            <a:r>
              <a:rPr lang="en-PR" sz="2000" b="1" dirty="0">
                <a:solidFill>
                  <a:schemeClr val="bg2"/>
                </a:solidFill>
                <a:latin typeface="Nixie One" panose="020B0604020202020204" charset="0"/>
                <a:cs typeface="Varela Round" panose="00000500000000000000" pitchFamily="2" charset="-79"/>
              </a:rPr>
              <a:t> para </a:t>
            </a:r>
            <a:r>
              <a:rPr lang="en-PR" sz="2000" b="1" dirty="0" err="1">
                <a:solidFill>
                  <a:schemeClr val="bg2"/>
                </a:solidFill>
                <a:latin typeface="Nixie One" panose="020B0604020202020204" charset="0"/>
                <a:cs typeface="Varela Round" panose="00000500000000000000" pitchFamily="2" charset="-79"/>
              </a:rPr>
              <a:t>facilitar</a:t>
            </a:r>
            <a:r>
              <a:rPr lang="en-PR" sz="2000" b="1" dirty="0">
                <a:solidFill>
                  <a:schemeClr val="bg2"/>
                </a:solidFill>
                <a:latin typeface="Nixie One" panose="020B0604020202020204" charset="0"/>
                <a:cs typeface="Varela Round" panose="00000500000000000000" pitchFamily="2" charset="-79"/>
              </a:rPr>
              <a:t> la </a:t>
            </a:r>
            <a:r>
              <a:rPr lang="en-PR" sz="2000" b="1" dirty="0" err="1">
                <a:solidFill>
                  <a:schemeClr val="bg2"/>
                </a:solidFill>
                <a:latin typeface="Nixie One" panose="020B0604020202020204" charset="0"/>
                <a:cs typeface="Varela Round" panose="00000500000000000000" pitchFamily="2" charset="-79"/>
              </a:rPr>
              <a:t>integración</a:t>
            </a:r>
            <a:r>
              <a:rPr lang="en-PR" sz="2000" b="1" dirty="0">
                <a:solidFill>
                  <a:schemeClr val="bg2"/>
                </a:solidFill>
                <a:latin typeface="Nixie One" panose="020B0604020202020204" charset="0"/>
                <a:cs typeface="Varela Round" panose="00000500000000000000" pitchFamily="2" charset="-79"/>
              </a:rPr>
              <a:t> curricular.</a:t>
            </a:r>
          </a:p>
          <a:p>
            <a:pPr marL="342900" indent="-342900">
              <a:buFont typeface="Wingdings" panose="05000000000000000000" pitchFamily="2" charset="2"/>
              <a:buChar char="§"/>
            </a:pPr>
            <a:r>
              <a:rPr lang="en-PR" sz="2000" b="1" dirty="0">
                <a:solidFill>
                  <a:schemeClr val="bg2"/>
                </a:solidFill>
                <a:latin typeface="Nixie One" panose="020B0604020202020204" charset="0"/>
                <a:cs typeface="Varela Round" panose="00000500000000000000" pitchFamily="2" charset="-79"/>
              </a:rPr>
              <a:t>El </a:t>
            </a:r>
            <a:r>
              <a:rPr lang="en-PR" sz="2000" b="1" dirty="0" err="1">
                <a:solidFill>
                  <a:schemeClr val="bg2"/>
                </a:solidFill>
                <a:latin typeface="Nixie One" panose="020B0604020202020204" charset="0"/>
                <a:cs typeface="Varela Round" panose="00000500000000000000" pitchFamily="2" charset="-79"/>
              </a:rPr>
              <a:t>contenido</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resulta</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más</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lógico</a:t>
            </a:r>
            <a:r>
              <a:rPr lang="en-PR" sz="2000" b="1" dirty="0">
                <a:solidFill>
                  <a:schemeClr val="bg2"/>
                </a:solidFill>
                <a:latin typeface="Nixie One" panose="020B0604020202020204" charset="0"/>
                <a:cs typeface="Varela Round" panose="00000500000000000000" pitchFamily="2" charset="-79"/>
              </a:rPr>
              <a:t> y </a:t>
            </a:r>
            <a:r>
              <a:rPr lang="en-PR" sz="2000" b="1" dirty="0" err="1">
                <a:solidFill>
                  <a:schemeClr val="bg2"/>
                </a:solidFill>
                <a:latin typeface="Nixie One" panose="020B0604020202020204" charset="0"/>
                <a:cs typeface="Varela Round" panose="00000500000000000000" pitchFamily="2" charset="-79"/>
              </a:rPr>
              <a:t>pertinente</a:t>
            </a:r>
            <a:r>
              <a:rPr lang="en-PR" sz="2000" b="1" dirty="0">
                <a:solidFill>
                  <a:schemeClr val="bg2"/>
                </a:solidFill>
                <a:latin typeface="Nixie One" panose="020B0604020202020204" charset="0"/>
                <a:cs typeface="Varela Round" panose="00000500000000000000" pitchFamily="2" charset="-79"/>
              </a:rPr>
              <a:t> para </a:t>
            </a:r>
            <a:r>
              <a:rPr lang="en-PR" sz="2000" b="1" dirty="0" err="1">
                <a:solidFill>
                  <a:schemeClr val="bg2"/>
                </a:solidFill>
                <a:latin typeface="Nixie One" panose="020B0604020202020204" charset="0"/>
                <a:cs typeface="Varela Round" panose="00000500000000000000" pitchFamily="2" charset="-79"/>
              </a:rPr>
              <a:t>los</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estudiantes</a:t>
            </a:r>
            <a:r>
              <a:rPr lang="en-PR" sz="2000" b="1" dirty="0">
                <a:solidFill>
                  <a:schemeClr val="bg2"/>
                </a:solidFill>
                <a:latin typeface="Nixie One" panose="020B0604020202020204" charset="0"/>
                <a:cs typeface="Varela Round" panose="00000500000000000000" pitchFamily="2" charset="-79"/>
              </a:rPr>
              <a:t>.</a:t>
            </a:r>
          </a:p>
          <a:p>
            <a:pPr marL="342900" indent="-342900">
              <a:buFont typeface="Wingdings" panose="05000000000000000000" pitchFamily="2" charset="2"/>
              <a:buChar char="§"/>
            </a:pPr>
            <a:r>
              <a:rPr lang="en-PR" sz="2000" b="1" dirty="0">
                <a:solidFill>
                  <a:schemeClr val="bg2"/>
                </a:solidFill>
                <a:latin typeface="Nixie One" panose="020B0604020202020204" charset="0"/>
                <a:cs typeface="Varela Round" panose="00000500000000000000" pitchFamily="2" charset="-79"/>
              </a:rPr>
              <a:t>El maestro </a:t>
            </a:r>
            <a:r>
              <a:rPr lang="en-PR" sz="2000" b="1" dirty="0" err="1">
                <a:solidFill>
                  <a:schemeClr val="bg2"/>
                </a:solidFill>
                <a:latin typeface="Nixie One" panose="020B0604020202020204" charset="0"/>
                <a:cs typeface="Varela Round" panose="00000500000000000000" pitchFamily="2" charset="-79"/>
              </a:rPr>
              <a:t>tendrá</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todas</a:t>
            </a:r>
            <a:r>
              <a:rPr lang="en-PR" sz="2000" b="1" dirty="0">
                <a:solidFill>
                  <a:schemeClr val="bg2"/>
                </a:solidFill>
                <a:latin typeface="Nixie One" panose="020B0604020202020204" charset="0"/>
                <a:cs typeface="Varela Round" panose="00000500000000000000" pitchFamily="2" charset="-79"/>
              </a:rPr>
              <a:t> las </a:t>
            </a:r>
            <a:r>
              <a:rPr lang="en-PR" sz="2000" b="1" dirty="0" err="1">
                <a:solidFill>
                  <a:schemeClr val="bg2"/>
                </a:solidFill>
                <a:latin typeface="Nixie One" panose="020B0604020202020204" charset="0"/>
                <a:cs typeface="Varela Round" panose="00000500000000000000" pitchFamily="2" charset="-79"/>
              </a:rPr>
              <a:t>herramientas</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necesarias</a:t>
            </a:r>
            <a:r>
              <a:rPr lang="en-PR" sz="2000" b="1" dirty="0">
                <a:solidFill>
                  <a:schemeClr val="bg2"/>
                </a:solidFill>
                <a:latin typeface="Nixie One" panose="020B0604020202020204" charset="0"/>
                <a:cs typeface="Varela Round" panose="00000500000000000000" pitchFamily="2" charset="-79"/>
              </a:rPr>
              <a:t> para la </a:t>
            </a:r>
            <a:r>
              <a:rPr lang="en-PR" sz="2000" b="1" dirty="0" err="1">
                <a:solidFill>
                  <a:schemeClr val="bg2"/>
                </a:solidFill>
                <a:latin typeface="Nixie One" panose="020B0604020202020204" charset="0"/>
                <a:cs typeface="Varela Round" panose="00000500000000000000" pitchFamily="2" charset="-79"/>
              </a:rPr>
              <a:t>planificación</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en</a:t>
            </a:r>
            <a:r>
              <a:rPr lang="en-PR" sz="2000" b="1" dirty="0">
                <a:solidFill>
                  <a:schemeClr val="bg2"/>
                </a:solidFill>
                <a:latin typeface="Nixie One" panose="020B0604020202020204" charset="0"/>
                <a:cs typeface="Varela Round" panose="00000500000000000000" pitchFamily="2" charset="-79"/>
              </a:rPr>
              <a:t> un solo </a:t>
            </a:r>
            <a:r>
              <a:rPr lang="en-PR" sz="2000" b="1" dirty="0" err="1">
                <a:solidFill>
                  <a:schemeClr val="bg2"/>
                </a:solidFill>
                <a:latin typeface="Nixie One" panose="020B0604020202020204" charset="0"/>
                <a:cs typeface="Varela Round" panose="00000500000000000000" pitchFamily="2" charset="-79"/>
              </a:rPr>
              <a:t>documento</a:t>
            </a:r>
            <a:r>
              <a:rPr lang="en-PR" sz="2000" b="1" dirty="0">
                <a:solidFill>
                  <a:schemeClr val="bg2"/>
                </a:solidFill>
                <a:latin typeface="Nixie One" panose="020B0604020202020204" charset="0"/>
                <a:cs typeface="Varela Round" panose="00000500000000000000" pitchFamily="2" charset="-79"/>
              </a:rPr>
              <a:t>.</a:t>
            </a:r>
          </a:p>
          <a:p>
            <a:pPr marL="342900" indent="-342900">
              <a:buFont typeface="Wingdings" panose="05000000000000000000" pitchFamily="2" charset="2"/>
              <a:buChar char="§"/>
            </a:pPr>
            <a:r>
              <a:rPr lang="en-PR" sz="2000" b="1" dirty="0" err="1">
                <a:solidFill>
                  <a:schemeClr val="bg2"/>
                </a:solidFill>
                <a:latin typeface="Nixie One" panose="020B0604020202020204" charset="0"/>
                <a:cs typeface="Varela Round" panose="00000500000000000000" pitchFamily="2" charset="-79"/>
              </a:rPr>
              <a:t>En</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caso</a:t>
            </a:r>
            <a:r>
              <a:rPr lang="en-PR" sz="2000" b="1" dirty="0">
                <a:solidFill>
                  <a:schemeClr val="bg2"/>
                </a:solidFill>
                <a:latin typeface="Nixie One" panose="020B0604020202020204" charset="0"/>
                <a:cs typeface="Varela Round" panose="00000500000000000000" pitchFamily="2" charset="-79"/>
              </a:rPr>
              <a:t> de </a:t>
            </a:r>
            <a:r>
              <a:rPr lang="en-PR" sz="2000" b="1" dirty="0" err="1">
                <a:solidFill>
                  <a:schemeClr val="bg2"/>
                </a:solidFill>
                <a:latin typeface="Nixie One" panose="020B0604020202020204" charset="0"/>
                <a:cs typeface="Varela Round" panose="00000500000000000000" pitchFamily="2" charset="-79"/>
              </a:rPr>
              <a:t>situaciones</a:t>
            </a:r>
            <a:r>
              <a:rPr lang="en-PR" sz="2000" b="1" dirty="0">
                <a:solidFill>
                  <a:schemeClr val="bg2"/>
                </a:solidFill>
                <a:latin typeface="Nixie One" panose="020B0604020202020204" charset="0"/>
                <a:cs typeface="Varela Round" panose="00000500000000000000" pitchFamily="2" charset="-79"/>
              </a:rPr>
              <a:t> de </a:t>
            </a:r>
            <a:r>
              <a:rPr lang="en-PR" sz="2000" b="1" dirty="0" err="1">
                <a:solidFill>
                  <a:schemeClr val="bg2"/>
                </a:solidFill>
                <a:latin typeface="Nixie One" panose="020B0604020202020204" charset="0"/>
                <a:cs typeface="Varela Round" panose="00000500000000000000" pitchFamily="2" charset="-79"/>
              </a:rPr>
              <a:t>fuerza</a:t>
            </a:r>
            <a:r>
              <a:rPr lang="en-PR" sz="2000" b="1" dirty="0">
                <a:solidFill>
                  <a:schemeClr val="bg2"/>
                </a:solidFill>
                <a:latin typeface="Nixie One" panose="020B0604020202020204" charset="0"/>
                <a:cs typeface="Varela Round" panose="00000500000000000000" pitchFamily="2" charset="-79"/>
              </a:rPr>
              <a:t> mayor </a:t>
            </a:r>
            <a:r>
              <a:rPr lang="en-PR" sz="2000" b="1" dirty="0" err="1">
                <a:solidFill>
                  <a:schemeClr val="bg2"/>
                </a:solidFill>
                <a:latin typeface="Nixie One" panose="020B0604020202020204" charset="0"/>
                <a:cs typeface="Varela Round" panose="00000500000000000000" pitchFamily="2" charset="-79"/>
              </a:rPr>
              <a:t>podrá</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identificar</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facilmente</a:t>
            </a:r>
            <a:r>
              <a:rPr lang="en-PR" sz="2000" b="1" dirty="0">
                <a:solidFill>
                  <a:schemeClr val="bg2"/>
                </a:solidFill>
                <a:latin typeface="Nixie One" panose="020B0604020202020204" charset="0"/>
                <a:cs typeface="Varela Round" panose="00000500000000000000" pitchFamily="2" charset="-79"/>
              </a:rPr>
              <a:t> las </a:t>
            </a:r>
            <a:r>
              <a:rPr lang="en-PR" sz="2000" b="1" dirty="0" err="1">
                <a:solidFill>
                  <a:schemeClr val="bg2"/>
                </a:solidFill>
                <a:latin typeface="Nixie One" panose="020B0604020202020204" charset="0"/>
                <a:cs typeface="Varela Round" panose="00000500000000000000" pitchFamily="2" charset="-79"/>
              </a:rPr>
              <a:t>destrezas</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más</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relevantes</a:t>
            </a:r>
            <a:r>
              <a:rPr lang="en-PR" sz="2000" b="1" dirty="0">
                <a:solidFill>
                  <a:schemeClr val="bg2"/>
                </a:solidFill>
                <a:latin typeface="Nixie One" panose="020B0604020202020204" charset="0"/>
                <a:cs typeface="Varela Round" panose="00000500000000000000" pitchFamily="2" charset="-79"/>
              </a:rPr>
              <a:t> a </a:t>
            </a:r>
            <a:r>
              <a:rPr lang="en-PR" sz="2000" b="1" dirty="0" err="1">
                <a:solidFill>
                  <a:schemeClr val="bg2"/>
                </a:solidFill>
                <a:latin typeface="Nixie One" panose="020B0604020202020204" charset="0"/>
                <a:cs typeface="Varela Round" panose="00000500000000000000" pitchFamily="2" charset="-79"/>
              </a:rPr>
              <a:t>cubrir</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durante</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el</a:t>
            </a:r>
            <a:r>
              <a:rPr lang="en-PR" sz="2000" b="1" dirty="0">
                <a:solidFill>
                  <a:schemeClr val="bg2"/>
                </a:solidFill>
                <a:latin typeface="Nixie One" panose="020B0604020202020204" charset="0"/>
                <a:cs typeface="Varela Round" panose="00000500000000000000" pitchFamily="2" charset="-79"/>
              </a:rPr>
              <a:t> </a:t>
            </a:r>
            <a:r>
              <a:rPr lang="en-PR" sz="2000" b="1" dirty="0" err="1">
                <a:solidFill>
                  <a:schemeClr val="bg2"/>
                </a:solidFill>
                <a:latin typeface="Nixie One" panose="020B0604020202020204" charset="0"/>
                <a:cs typeface="Varela Round" panose="00000500000000000000" pitchFamily="2" charset="-79"/>
              </a:rPr>
              <a:t>año</a:t>
            </a:r>
            <a:r>
              <a:rPr lang="en-PR" sz="2000" b="1" dirty="0">
                <a:solidFill>
                  <a:schemeClr val="bg2"/>
                </a:solidFill>
                <a:latin typeface="Nixie One" panose="020B0604020202020204" charset="0"/>
                <a:cs typeface="Varela Round" panose="00000500000000000000" pitchFamily="2" charset="-79"/>
              </a:rPr>
              <a:t> escolar.</a:t>
            </a:r>
            <a:endParaRPr lang="es-ES" sz="2000" b="1" dirty="0">
              <a:solidFill>
                <a:schemeClr val="bg2"/>
              </a:solidFill>
              <a:latin typeface="Nixie One" panose="020B0604020202020204" charset="0"/>
              <a:cs typeface="Varela Round" panose="00000500000000000000" pitchFamily="2" charset="-79"/>
            </a:endParaRPr>
          </a:p>
        </p:txBody>
      </p:sp>
    </p:spTree>
    <p:extLst>
      <p:ext uri="{BB962C8B-B14F-4D97-AF65-F5344CB8AC3E}">
        <p14:creationId xmlns:p14="http://schemas.microsoft.com/office/powerpoint/2010/main" val="2160610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317000" y="910767"/>
            <a:ext cx="4553525" cy="200946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solidFill>
                  <a:schemeClr val="accent4"/>
                </a:solidFill>
                <a:effectLst>
                  <a:outerShdw blurRad="38100" dist="38100" dir="2700000" algn="tl">
                    <a:srgbClr val="000000">
                      <a:alpha val="43137"/>
                    </a:srgbClr>
                  </a:outerShdw>
                </a:effectLst>
              </a:rPr>
              <a:t>Deje su opinión sobre la revisión curricular del programa escaneado el código QR. </a:t>
            </a:r>
            <a:endParaRPr sz="24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57</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098856" y="-86630"/>
            <a:ext cx="4396760" cy="1740131"/>
          </a:xfrm>
          <a:prstGeom prst="rect">
            <a:avLst/>
          </a:prstGeom>
        </p:spPr>
      </p:pic>
      <p:pic>
        <p:nvPicPr>
          <p:cNvPr id="3" name="Picture 2" descr="Qr code&#10;&#10;Description automatically generated">
            <a:extLst>
              <a:ext uri="{FF2B5EF4-FFF2-40B4-BE49-F238E27FC236}">
                <a16:creationId xmlns:a16="http://schemas.microsoft.com/office/drawing/2014/main" id="{2A924777-6FEC-7C9E-72D6-050514ACABB9}"/>
              </a:ext>
            </a:extLst>
          </p:cNvPr>
          <p:cNvPicPr>
            <a:picLocks noChangeAspect="1"/>
          </p:cNvPicPr>
          <p:nvPr/>
        </p:nvPicPr>
        <p:blipFill>
          <a:blip r:embed="rId5"/>
          <a:stretch>
            <a:fillRect/>
          </a:stretch>
        </p:blipFill>
        <p:spPr>
          <a:xfrm>
            <a:off x="5459959" y="2989983"/>
            <a:ext cx="2009468" cy="200946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5"/>
          <p:cNvSpPr txBox="1">
            <a:spLocks noGrp="1"/>
          </p:cNvSpPr>
          <p:nvPr>
            <p:ph type="ctrTitle" idx="4294967295"/>
          </p:nvPr>
        </p:nvSpPr>
        <p:spPr>
          <a:xfrm>
            <a:off x="685800" y="1411521"/>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PR" sz="4800" b="1" dirty="0">
                <a:effectLst>
                  <a:outerShdw blurRad="38100" dist="38100" dir="2700000" algn="tl">
                    <a:srgbClr val="000000">
                      <a:alpha val="43137"/>
                    </a:srgbClr>
                  </a:outerShdw>
                </a:effectLst>
              </a:rPr>
              <a:t>¡</a:t>
            </a:r>
            <a:r>
              <a:rPr lang="en" sz="4800" b="1" dirty="0">
                <a:effectLst>
                  <a:outerShdw blurRad="38100" dist="38100" dir="2700000" algn="tl">
                    <a:srgbClr val="000000">
                      <a:alpha val="43137"/>
                    </a:srgbClr>
                  </a:outerShdw>
                </a:effectLst>
              </a:rPr>
              <a:t>Gracias por su atención</a:t>
            </a:r>
            <a:r>
              <a:rPr lang="en-PR" sz="4800" b="1" dirty="0">
                <a:effectLst>
                  <a:outerShdw blurRad="38100" dist="38100" dir="2700000" algn="tl">
                    <a:srgbClr val="000000">
                      <a:alpha val="43137"/>
                    </a:srgbClr>
                  </a:outerShdw>
                </a:effectLst>
              </a:rPr>
              <a:t>!</a:t>
            </a:r>
            <a:r>
              <a:rPr lang="en" sz="4800" b="1" dirty="0">
                <a:effectLst>
                  <a:outerShdw blurRad="38100" dist="38100" dir="2700000" algn="tl">
                    <a:srgbClr val="000000">
                      <a:alpha val="43137"/>
                    </a:srgbClr>
                  </a:outerShdw>
                </a:effectLst>
              </a:rPr>
              <a:t> </a:t>
            </a:r>
            <a:endParaRPr sz="4800" b="1" dirty="0">
              <a:effectLst>
                <a:outerShdw blurRad="38100" dist="38100" dir="2700000" algn="tl">
                  <a:srgbClr val="000000">
                    <a:alpha val="43137"/>
                  </a:srgbClr>
                </a:outerShdw>
              </a:effectLst>
            </a:endParaRPr>
          </a:p>
        </p:txBody>
      </p:sp>
      <p:sp>
        <p:nvSpPr>
          <p:cNvPr id="426" name="Google Shape;426;p35"/>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58</a:t>
            </a:fld>
            <a:endParaRPr/>
          </a:p>
        </p:txBody>
      </p:sp>
      <p:pic>
        <p:nvPicPr>
          <p:cNvPr id="7" name="Picture 6" descr="A picture containing text&#10;&#10;Description automatically generated">
            <a:extLst>
              <a:ext uri="{FF2B5EF4-FFF2-40B4-BE49-F238E27FC236}">
                <a16:creationId xmlns:a16="http://schemas.microsoft.com/office/drawing/2014/main" id="{C37F1264-F016-4908-B0A1-792C80AECF26}"/>
              </a:ext>
            </a:extLst>
          </p:cNvPr>
          <p:cNvPicPr>
            <a:picLocks noChangeAspect="1"/>
          </p:cNvPicPr>
          <p:nvPr/>
        </p:nvPicPr>
        <p:blipFill>
          <a:blip r:embed="rId3"/>
          <a:stretch>
            <a:fillRect/>
          </a:stretch>
        </p:blipFill>
        <p:spPr>
          <a:xfrm>
            <a:off x="2043699" y="2572179"/>
            <a:ext cx="5056602" cy="23751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712477" y="2162712"/>
            <a:ext cx="3923148" cy="177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dirty="0">
                <a:solidFill>
                  <a:schemeClr val="accent4"/>
                </a:solidFill>
                <a:effectLst>
                  <a:outerShdw blurRad="38100" dist="38100" dir="2700000" algn="tl">
                    <a:srgbClr val="000000">
                      <a:alpha val="43137"/>
                    </a:srgbClr>
                  </a:outerShdw>
                </a:effectLst>
              </a:rPr>
              <a:t>Preceptos guías </a:t>
            </a:r>
            <a:endParaRPr sz="48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238865" y="97673"/>
            <a:ext cx="4396760" cy="2065254"/>
          </a:xfrm>
          <a:prstGeom prst="rect">
            <a:avLst/>
          </a:prstGeom>
        </p:spPr>
      </p:pic>
      <p:pic>
        <p:nvPicPr>
          <p:cNvPr id="6" name="Picture 2" descr="Vista previa de imagen">
            <a:extLst>
              <a:ext uri="{FF2B5EF4-FFF2-40B4-BE49-F238E27FC236}">
                <a16:creationId xmlns:a16="http://schemas.microsoft.com/office/drawing/2014/main" id="{BFC6EF16-2EF9-4F30-AA4C-6F95B3855F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84" t="10541" r="8750" b="10541"/>
          <a:stretch/>
        </p:blipFill>
        <p:spPr bwMode="auto">
          <a:xfrm>
            <a:off x="7740455" y="4052525"/>
            <a:ext cx="1103546" cy="81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1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3B7864-A609-4AAD-817E-2BEFCE565229}"/>
              </a:ext>
            </a:extLst>
          </p:cNvPr>
          <p:cNvSpPr>
            <a:spLocks noGrp="1"/>
          </p:cNvSpPr>
          <p:nvPr>
            <p:ph type="body" idx="1"/>
          </p:nvPr>
        </p:nvSpPr>
        <p:spPr>
          <a:xfrm>
            <a:off x="2489200" y="991117"/>
            <a:ext cx="6527325" cy="3664158"/>
          </a:xfrm>
        </p:spPr>
        <p:txBody>
          <a:bodyPr/>
          <a:lstStyle/>
          <a:p>
            <a:r>
              <a:rPr lang="es-PR" sz="2000" b="1" dirty="0">
                <a:latin typeface="Nixie One" panose="020B0604020202020204" charset="0"/>
              </a:rPr>
              <a:t>Pertinencia del currículo. </a:t>
            </a:r>
          </a:p>
          <a:p>
            <a:endParaRPr lang="es-PR" sz="2000" b="1" dirty="0">
              <a:latin typeface="Nixie One" panose="020B0604020202020204" charset="0"/>
            </a:endParaRPr>
          </a:p>
          <a:p>
            <a:r>
              <a:rPr lang="es-PR" sz="2000" b="1" dirty="0">
                <a:latin typeface="Nixie One" panose="020B0604020202020204" charset="0"/>
              </a:rPr>
              <a:t>Homogenizar los formatos de los documentos. </a:t>
            </a:r>
          </a:p>
          <a:p>
            <a:endParaRPr lang="es-PR" sz="2000" b="1" dirty="0">
              <a:latin typeface="Nixie One" panose="020B0604020202020204" charset="0"/>
            </a:endParaRPr>
          </a:p>
          <a:p>
            <a:r>
              <a:rPr lang="es-PR" sz="2000" b="1" dirty="0">
                <a:latin typeface="Nixie One" panose="020B0604020202020204" charset="0"/>
              </a:rPr>
              <a:t>Asegurar que el rigor de cada grado en cada materia esté acorde con la etapas de desarrollo de los estudiantes. </a:t>
            </a:r>
          </a:p>
          <a:p>
            <a:endParaRPr lang="es-PR" sz="2000" b="1" dirty="0">
              <a:latin typeface="Nixie One" panose="020B0604020202020204" charset="0"/>
            </a:endParaRPr>
          </a:p>
          <a:p>
            <a:r>
              <a:rPr lang="es-PR" sz="2000" b="1" dirty="0">
                <a:latin typeface="Nixie One" panose="020B0604020202020204" charset="0"/>
              </a:rPr>
              <a:t>Cumplir con el proceso de “Peer </a:t>
            </a:r>
            <a:r>
              <a:rPr lang="es-PR" sz="2000" b="1" dirty="0" err="1">
                <a:latin typeface="Nixie One" panose="020B0604020202020204" charset="0"/>
              </a:rPr>
              <a:t>Review</a:t>
            </a:r>
            <a:r>
              <a:rPr lang="es-PR" sz="2000" b="1" dirty="0">
                <a:latin typeface="Nixie One" panose="020B0604020202020204" charset="0"/>
              </a:rPr>
              <a:t>” del Departamento de Educación Federal</a:t>
            </a:r>
            <a:r>
              <a:rPr lang="en-US" sz="2000" b="1" dirty="0">
                <a:latin typeface="Nixie One" panose="020B0604020202020204" charset="0"/>
              </a:rPr>
              <a:t>. </a:t>
            </a:r>
            <a:endParaRPr lang="es-PR" sz="2000" b="1" dirty="0">
              <a:latin typeface="Nixie One" panose="020B0604020202020204" charset="0"/>
            </a:endParaRPr>
          </a:p>
        </p:txBody>
      </p:sp>
      <p:sp>
        <p:nvSpPr>
          <p:cNvPr id="4" name="Slide Number Placeholder 3">
            <a:extLst>
              <a:ext uri="{FF2B5EF4-FFF2-40B4-BE49-F238E27FC236}">
                <a16:creationId xmlns:a16="http://schemas.microsoft.com/office/drawing/2014/main" id="{9E46B874-F179-4B9C-AFFF-7659C67B52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7" name="Picture 6" descr="A picture containing text&#10;&#10;Description automatically generated">
            <a:extLst>
              <a:ext uri="{FF2B5EF4-FFF2-40B4-BE49-F238E27FC236}">
                <a16:creationId xmlns:a16="http://schemas.microsoft.com/office/drawing/2014/main" id="{83BF3A37-C3A3-4B3E-B9C2-9A25C95910A4}"/>
              </a:ext>
            </a:extLst>
          </p:cNvPr>
          <p:cNvPicPr>
            <a:picLocks noChangeAspect="1"/>
          </p:cNvPicPr>
          <p:nvPr/>
        </p:nvPicPr>
        <p:blipFill rotWithShape="1">
          <a:blip r:embed="rId2"/>
          <a:srcRect l="69191"/>
          <a:stretch/>
        </p:blipFill>
        <p:spPr>
          <a:xfrm>
            <a:off x="512747" y="-230385"/>
            <a:ext cx="1602354" cy="2443004"/>
          </a:xfrm>
          <a:prstGeom prst="rect">
            <a:avLst/>
          </a:prstGeom>
        </p:spPr>
      </p:pic>
    </p:spTree>
    <p:extLst>
      <p:ext uri="{BB962C8B-B14F-4D97-AF65-F5344CB8AC3E}">
        <p14:creationId xmlns:p14="http://schemas.microsoft.com/office/powerpoint/2010/main" val="3716275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FF025-3B79-40F3-AF10-BA7867CA4E7C}"/>
              </a:ext>
            </a:extLst>
          </p:cNvPr>
          <p:cNvSpPr>
            <a:spLocks noGrp="1"/>
          </p:cNvSpPr>
          <p:nvPr>
            <p:ph type="title"/>
          </p:nvPr>
        </p:nvSpPr>
        <p:spPr>
          <a:xfrm>
            <a:off x="3045941" y="897843"/>
            <a:ext cx="5275500" cy="641100"/>
          </a:xfrm>
        </p:spPr>
        <p:txBody>
          <a:bodyPr/>
          <a:lstStyle/>
          <a:p>
            <a:pPr algn="ctr"/>
            <a:r>
              <a:rPr lang="es-PR" sz="2800" b="1" dirty="0">
                <a:solidFill>
                  <a:schemeClr val="accent6"/>
                </a:solidFill>
                <a:effectLst>
                  <a:outerShdw blurRad="38100" dist="38100" dir="2700000" algn="tl">
                    <a:srgbClr val="000000">
                      <a:alpha val="43137"/>
                    </a:srgbClr>
                  </a:outerShdw>
                </a:effectLst>
              </a:rPr>
              <a:t>Puntos de partida</a:t>
            </a:r>
          </a:p>
        </p:txBody>
      </p:sp>
      <p:sp>
        <p:nvSpPr>
          <p:cNvPr id="4" name="Text Placeholder 3">
            <a:extLst>
              <a:ext uri="{FF2B5EF4-FFF2-40B4-BE49-F238E27FC236}">
                <a16:creationId xmlns:a16="http://schemas.microsoft.com/office/drawing/2014/main" id="{554185D0-D53F-4C5E-99C9-008E3BD0C67C}"/>
              </a:ext>
            </a:extLst>
          </p:cNvPr>
          <p:cNvSpPr>
            <a:spLocks noGrp="1"/>
          </p:cNvSpPr>
          <p:nvPr>
            <p:ph type="body" idx="1"/>
          </p:nvPr>
        </p:nvSpPr>
        <p:spPr>
          <a:xfrm>
            <a:off x="2675468" y="1591959"/>
            <a:ext cx="6314016" cy="2786100"/>
          </a:xfrm>
        </p:spPr>
        <p:txBody>
          <a:bodyPr/>
          <a:lstStyle/>
          <a:p>
            <a:r>
              <a:rPr lang="es-PR" sz="2000" b="1" dirty="0">
                <a:latin typeface="Nixie One" panose="020B0604020202020204" charset="0"/>
              </a:rPr>
              <a:t>Análisis de los resultados de las pruebas estandarizadas y notas. </a:t>
            </a:r>
          </a:p>
          <a:p>
            <a:r>
              <a:rPr lang="es-PR" sz="2000" b="1" dirty="0">
                <a:latin typeface="Nixie One" panose="020B0604020202020204" charset="0"/>
              </a:rPr>
              <a:t>Consultas a maestros realizadas por los programas. </a:t>
            </a:r>
          </a:p>
          <a:p>
            <a:r>
              <a:rPr lang="es-PR" sz="2000" b="1" dirty="0">
                <a:latin typeface="Nixie One" panose="020B0604020202020204" charset="0"/>
              </a:rPr>
              <a:t>Revisión de literatura y documentos de estándares de otras jurisdicciones y países. </a:t>
            </a:r>
          </a:p>
          <a:p>
            <a:r>
              <a:rPr lang="es-PR" sz="2000" b="1" dirty="0">
                <a:latin typeface="Nixie One" panose="020B0604020202020204" charset="0"/>
              </a:rPr>
              <a:t>Recomendaciones de Comité Asesor Técnico del DEPR (TAC, por su siglas en inglés). </a:t>
            </a:r>
          </a:p>
          <a:p>
            <a:pPr marL="76200" indent="0">
              <a:buNone/>
            </a:pPr>
            <a:endParaRPr lang="es-PR" sz="1800" dirty="0"/>
          </a:p>
        </p:txBody>
      </p:sp>
      <p:sp>
        <p:nvSpPr>
          <p:cNvPr id="2" name="Slide Number Placeholder 1">
            <a:extLst>
              <a:ext uri="{FF2B5EF4-FFF2-40B4-BE49-F238E27FC236}">
                <a16:creationId xmlns:a16="http://schemas.microsoft.com/office/drawing/2014/main" id="{9A80BF32-79E1-4445-AB0E-0B7BEC0F49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pic>
        <p:nvPicPr>
          <p:cNvPr id="5" name="Picture 4" descr="A picture containing text&#10;&#10;Description automatically generated">
            <a:extLst>
              <a:ext uri="{FF2B5EF4-FFF2-40B4-BE49-F238E27FC236}">
                <a16:creationId xmlns:a16="http://schemas.microsoft.com/office/drawing/2014/main" id="{189701CA-B791-46EA-B6F8-2D93DB93F701}"/>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680729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041422" y="2074466"/>
            <a:ext cx="5054125" cy="252716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accent4"/>
                </a:solidFill>
                <a:effectLst>
                  <a:outerShdw blurRad="38100" dist="38100" dir="2700000" algn="tl">
                    <a:srgbClr val="000000">
                      <a:alpha val="43137"/>
                    </a:srgbClr>
                  </a:outerShdw>
                </a:effectLst>
              </a:rPr>
              <a:t>Proceso de Revisión Curricular del Programa  de Educación para </a:t>
            </a:r>
            <a:br>
              <a:rPr lang="en" sz="3200" b="1" dirty="0">
                <a:solidFill>
                  <a:schemeClr val="accent4"/>
                </a:solidFill>
                <a:effectLst>
                  <a:outerShdw blurRad="38100" dist="38100" dir="2700000" algn="tl">
                    <a:srgbClr val="000000">
                      <a:alpha val="43137"/>
                    </a:srgbClr>
                  </a:outerShdw>
                </a:effectLst>
              </a:rPr>
            </a:br>
            <a:r>
              <a:rPr lang="en" sz="3200" b="1" dirty="0">
                <a:solidFill>
                  <a:schemeClr val="accent4"/>
                </a:solidFill>
                <a:effectLst>
                  <a:outerShdw blurRad="38100" dist="38100" dir="2700000" algn="tl">
                    <a:srgbClr val="000000">
                      <a:alpha val="43137"/>
                    </a:srgbClr>
                  </a:outerShdw>
                </a:effectLst>
              </a:rPr>
              <a:t>la Niñez Temprana</a:t>
            </a:r>
            <a:endParaRPr sz="32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1026" name="Picture 2" descr="Confirman que hay 12 brotes activos de COVID-19 en escuelas de Puerto Rico">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72" y="1130300"/>
            <a:ext cx="3110628"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041422" y="97673"/>
            <a:ext cx="4396760" cy="2065254"/>
          </a:xfrm>
          <a:prstGeom prst="rect">
            <a:avLst/>
          </a:prstGeom>
        </p:spPr>
      </p:pic>
    </p:spTree>
  </p:cSld>
  <p:clrMapOvr>
    <a:masterClrMapping/>
  </p:clrMapOvr>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72376E29C9494A80734FE50BE3A5EF" ma:contentTypeVersion="14" ma:contentTypeDescription="Create a new document." ma:contentTypeScope="" ma:versionID="04b50bdaf970e5838928ca77aee79b5d">
  <xsd:schema xmlns:xsd="http://www.w3.org/2001/XMLSchema" xmlns:xs="http://www.w3.org/2001/XMLSchema" xmlns:p="http://schemas.microsoft.com/office/2006/metadata/properties" xmlns:ns3="b2ac3201-23c1-41be-b993-0a2ba7b0142b" xmlns:ns4="da042a8f-2c63-4b93-b1be-f20a371591a2" targetNamespace="http://schemas.microsoft.com/office/2006/metadata/properties" ma:root="true" ma:fieldsID="a42942512d39d3683f5cffff77a3f2de" ns3:_="" ns4:_="">
    <xsd:import namespace="b2ac3201-23c1-41be-b993-0a2ba7b0142b"/>
    <xsd:import namespace="da042a8f-2c63-4b93-b1be-f20a371591a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ac3201-23c1-41be-b993-0a2ba7b014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042a8f-2c63-4b93-b1be-f20a371591a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F29ED7-8BF5-4F90-919C-925E5487D9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ac3201-23c1-41be-b993-0a2ba7b0142b"/>
    <ds:schemaRef ds:uri="da042a8f-2c63-4b93-b1be-f20a371591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6C75E1-0904-47FF-BFB6-01CA6E31D463}">
  <ds:schemaRefs>
    <ds:schemaRef ds:uri="http://schemas.microsoft.com/sharepoint/v3/contenttype/forms"/>
  </ds:schemaRefs>
</ds:datastoreItem>
</file>

<file path=customXml/itemProps3.xml><?xml version="1.0" encoding="utf-8"?>
<ds:datastoreItem xmlns:ds="http://schemas.openxmlformats.org/officeDocument/2006/customXml" ds:itemID="{B06F61B3-F94E-4548-B737-66559208B938}">
  <ds:schemaRefs>
    <ds:schemaRef ds:uri="http://purl.org/dc/terms/"/>
    <ds:schemaRef ds:uri="http://schemas.microsoft.com/office/2006/metadata/properties"/>
    <ds:schemaRef ds:uri="http://schemas.openxmlformats.org/package/2006/metadata/core-properties"/>
    <ds:schemaRef ds:uri="da042a8f-2c63-4b93-b1be-f20a371591a2"/>
    <ds:schemaRef ds:uri="http://www.w3.org/XML/1998/namespace"/>
    <ds:schemaRef ds:uri="http://schemas.microsoft.com/office/infopath/2007/PartnerControls"/>
    <ds:schemaRef ds:uri="http://purl.org/dc/dcmitype/"/>
    <ds:schemaRef ds:uri="http://schemas.microsoft.com/office/2006/documentManagement/types"/>
    <ds:schemaRef ds:uri="b2ac3201-23c1-41be-b993-0a2ba7b0142b"/>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1643</TotalTime>
  <Words>3400</Words>
  <Application>Microsoft Office PowerPoint</Application>
  <PresentationFormat>On-screen Show (16:9)</PresentationFormat>
  <Paragraphs>532</Paragraphs>
  <Slides>58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Nixie One</vt:lpstr>
      <vt:lpstr>Calibri</vt:lpstr>
      <vt:lpstr>Arial,Sans-Serif</vt:lpstr>
      <vt:lpstr>Trebuchet MS</vt:lpstr>
      <vt:lpstr>Arial</vt:lpstr>
      <vt:lpstr>Wingdings</vt:lpstr>
      <vt:lpstr>Sniglet</vt:lpstr>
      <vt:lpstr>Varela Round</vt:lpstr>
      <vt:lpstr>Puck template</vt:lpstr>
      <vt:lpstr>Programa de Educación para la Niñez Temprana Área de Servicios Académicos </vt:lpstr>
      <vt:lpstr>Notificación de Política Pública </vt:lpstr>
      <vt:lpstr>Nota aclaratoria</vt:lpstr>
      <vt:lpstr>Fundamentos del Proyecto de Revisión Curricular de Servicios Académicos </vt:lpstr>
      <vt:lpstr>PowerPoint Presentation</vt:lpstr>
      <vt:lpstr>Preceptos guías </vt:lpstr>
      <vt:lpstr>PowerPoint Presentation</vt:lpstr>
      <vt:lpstr>Puntos de partida</vt:lpstr>
      <vt:lpstr>Proceso de Revisión Curricular del Programa  de Educación para  la Niñez Temprana</vt:lpstr>
      <vt:lpstr>Enfoque del Programa </vt:lpstr>
      <vt:lpstr>Visión </vt:lpstr>
      <vt:lpstr>Misión </vt:lpstr>
      <vt:lpstr>PowerPoint Presentation</vt:lpstr>
      <vt:lpstr>PowerPoint Presentation</vt:lpstr>
      <vt:lpstr>PowerPoint Presentation</vt:lpstr>
      <vt:lpstr>PowerPoint Presentation</vt:lpstr>
      <vt:lpstr>PowerPoint Presentation</vt:lpstr>
      <vt:lpstr>Cambios en los estándares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Nuevos temas transversales </vt:lpstr>
      <vt:lpstr>Los temas transversales</vt:lpstr>
      <vt:lpstr>Los temas transversales</vt:lpstr>
      <vt:lpstr>Temas transversales</vt:lpstr>
      <vt:lpstr>Nuevas herramientas </vt:lpstr>
      <vt:lpstr>PowerPoint Presentation</vt:lpstr>
      <vt:lpstr>PowerPoint Presentation</vt:lpstr>
      <vt:lpstr>PowerPoint Presentation</vt:lpstr>
      <vt:lpstr>PowerPoint Presentation</vt:lpstr>
      <vt:lpstr>PowerPoint Presentation</vt:lpstr>
      <vt:lpstr>PowerPoint Presentation</vt:lpstr>
      <vt:lpstr>¿Cómo facilita estos cambios </vt:lpstr>
      <vt:lpstr>PowerPoint Presentation</vt:lpstr>
      <vt:lpstr>Deje su opinión sobre la revisión curricular del programa escaneado el código QR. </vt:lpstr>
      <vt:lpstr>¡Gracias por su atención!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Beverly Morro Vega</dc:creator>
  <cp:lastModifiedBy>Beverly Morro Vega</cp:lastModifiedBy>
  <cp:revision>147</cp:revision>
  <dcterms:modified xsi:type="dcterms:W3CDTF">2022-08-04T23:40:42Z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0x010100F072376E29C9494A80734FE50BE3A5EF</vt:lpwstr>
  </property>
</Properties>
</file>