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2"/>
  </p:notesMasterIdLst>
  <p:sldIdLst>
    <p:sldId id="256" r:id="rId2"/>
    <p:sldId id="295" r:id="rId3"/>
    <p:sldId id="296" r:id="rId4"/>
    <p:sldId id="257" r:id="rId5"/>
    <p:sldId id="367" r:id="rId6"/>
    <p:sldId id="306" r:id="rId7"/>
    <p:sldId id="388" r:id="rId8"/>
    <p:sldId id="316" r:id="rId9"/>
    <p:sldId id="364" r:id="rId10"/>
    <p:sldId id="265" r:id="rId11"/>
    <p:sldId id="363" r:id="rId12"/>
    <p:sldId id="342" r:id="rId13"/>
    <p:sldId id="315" r:id="rId14"/>
    <p:sldId id="334" r:id="rId15"/>
    <p:sldId id="335" r:id="rId16"/>
    <p:sldId id="337" r:id="rId17"/>
    <p:sldId id="391" r:id="rId18"/>
    <p:sldId id="392" r:id="rId19"/>
    <p:sldId id="393" r:id="rId20"/>
    <p:sldId id="394" r:id="rId21"/>
    <p:sldId id="395" r:id="rId22"/>
    <p:sldId id="396" r:id="rId23"/>
    <p:sldId id="397" r:id="rId24"/>
    <p:sldId id="382" r:id="rId25"/>
    <p:sldId id="378" r:id="rId26"/>
    <p:sldId id="379" r:id="rId27"/>
    <p:sldId id="404" r:id="rId28"/>
    <p:sldId id="390" r:id="rId29"/>
    <p:sldId id="401" r:id="rId30"/>
    <p:sldId id="402" r:id="rId31"/>
    <p:sldId id="331" r:id="rId32"/>
    <p:sldId id="403" r:id="rId33"/>
    <p:sldId id="371" r:id="rId34"/>
    <p:sldId id="389" r:id="rId35"/>
    <p:sldId id="398" r:id="rId36"/>
    <p:sldId id="381" r:id="rId37"/>
    <p:sldId id="386" r:id="rId38"/>
    <p:sldId id="400" r:id="rId39"/>
    <p:sldId id="405" r:id="rId40"/>
    <p:sldId id="278"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
      <p:font typeface="Nixie One" panose="020B0604020202020204" charset="0"/>
      <p:regular r:id="rId48"/>
    </p:embeddedFont>
    <p:embeddedFont>
      <p:font typeface="Sniglet" panose="020B0604020202020204" charset="0"/>
      <p:regular r:id="rId49"/>
    </p:embeddedFont>
    <p:embeddedFont>
      <p:font typeface="Varela Round" panose="00000500000000000000" pitchFamily="2" charset="-79"/>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94346" autoAdjust="0"/>
  </p:normalViewPr>
  <p:slideViewPr>
    <p:cSldViewPr snapToGrid="0">
      <p:cViewPr>
        <p:scale>
          <a:sx n="102" d="100"/>
          <a:sy n="102" d="100"/>
        </p:scale>
        <p:origin x="324" y="-8"/>
      </p:cViewPr>
      <p:guideLst/>
    </p:cSldViewPr>
  </p:slideViewPr>
  <p:notesTextViewPr>
    <p:cViewPr>
      <p:scale>
        <a:sx n="125" d="100"/>
        <a:sy n="125" d="100"/>
      </p:scale>
      <p:origin x="0" y="0"/>
    </p:cViewPr>
  </p:notesTextViewPr>
  <p:sorterViewPr>
    <p:cViewPr varScale="1">
      <p:scale>
        <a:sx n="1" d="1"/>
        <a:sy n="1" d="1"/>
      </p:scale>
      <p:origin x="0" y="-7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TIF"/><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TIF"/><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es-PR"/>
        </a:p>
      </dgm:t>
    </dgm:pt>
    <dgm:pt modelId="{C2EB534E-C9D2-4CF9-A732-C108B73CA16E}">
      <dgm:prSet phldrT="[Text]" custT="1"/>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C6931201-F1FB-47A1-A175-A4386C6BFA4D}" type="presOf" srcId="{098CE51A-8990-40DA-A234-9EC33F102CE1}" destId="{9078497C-E467-4966-BA02-2C2C24A62E36}" srcOrd="1" destOrd="0" presId="urn:microsoft.com/office/officeart/2005/8/layout/hList7"/>
    <dgm:cxn modelId="{D2ADDC09-D02C-4F2C-B447-AB4A7BE60CE9}" type="presOf" srcId="{098CE51A-8990-40DA-A234-9EC33F102CE1}" destId="{CDDADF1C-1EB2-4967-98DF-2724166E2137}" srcOrd="0" destOrd="0" presId="urn:microsoft.com/office/officeart/2005/8/layout/hList7"/>
    <dgm:cxn modelId="{1C6B530B-AC4D-43C3-A1CE-B1C93ED0CA53}" type="presOf" srcId="{AF40CD12-1F8F-4DE1-9C72-4342BB7A73B7}" destId="{C5AD8557-F7E6-435D-8639-F2E226420FBD}" srcOrd="1" destOrd="0" presId="urn:microsoft.com/office/officeart/2005/8/layout/hList7"/>
    <dgm:cxn modelId="{4B47E811-F211-4662-87D0-BC45ECFDA05D}" type="presOf" srcId="{66F49139-5520-47BA-8DBA-FA0694F5FA86}" destId="{050801EF-13CB-4793-8314-D6EBD5D93189}"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EF45B260-7693-4B1F-8512-BE8F6B785306}" type="presOf" srcId="{B73DC9C3-152D-4844-A011-F6415449EC21}" destId="{681284D2-6911-4D4D-B586-F3EB97548931}" srcOrd="0" destOrd="0" presId="urn:microsoft.com/office/officeart/2005/8/layout/hList7"/>
    <dgm:cxn modelId="{E6513C44-070B-4550-B542-120CA65C4517}" type="presOf" srcId="{CB531989-E810-47B1-9448-400DF9AB0106}" destId="{A2FFC0A3-80EE-4958-ABED-3258D767E8EB}" srcOrd="1" destOrd="0" presId="urn:microsoft.com/office/officeart/2005/8/layout/hList7"/>
    <dgm:cxn modelId="{2DD36E73-0709-4EAC-802D-EACE81500865}" type="presOf" srcId="{C2EB534E-C9D2-4CF9-A732-C108B73CA16E}" destId="{148033B5-095B-4CC2-9216-E525B6909A57}" srcOrd="1" destOrd="0" presId="urn:microsoft.com/office/officeart/2005/8/layout/hList7"/>
    <dgm:cxn modelId="{BB20A694-2CB2-4C45-8369-593BE55FA04E}" type="presOf" srcId="{C2EB534E-C9D2-4CF9-A732-C108B73CA16E}" destId="{24A9ABE8-7813-48CA-87BD-8DB000763755}" srcOrd="0" destOrd="0" presId="urn:microsoft.com/office/officeart/2005/8/layout/hList7"/>
    <dgm:cxn modelId="{155309A3-B52D-4172-A4B6-1A30A98DD781}" type="presOf" srcId="{362AA53C-AAD7-4F34-9921-7BA6AAD32A9C}" destId="{2C220C3A-40F1-4628-9092-287EC5E48F64}" srcOrd="0" destOrd="0" presId="urn:microsoft.com/office/officeart/2005/8/layout/hList7"/>
    <dgm:cxn modelId="{E788D7A7-0407-4700-BECF-B5311C329E35}" type="presOf" srcId="{CB531989-E810-47B1-9448-400DF9AB0106}" destId="{E86E4434-91FE-4890-85A9-CB3914A3C206}" srcOrd="0" destOrd="0" presId="urn:microsoft.com/office/officeart/2005/8/layout/hList7"/>
    <dgm:cxn modelId="{E6AAC0A8-8276-48FE-9F29-63343D8A310E}" type="presOf" srcId="{BD2B98F4-AF3D-4F23-BD3B-70419DC4BA02}" destId="{197941A6-9052-4C09-AFB1-3EE50EC94DCE}"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1BC507AE-2E4A-4859-B144-67F0A78D4377}" type="presOf" srcId="{BCA06A6F-3A71-4635-8CFF-4240C443AB9C}" destId="{72826286-7D7C-4321-AA30-F87621631CEF}" srcOrd="0" destOrd="0" presId="urn:microsoft.com/office/officeart/2005/8/layout/hList7"/>
    <dgm:cxn modelId="{B3F728B8-5825-47DE-92DC-37D1A0A139C7}" type="presOf" srcId="{A150A01A-23AA-4B8E-B9D9-7FD3BC50C82A}" destId="{F1F455CF-9FF9-4937-8E3D-4C465A5A319C}" srcOrd="0"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2DD492CD-7F22-418F-9451-11298E38E15B}" type="presOf" srcId="{AF40CD12-1F8F-4DE1-9C72-4342BB7A73B7}" destId="{38B6CB9A-FDF4-4664-BD49-3901F6B4C127}" srcOrd="0"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1E6BDBD5-3B7D-4035-BE66-B0CDE972D881}" type="presOf" srcId="{BCA06A6F-3A71-4635-8CFF-4240C443AB9C}" destId="{E3A5AAB2-F5E6-4B82-A487-DC89AAE84E65}" srcOrd="1" destOrd="0" presId="urn:microsoft.com/office/officeart/2005/8/layout/hList7"/>
    <dgm:cxn modelId="{3F9857D6-E73A-4EBE-B842-30E8B47DD21F}" type="presOf" srcId="{362AA53C-AAD7-4F34-9921-7BA6AAD32A9C}" destId="{EA6D3EA7-0406-46C6-AE9C-C7447C323000}" srcOrd="1" destOrd="0" presId="urn:microsoft.com/office/officeart/2005/8/layout/hList7"/>
    <dgm:cxn modelId="{8A47BFE6-3ECE-4145-A862-354A9D7632CA}" srcId="{A150A01A-23AA-4B8E-B9D9-7FD3BC50C82A}" destId="{362AA53C-AAD7-4F34-9921-7BA6AAD32A9C}" srcOrd="3" destOrd="0" parTransId="{1554027D-31C5-46C9-A411-A39B54915E14}" sibTransId="{66F49139-5520-47BA-8DBA-FA0694F5FA86}"/>
    <dgm:cxn modelId="{FDE84AF1-054C-47DD-9699-726B31245437}" type="presOf" srcId="{089583C5-242D-41C1-9019-5A1E5C4C5BA5}" destId="{50E16603-64AD-438F-ADAA-EB8D22DE4D50}" srcOrd="0" destOrd="0" presId="urn:microsoft.com/office/officeart/2005/8/layout/hList7"/>
    <dgm:cxn modelId="{53E9F3FE-1BDF-4443-A0BD-996787A71908}" type="presOf" srcId="{058D41A7-DDE0-4F2D-BCAA-D2C11EB7FA31}" destId="{33E1FE38-D856-4D1A-8B0D-56098F5FEB13}" srcOrd="0" destOrd="0" presId="urn:microsoft.com/office/officeart/2005/8/layout/hList7"/>
    <dgm:cxn modelId="{752178DF-038C-45B6-96A5-70699B66D2A1}" type="presParOf" srcId="{F1F455CF-9FF9-4937-8E3D-4C465A5A319C}" destId="{42F5D427-D2C4-4A92-8A45-51884D2B51B2}" srcOrd="0" destOrd="0" presId="urn:microsoft.com/office/officeart/2005/8/layout/hList7"/>
    <dgm:cxn modelId="{3B547435-581B-4AAA-9490-1841F2664B93}" type="presParOf" srcId="{F1F455CF-9FF9-4937-8E3D-4C465A5A319C}" destId="{02D2D5F0-5C69-4852-9A01-BFDE1ED87A4E}" srcOrd="1" destOrd="0" presId="urn:microsoft.com/office/officeart/2005/8/layout/hList7"/>
    <dgm:cxn modelId="{1A470E26-A551-42E7-87F8-4B7E5EF6DBA2}" type="presParOf" srcId="{02D2D5F0-5C69-4852-9A01-BFDE1ED87A4E}" destId="{545C2518-C484-4CBA-B7B4-5BE1DC01A0E9}" srcOrd="0" destOrd="0" presId="urn:microsoft.com/office/officeart/2005/8/layout/hList7"/>
    <dgm:cxn modelId="{81C23C4F-B91C-4BA4-919E-33BFD2E66B9D}" type="presParOf" srcId="{545C2518-C484-4CBA-B7B4-5BE1DC01A0E9}" destId="{24A9ABE8-7813-48CA-87BD-8DB000763755}" srcOrd="0" destOrd="0" presId="urn:microsoft.com/office/officeart/2005/8/layout/hList7"/>
    <dgm:cxn modelId="{19F226A1-B4BA-46A8-B29F-48F145C6B47B}" type="presParOf" srcId="{545C2518-C484-4CBA-B7B4-5BE1DC01A0E9}" destId="{148033B5-095B-4CC2-9216-E525B6909A57}" srcOrd="1" destOrd="0" presId="urn:microsoft.com/office/officeart/2005/8/layout/hList7"/>
    <dgm:cxn modelId="{7132C67D-D794-40C4-8174-E3BAA2FF1642}" type="presParOf" srcId="{545C2518-C484-4CBA-B7B4-5BE1DC01A0E9}" destId="{804872CC-01D4-4895-A2EF-BA420A1D9E41}" srcOrd="2" destOrd="0" presId="urn:microsoft.com/office/officeart/2005/8/layout/hList7"/>
    <dgm:cxn modelId="{D1421522-2F62-4708-96C3-AF1376CFFD04}" type="presParOf" srcId="{545C2518-C484-4CBA-B7B4-5BE1DC01A0E9}" destId="{4B6E3B37-657F-4636-95A9-9A972327F5B2}" srcOrd="3" destOrd="0" presId="urn:microsoft.com/office/officeart/2005/8/layout/hList7"/>
    <dgm:cxn modelId="{F292DA1A-A115-4CCE-9FCF-FF314AA3CD8B}" type="presParOf" srcId="{02D2D5F0-5C69-4852-9A01-BFDE1ED87A4E}" destId="{197941A6-9052-4C09-AFB1-3EE50EC94DCE}" srcOrd="1" destOrd="0" presId="urn:microsoft.com/office/officeart/2005/8/layout/hList7"/>
    <dgm:cxn modelId="{4DD54F92-5FDB-4AE1-9EE6-DCF9847E962D}" type="presParOf" srcId="{02D2D5F0-5C69-4852-9A01-BFDE1ED87A4E}" destId="{17159929-E9A0-4EBA-8955-7C1D0430019E}" srcOrd="2" destOrd="0" presId="urn:microsoft.com/office/officeart/2005/8/layout/hList7"/>
    <dgm:cxn modelId="{6219EBBB-22A9-4713-9A7A-FBB33778E9A2}" type="presParOf" srcId="{17159929-E9A0-4EBA-8955-7C1D0430019E}" destId="{CDDADF1C-1EB2-4967-98DF-2724166E2137}" srcOrd="0" destOrd="0" presId="urn:microsoft.com/office/officeart/2005/8/layout/hList7"/>
    <dgm:cxn modelId="{1673C524-EF60-46B4-B352-BF017C621015}" type="presParOf" srcId="{17159929-E9A0-4EBA-8955-7C1D0430019E}" destId="{9078497C-E467-4966-BA02-2C2C24A62E36}" srcOrd="1" destOrd="0" presId="urn:microsoft.com/office/officeart/2005/8/layout/hList7"/>
    <dgm:cxn modelId="{D70182C4-63C7-4C2A-A435-EA3AEE6BEFBC}" type="presParOf" srcId="{17159929-E9A0-4EBA-8955-7C1D0430019E}" destId="{70F4E768-4596-40AB-9935-3BB9B11DE401}" srcOrd="2" destOrd="0" presId="urn:microsoft.com/office/officeart/2005/8/layout/hList7"/>
    <dgm:cxn modelId="{201B4166-FC35-4C2A-935C-DE09581219D9}" type="presParOf" srcId="{17159929-E9A0-4EBA-8955-7C1D0430019E}" destId="{60BD41E3-2DEA-4DAC-AA86-B3521385B90C}" srcOrd="3" destOrd="0" presId="urn:microsoft.com/office/officeart/2005/8/layout/hList7"/>
    <dgm:cxn modelId="{01C2170A-DDF2-4F6E-9136-8B6BFDDAA46A}" type="presParOf" srcId="{02D2D5F0-5C69-4852-9A01-BFDE1ED87A4E}" destId="{681284D2-6911-4D4D-B586-F3EB97548931}" srcOrd="3" destOrd="0" presId="urn:microsoft.com/office/officeart/2005/8/layout/hList7"/>
    <dgm:cxn modelId="{D592D165-1473-4845-B6A0-30F0433C1AFB}" type="presParOf" srcId="{02D2D5F0-5C69-4852-9A01-BFDE1ED87A4E}" destId="{7B58A0F6-583E-42DC-A503-E3510AF353DA}" srcOrd="4" destOrd="0" presId="urn:microsoft.com/office/officeart/2005/8/layout/hList7"/>
    <dgm:cxn modelId="{BC8FFE8D-ADF5-42F7-B578-0D8A7DB15198}" type="presParOf" srcId="{7B58A0F6-583E-42DC-A503-E3510AF353DA}" destId="{38B6CB9A-FDF4-4664-BD49-3901F6B4C127}" srcOrd="0" destOrd="0" presId="urn:microsoft.com/office/officeart/2005/8/layout/hList7"/>
    <dgm:cxn modelId="{4EB1B145-CF90-477C-A019-22EA0C3E3229}" type="presParOf" srcId="{7B58A0F6-583E-42DC-A503-E3510AF353DA}" destId="{C5AD8557-F7E6-435D-8639-F2E226420FBD}" srcOrd="1" destOrd="0" presId="urn:microsoft.com/office/officeart/2005/8/layout/hList7"/>
    <dgm:cxn modelId="{72CF6262-DA73-4936-A689-40D6F7B9D585}" type="presParOf" srcId="{7B58A0F6-583E-42DC-A503-E3510AF353DA}" destId="{2AD03C67-08D8-49E5-960B-9C86F5B6C81C}" srcOrd="2" destOrd="0" presId="urn:microsoft.com/office/officeart/2005/8/layout/hList7"/>
    <dgm:cxn modelId="{1475B2B7-8B6E-41BF-B54B-671C7BE1E250}" type="presParOf" srcId="{7B58A0F6-583E-42DC-A503-E3510AF353DA}" destId="{079E3DDC-5D07-4B15-BAB6-18B8E0C770D7}" srcOrd="3" destOrd="0" presId="urn:microsoft.com/office/officeart/2005/8/layout/hList7"/>
    <dgm:cxn modelId="{632522AD-1441-451E-9591-71EF63F57C39}" type="presParOf" srcId="{02D2D5F0-5C69-4852-9A01-BFDE1ED87A4E}" destId="{33E1FE38-D856-4D1A-8B0D-56098F5FEB13}" srcOrd="5" destOrd="0" presId="urn:microsoft.com/office/officeart/2005/8/layout/hList7"/>
    <dgm:cxn modelId="{AE2CD1E2-A837-46C9-BF7C-2605A5F39425}" type="presParOf" srcId="{02D2D5F0-5C69-4852-9A01-BFDE1ED87A4E}" destId="{907FFF89-1BCC-471E-8C95-E21D70BC535F}" srcOrd="6" destOrd="0" presId="urn:microsoft.com/office/officeart/2005/8/layout/hList7"/>
    <dgm:cxn modelId="{4A916F2C-BF80-4F76-94A9-8583E9417C17}" type="presParOf" srcId="{907FFF89-1BCC-471E-8C95-E21D70BC535F}" destId="{2C220C3A-40F1-4628-9092-287EC5E48F64}" srcOrd="0" destOrd="0" presId="urn:microsoft.com/office/officeart/2005/8/layout/hList7"/>
    <dgm:cxn modelId="{4EF0D3AC-7C5F-4064-98AA-F2018EC6BA62}" type="presParOf" srcId="{907FFF89-1BCC-471E-8C95-E21D70BC535F}" destId="{EA6D3EA7-0406-46C6-AE9C-C7447C323000}" srcOrd="1" destOrd="0" presId="urn:microsoft.com/office/officeart/2005/8/layout/hList7"/>
    <dgm:cxn modelId="{3F43B6AC-F8E0-4DFD-A897-05EE54B0A2A6}" type="presParOf" srcId="{907FFF89-1BCC-471E-8C95-E21D70BC535F}" destId="{FCB6C896-CC52-4CBE-9548-4EB462FEEE39}" srcOrd="2" destOrd="0" presId="urn:microsoft.com/office/officeart/2005/8/layout/hList7"/>
    <dgm:cxn modelId="{5027C0BC-1B28-40BA-BC7F-A46D3C2CE10D}" type="presParOf" srcId="{907FFF89-1BCC-471E-8C95-E21D70BC535F}" destId="{111EBD65-2FA4-4D47-B40C-62A2611B0973}" srcOrd="3" destOrd="0" presId="urn:microsoft.com/office/officeart/2005/8/layout/hList7"/>
    <dgm:cxn modelId="{4242C74B-1809-48A5-A8A1-DD194C1A15F8}" type="presParOf" srcId="{02D2D5F0-5C69-4852-9A01-BFDE1ED87A4E}" destId="{050801EF-13CB-4793-8314-D6EBD5D93189}" srcOrd="7" destOrd="0" presId="urn:microsoft.com/office/officeart/2005/8/layout/hList7"/>
    <dgm:cxn modelId="{84704061-3260-436C-A380-727C128C2187}" type="presParOf" srcId="{02D2D5F0-5C69-4852-9A01-BFDE1ED87A4E}" destId="{C71F0A3A-8762-4671-BB53-6BB9967A8097}" srcOrd="8" destOrd="0" presId="urn:microsoft.com/office/officeart/2005/8/layout/hList7"/>
    <dgm:cxn modelId="{9C6FA539-A5A4-4E08-A21F-32551E2C16F1}" type="presParOf" srcId="{C71F0A3A-8762-4671-BB53-6BB9967A8097}" destId="{72826286-7D7C-4321-AA30-F87621631CEF}" srcOrd="0" destOrd="0" presId="urn:microsoft.com/office/officeart/2005/8/layout/hList7"/>
    <dgm:cxn modelId="{CEECDC03-B3A6-43CE-A09B-9B31FAE1E392}" type="presParOf" srcId="{C71F0A3A-8762-4671-BB53-6BB9967A8097}" destId="{E3A5AAB2-F5E6-4B82-A487-DC89AAE84E65}" srcOrd="1" destOrd="0" presId="urn:microsoft.com/office/officeart/2005/8/layout/hList7"/>
    <dgm:cxn modelId="{02BA85B7-3C93-47C2-8BEF-610803B1E806}" type="presParOf" srcId="{C71F0A3A-8762-4671-BB53-6BB9967A8097}" destId="{E92FEBF5-3019-448D-95F4-38E23FAB719B}" srcOrd="2" destOrd="0" presId="urn:microsoft.com/office/officeart/2005/8/layout/hList7"/>
    <dgm:cxn modelId="{4780C8C5-A299-473B-B01F-A7C60E4EA4CF}" type="presParOf" srcId="{C71F0A3A-8762-4671-BB53-6BB9967A8097}" destId="{9E8CF131-31CD-434C-903A-2C2E7224550B}" srcOrd="3" destOrd="0" presId="urn:microsoft.com/office/officeart/2005/8/layout/hList7"/>
    <dgm:cxn modelId="{D39DEE06-9254-4877-A955-7A69607748F8}" type="presParOf" srcId="{02D2D5F0-5C69-4852-9A01-BFDE1ED87A4E}" destId="{50E16603-64AD-438F-ADAA-EB8D22DE4D50}" srcOrd="9" destOrd="0" presId="urn:microsoft.com/office/officeart/2005/8/layout/hList7"/>
    <dgm:cxn modelId="{7BDE148B-7FF8-4A90-B771-03AC928025B5}" type="presParOf" srcId="{02D2D5F0-5C69-4852-9A01-BFDE1ED87A4E}" destId="{5691C8A4-1B66-49B9-8456-0D66BD034456}" srcOrd="10" destOrd="0" presId="urn:microsoft.com/office/officeart/2005/8/layout/hList7"/>
    <dgm:cxn modelId="{D6041AD7-B323-49CB-8516-66388AEE4837}" type="presParOf" srcId="{5691C8A4-1B66-49B9-8456-0D66BD034456}" destId="{E86E4434-91FE-4890-85A9-CB3914A3C206}" srcOrd="0" destOrd="0" presId="urn:microsoft.com/office/officeart/2005/8/layout/hList7"/>
    <dgm:cxn modelId="{F9B713FB-B989-469C-9BDD-84495CCF7876}" type="presParOf" srcId="{5691C8A4-1B66-49B9-8456-0D66BD034456}" destId="{A2FFC0A3-80EE-4958-ABED-3258D767E8EB}" srcOrd="1" destOrd="0" presId="urn:microsoft.com/office/officeart/2005/8/layout/hList7"/>
    <dgm:cxn modelId="{C76C52CA-9FD7-47C6-B279-9D8267292623}" type="presParOf" srcId="{5691C8A4-1B66-49B9-8456-0D66BD034456}" destId="{41A5C461-ECD3-4C1A-9878-C665B303EB24}" srcOrd="2" destOrd="0" presId="urn:microsoft.com/office/officeart/2005/8/layout/hList7"/>
    <dgm:cxn modelId="{B1000F27-1312-4B32-B9CC-DF3A5F941ABC}" type="presParOf" srcId="{5691C8A4-1B66-49B9-8456-0D66BD034456}" destId="{47C7AA8D-0F2A-4CF5-8464-294784BC59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8" y="0"/>
          <a:ext cx="1442793" cy="3497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8" y="1398866"/>
        <a:ext cx="1442793" cy="1398866"/>
      </dsp:txXfrm>
    </dsp:sp>
    <dsp:sp modelId="{4B6E3B37-657F-4636-95A9-9A972327F5B2}">
      <dsp:nvSpPr>
        <dsp:cNvPr id="0" name=""/>
        <dsp:cNvSpPr/>
      </dsp:nvSpPr>
      <dsp:spPr>
        <a:xfrm>
          <a:off x="139226" y="209830"/>
          <a:ext cx="1164556" cy="11645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486185" y="0"/>
          <a:ext cx="1442793" cy="3497167"/>
        </a:xfrm>
        <a:prstGeom prst="roundRect">
          <a:avLst>
            <a:gd name="adj" fmla="val 10000"/>
          </a:avLst>
        </a:prstGeom>
        <a:solidFill>
          <a:schemeClr val="accent4">
            <a:hueOff val="-715517"/>
            <a:satOff val="10837"/>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486185" y="1398866"/>
        <a:ext cx="1442793" cy="1398866"/>
      </dsp:txXfrm>
    </dsp:sp>
    <dsp:sp modelId="{60BD41E3-2DEA-4DAC-AA86-B3521385B90C}">
      <dsp:nvSpPr>
        <dsp:cNvPr id="0" name=""/>
        <dsp:cNvSpPr/>
      </dsp:nvSpPr>
      <dsp:spPr>
        <a:xfrm>
          <a:off x="1625304" y="209830"/>
          <a:ext cx="1164556" cy="1164556"/>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2972263" y="0"/>
          <a:ext cx="1442793" cy="3497167"/>
        </a:xfrm>
        <a:prstGeom prst="roundRect">
          <a:avLst>
            <a:gd name="adj" fmla="val 10000"/>
          </a:avLst>
        </a:prstGeom>
        <a:solidFill>
          <a:schemeClr val="accent4">
            <a:hueOff val="-1431034"/>
            <a:satOff val="21673"/>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2972263" y="1398866"/>
        <a:ext cx="1442793" cy="1398866"/>
      </dsp:txXfrm>
    </dsp:sp>
    <dsp:sp modelId="{079E3DDC-5D07-4B15-BAB6-18B8E0C770D7}">
      <dsp:nvSpPr>
        <dsp:cNvPr id="0" name=""/>
        <dsp:cNvSpPr/>
      </dsp:nvSpPr>
      <dsp:spPr>
        <a:xfrm>
          <a:off x="2998192" y="111465"/>
          <a:ext cx="1390934" cy="1361285"/>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458340" y="0"/>
          <a:ext cx="1442793" cy="3497167"/>
        </a:xfrm>
        <a:prstGeom prst="roundRect">
          <a:avLst>
            <a:gd name="adj" fmla="val 10000"/>
          </a:avLst>
        </a:prstGeom>
        <a:solidFill>
          <a:schemeClr val="accent4">
            <a:hueOff val="-2146550"/>
            <a:satOff val="3251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458340" y="1398866"/>
        <a:ext cx="1442793" cy="1398866"/>
      </dsp:txXfrm>
    </dsp:sp>
    <dsp:sp modelId="{111EBD65-2FA4-4D47-B40C-62A2611B0973}">
      <dsp:nvSpPr>
        <dsp:cNvPr id="0" name=""/>
        <dsp:cNvSpPr/>
      </dsp:nvSpPr>
      <dsp:spPr>
        <a:xfrm>
          <a:off x="4590372" y="209830"/>
          <a:ext cx="1178729" cy="1164556"/>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5944417" y="0"/>
          <a:ext cx="1442793" cy="3497167"/>
        </a:xfrm>
        <a:prstGeom prst="roundRect">
          <a:avLst>
            <a:gd name="adj" fmla="val 10000"/>
          </a:avLst>
        </a:prstGeom>
        <a:solidFill>
          <a:schemeClr val="accent4">
            <a:hueOff val="-2862067"/>
            <a:satOff val="43346"/>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5944417" y="1398866"/>
        <a:ext cx="1442793" cy="1398866"/>
      </dsp:txXfrm>
    </dsp:sp>
    <dsp:sp modelId="{9E8CF131-31CD-434C-903A-2C2E7224550B}">
      <dsp:nvSpPr>
        <dsp:cNvPr id="0" name=""/>
        <dsp:cNvSpPr/>
      </dsp:nvSpPr>
      <dsp:spPr>
        <a:xfrm>
          <a:off x="6083536" y="209830"/>
          <a:ext cx="1164556" cy="1164556"/>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430495" y="0"/>
          <a:ext cx="1442793" cy="3497167"/>
        </a:xfrm>
        <a:prstGeom prst="roundRect">
          <a:avLst>
            <a:gd name="adj" fmla="val 10000"/>
          </a:avLst>
        </a:prstGeom>
        <a:solidFill>
          <a:schemeClr val="accent4">
            <a:hueOff val="-3577584"/>
            <a:satOff val="54183"/>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430495" y="1398866"/>
        <a:ext cx="1442793" cy="1398866"/>
      </dsp:txXfrm>
    </dsp:sp>
    <dsp:sp modelId="{47C7AA8D-0F2A-4CF5-8464-294784BC59BE}">
      <dsp:nvSpPr>
        <dsp:cNvPr id="0" name=""/>
        <dsp:cNvSpPr/>
      </dsp:nvSpPr>
      <dsp:spPr>
        <a:xfrm>
          <a:off x="7569613" y="209830"/>
          <a:ext cx="1164556" cy="1164556"/>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4935" y="2797733"/>
          <a:ext cx="8163525" cy="524575"/>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78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350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063578" y="1768396"/>
            <a:ext cx="7016843" cy="1899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effectLst>
                  <a:outerShdw blurRad="38100" dist="38100" dir="2700000" algn="tl">
                    <a:srgbClr val="000000">
                      <a:alpha val="43137"/>
                    </a:srgbClr>
                  </a:outerShdw>
                </a:effectLst>
              </a:rPr>
              <a:t>Programa de Matemáticas </a:t>
            </a:r>
            <a:br>
              <a:rPr lang="en" sz="4000" b="1" dirty="0">
                <a:effectLst>
                  <a:outerShdw blurRad="38100" dist="38100" dir="2700000" algn="tl">
                    <a:srgbClr val="000000">
                      <a:alpha val="43137"/>
                    </a:srgbClr>
                  </a:outerShdw>
                </a:effectLst>
              </a:rPr>
            </a:br>
            <a:r>
              <a:rPr lang="en" sz="3200" b="1" dirty="0">
                <a:effectLst>
                  <a:outerShdw blurRad="38100" dist="38100" dir="2700000" algn="tl">
                    <a:srgbClr val="000000">
                      <a:alpha val="43137"/>
                    </a:srgbClr>
                  </a:outerShdw>
                </a:effectLst>
              </a:rPr>
              <a:t>Área de Servicios Académicos </a:t>
            </a:r>
            <a:endParaRPr sz="40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3"/>
          <a:stretch>
            <a:fillRect/>
          </a:stretch>
        </p:blipFill>
        <p:spPr>
          <a:xfrm>
            <a:off x="2327797" y="-276724"/>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732110" y="3319583"/>
            <a:ext cx="6039852"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400" b="1" dirty="0">
                <a:solidFill>
                  <a:schemeClr val="accent2"/>
                </a:solidFill>
                <a:effectLst>
                  <a:outerShdw blurRad="38100" dist="38100" dir="2700000" algn="tl">
                    <a:srgbClr val="000000">
                      <a:alpha val="43137"/>
                    </a:srgbClr>
                  </a:outerShdw>
                </a:effectLst>
              </a:rPr>
              <a:t>Dra. Wanda I. Rivera Rivas</a:t>
            </a:r>
          </a:p>
          <a:p>
            <a:r>
              <a:rPr lang="es-ES" sz="2400" b="1" dirty="0">
                <a:solidFill>
                  <a:schemeClr val="accent2"/>
                </a:solidFill>
                <a:effectLst>
                  <a:outerShdw blurRad="38100" dist="38100" dir="2700000" algn="tl">
                    <a:srgbClr val="000000">
                      <a:alpha val="43137"/>
                    </a:srgbClr>
                  </a:outerShdw>
                </a:effectLst>
              </a:rPr>
              <a:t>Gerente de operaciones</a:t>
            </a:r>
          </a:p>
          <a:p>
            <a:r>
              <a:rPr lang="es-ES" sz="2400" b="1" dirty="0">
                <a:solidFill>
                  <a:schemeClr val="accent2"/>
                </a:solidFill>
                <a:effectLst>
                  <a:outerShdw blurRad="38100" dist="38100" dir="2700000" algn="tl">
                    <a:srgbClr val="000000">
                      <a:alpha val="43137"/>
                    </a:srgbClr>
                  </a:outerShdw>
                </a:effectLst>
              </a:rPr>
              <a:t>riverarwi@de.pr.gov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879" y="1683303"/>
            <a:ext cx="4552646" cy="275117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4"/>
                </a:solidFill>
                <a:effectLst>
                  <a:outerShdw blurRad="38100" dist="38100" dir="2700000" algn="tl">
                    <a:srgbClr val="000000">
                      <a:alpha val="43137"/>
                    </a:srgbClr>
                  </a:outerShdw>
                </a:effectLst>
              </a:rPr>
              <a:t>Proceso de Revisión Curricular del Programa  de Matemáticas</a:t>
            </a:r>
            <a:endParaRPr sz="36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Enfoque del Programa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err="1">
                <a:solidFill>
                  <a:srgbClr val="A1BECC"/>
                </a:solidFill>
              </a:rPr>
              <a:t>durante</a:t>
            </a:r>
            <a:r>
              <a:rPr lang="en-US" dirty="0">
                <a:solidFill>
                  <a:srgbClr val="A1BECC"/>
                </a:solidFill>
              </a:rPr>
              <a:t> </a:t>
            </a:r>
            <a:r>
              <a:rPr lang="en-US" dirty="0" err="1">
                <a:solidFill>
                  <a:srgbClr val="A1BECC"/>
                </a:solidFill>
              </a:rPr>
              <a:t>el</a:t>
            </a:r>
            <a:r>
              <a:rPr lang="en-US" dirty="0">
                <a:solidFill>
                  <a:srgbClr val="A1BECC"/>
                </a:solidFill>
              </a:rPr>
              <a:t> </a:t>
            </a:r>
            <a:r>
              <a:rPr lang="en-US" dirty="0" err="1">
                <a:solidFill>
                  <a:srgbClr val="A1BECC"/>
                </a:solidFill>
              </a:rPr>
              <a:t>proceso</a:t>
            </a:r>
            <a:r>
              <a:rPr lang="en-US" dirty="0">
                <a:solidFill>
                  <a:srgbClr val="A1BECC"/>
                </a:solidFill>
              </a:rPr>
              <a:t> de </a:t>
            </a:r>
            <a:r>
              <a:rPr lang="en-US" dirty="0" err="1">
                <a:solidFill>
                  <a:srgbClr val="A1BECC"/>
                </a:solidFill>
              </a:rPr>
              <a:t>Revisión</a:t>
            </a:r>
            <a:r>
              <a:rPr lang="en-US" dirty="0">
                <a:solidFill>
                  <a:srgbClr val="A1BECC"/>
                </a:solidFill>
              </a:rPr>
              <a:t> Curricular. </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1077218"/>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Enfoque</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del Programa de Matemáticas</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506540"/>
            <a:ext cx="7226300" cy="3447098"/>
          </a:xfrm>
          <a:prstGeom prst="rect">
            <a:avLst/>
          </a:prstGeom>
          <a:noFill/>
        </p:spPr>
        <p:txBody>
          <a:bodyPr wrap="square">
            <a:spAutoFit/>
          </a:bodyPr>
          <a:lstStyle/>
          <a:p>
            <a:pPr marL="342900" indent="-342900" algn="just">
              <a:buFont typeface="Wingdings" panose="05000000000000000000" pitchFamily="2" charset="2"/>
              <a:buChar char="§"/>
            </a:pPr>
            <a:r>
              <a:rPr lang="en-US" sz="1800" dirty="0">
                <a:solidFill>
                  <a:schemeClr val="bg2"/>
                </a:solidFill>
                <a:latin typeface="Varela Round" panose="00000500000000000000" pitchFamily="2" charset="-79"/>
                <a:cs typeface="Varela Round" panose="00000500000000000000" pitchFamily="2" charset="-79"/>
              </a:rPr>
              <a:t>El </a:t>
            </a:r>
            <a:r>
              <a:rPr lang="en-US" sz="1800" dirty="0" err="1">
                <a:solidFill>
                  <a:schemeClr val="bg2"/>
                </a:solidFill>
                <a:latin typeface="Varela Round" panose="00000500000000000000" pitchFamily="2" charset="-79"/>
                <a:cs typeface="Varela Round" panose="00000500000000000000" pitchFamily="2" charset="-79"/>
              </a:rPr>
              <a:t>enfoque</a:t>
            </a:r>
            <a:r>
              <a:rPr lang="en-US" sz="1800" dirty="0">
                <a:solidFill>
                  <a:schemeClr val="bg2"/>
                </a:solidFill>
                <a:latin typeface="Varela Round" panose="00000500000000000000" pitchFamily="2" charset="-79"/>
                <a:cs typeface="Varela Round" panose="00000500000000000000" pitchFamily="2" charset="-79"/>
              </a:rPr>
              <a:t> que </a:t>
            </a:r>
            <a:r>
              <a:rPr lang="en-US" sz="1800" dirty="0" err="1">
                <a:solidFill>
                  <a:schemeClr val="bg2"/>
                </a:solidFill>
                <a:latin typeface="Varela Round" panose="00000500000000000000" pitchFamily="2" charset="-79"/>
                <a:cs typeface="Varela Round" panose="00000500000000000000" pitchFamily="2" charset="-79"/>
              </a:rPr>
              <a:t>guió</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este</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proceso</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fue</a:t>
            </a:r>
            <a:r>
              <a:rPr lang="en-US" sz="1800" dirty="0">
                <a:solidFill>
                  <a:schemeClr val="bg2"/>
                </a:solidFill>
                <a:latin typeface="Varela Round" panose="00000500000000000000" pitchFamily="2" charset="-79"/>
                <a:cs typeface="Varela Round" panose="00000500000000000000" pitchFamily="2" charset="-79"/>
              </a:rPr>
              <a:t> uno </a:t>
            </a:r>
            <a:r>
              <a:rPr lang="en-US" sz="1800" dirty="0" err="1">
                <a:solidFill>
                  <a:schemeClr val="bg2"/>
                </a:solidFill>
                <a:latin typeface="Varela Round" panose="00000500000000000000" pitchFamily="2" charset="-79"/>
                <a:cs typeface="Varela Round" panose="00000500000000000000" pitchFamily="2" charset="-79"/>
              </a:rPr>
              <a:t>en</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el</a:t>
            </a:r>
            <a:r>
              <a:rPr lang="en-US" sz="1800" dirty="0">
                <a:solidFill>
                  <a:schemeClr val="bg2"/>
                </a:solidFill>
                <a:latin typeface="Varela Round" panose="00000500000000000000" pitchFamily="2" charset="-79"/>
                <a:cs typeface="Varela Round" panose="00000500000000000000" pitchFamily="2" charset="-79"/>
              </a:rPr>
              <a:t> que se </a:t>
            </a:r>
            <a:r>
              <a:rPr lang="en-US" sz="1800" dirty="0" err="1">
                <a:solidFill>
                  <a:schemeClr val="bg2"/>
                </a:solidFill>
                <a:latin typeface="Varela Round" panose="00000500000000000000" pitchFamily="2" charset="-79"/>
                <a:cs typeface="Varela Round" panose="00000500000000000000" pitchFamily="2" charset="-79"/>
              </a:rPr>
              <a:t>dio</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énfasis</a:t>
            </a:r>
            <a:r>
              <a:rPr lang="en-US" sz="1800" dirty="0">
                <a:solidFill>
                  <a:schemeClr val="bg2"/>
                </a:solidFill>
                <a:latin typeface="Varela Round" panose="00000500000000000000" pitchFamily="2" charset="-79"/>
                <a:cs typeface="Varela Round" panose="00000500000000000000" pitchFamily="2" charset="-79"/>
              </a:rPr>
              <a:t> a la </a:t>
            </a:r>
            <a:r>
              <a:rPr lang="en-US" sz="1800" dirty="0" err="1">
                <a:solidFill>
                  <a:schemeClr val="bg2"/>
                </a:solidFill>
                <a:latin typeface="Varela Round" panose="00000500000000000000" pitchFamily="2" charset="-79"/>
                <a:cs typeface="Varela Round" panose="00000500000000000000" pitchFamily="2" charset="-79"/>
              </a:rPr>
              <a:t>aplicación</a:t>
            </a:r>
            <a:r>
              <a:rPr lang="en-US" sz="1800" dirty="0">
                <a:solidFill>
                  <a:schemeClr val="bg2"/>
                </a:solidFill>
                <a:latin typeface="Varela Round" panose="00000500000000000000" pitchFamily="2" charset="-79"/>
                <a:cs typeface="Varela Round" panose="00000500000000000000" pitchFamily="2" charset="-79"/>
              </a:rPr>
              <a:t> del </a:t>
            </a:r>
            <a:r>
              <a:rPr lang="en-US" sz="1800" dirty="0" err="1">
                <a:solidFill>
                  <a:schemeClr val="bg2"/>
                </a:solidFill>
                <a:latin typeface="Varela Round" panose="00000500000000000000" pitchFamily="2" charset="-79"/>
                <a:cs typeface="Varela Round" panose="00000500000000000000" pitchFamily="2" charset="-79"/>
              </a:rPr>
              <a:t>contenido</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mediante</a:t>
            </a:r>
            <a:r>
              <a:rPr lang="en-US" sz="1800" dirty="0">
                <a:solidFill>
                  <a:schemeClr val="bg2"/>
                </a:solidFill>
                <a:latin typeface="Varela Round" panose="00000500000000000000" pitchFamily="2" charset="-79"/>
                <a:cs typeface="Varela Round" panose="00000500000000000000" pitchFamily="2" charset="-79"/>
              </a:rPr>
              <a:t> la </a:t>
            </a:r>
            <a:r>
              <a:rPr lang="en-US" sz="1800" dirty="0" err="1">
                <a:solidFill>
                  <a:schemeClr val="bg2"/>
                </a:solidFill>
                <a:latin typeface="Varela Round" panose="00000500000000000000" pitchFamily="2" charset="-79"/>
                <a:cs typeface="Varela Round" panose="00000500000000000000" pitchFamily="2" charset="-79"/>
              </a:rPr>
              <a:t>enseñanza</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contextualizada</a:t>
            </a:r>
            <a:r>
              <a:rPr lang="en-US" sz="1800" dirty="0">
                <a:solidFill>
                  <a:schemeClr val="bg2"/>
                </a:solidFill>
                <a:latin typeface="Varela Round" panose="00000500000000000000" pitchFamily="2" charset="-79"/>
                <a:cs typeface="Varela Round" panose="00000500000000000000" pitchFamily="2" charset="-79"/>
              </a:rPr>
              <a:t> y </a:t>
            </a:r>
            <a:r>
              <a:rPr lang="en-US" sz="1800" dirty="0" err="1">
                <a:solidFill>
                  <a:schemeClr val="bg2"/>
                </a:solidFill>
                <a:latin typeface="Varela Round" panose="00000500000000000000" pitchFamily="2" charset="-79"/>
                <a:cs typeface="Varela Round" panose="00000500000000000000" pitchFamily="2" charset="-79"/>
              </a:rPr>
              <a:t>resolución</a:t>
            </a:r>
            <a:r>
              <a:rPr lang="en-US" sz="1800" dirty="0">
                <a:solidFill>
                  <a:schemeClr val="bg2"/>
                </a:solidFill>
                <a:latin typeface="Varela Round" panose="00000500000000000000" pitchFamily="2" charset="-79"/>
                <a:cs typeface="Varela Round" panose="00000500000000000000" pitchFamily="2" charset="-79"/>
              </a:rPr>
              <a:t> de </a:t>
            </a:r>
            <a:r>
              <a:rPr lang="en-US" sz="1800" dirty="0" err="1">
                <a:solidFill>
                  <a:schemeClr val="bg2"/>
                </a:solidFill>
                <a:latin typeface="Varela Round" panose="00000500000000000000" pitchFamily="2" charset="-79"/>
                <a:cs typeface="Varela Round" panose="00000500000000000000" pitchFamily="2" charset="-79"/>
              </a:rPr>
              <a:t>problemas</a:t>
            </a:r>
            <a:r>
              <a:rPr lang="en-US" sz="1800" dirty="0">
                <a:solidFill>
                  <a:schemeClr val="bg2"/>
                </a:solidFill>
                <a:latin typeface="Varela Round" panose="00000500000000000000" pitchFamily="2" charset="-79"/>
                <a:cs typeface="Varela Round" panose="00000500000000000000" pitchFamily="2" charset="-79"/>
              </a:rPr>
              <a:t>, con </a:t>
            </a:r>
            <a:r>
              <a:rPr lang="en-US" sz="1800" dirty="0" err="1">
                <a:solidFill>
                  <a:schemeClr val="bg2"/>
                </a:solidFill>
                <a:latin typeface="Varela Round" panose="00000500000000000000" pitchFamily="2" charset="-79"/>
                <a:cs typeface="Varela Round" panose="00000500000000000000" pitchFamily="2" charset="-79"/>
              </a:rPr>
              <a:t>situaciones</a:t>
            </a:r>
            <a:r>
              <a:rPr lang="en-US" sz="1800" dirty="0">
                <a:solidFill>
                  <a:schemeClr val="bg2"/>
                </a:solidFill>
                <a:latin typeface="Varela Round" panose="00000500000000000000" pitchFamily="2" charset="-79"/>
                <a:cs typeface="Varela Round" panose="00000500000000000000" pitchFamily="2" charset="-79"/>
              </a:rPr>
              <a:t> que </a:t>
            </a:r>
            <a:r>
              <a:rPr lang="en-US" sz="1800" dirty="0" err="1">
                <a:solidFill>
                  <a:schemeClr val="bg2"/>
                </a:solidFill>
                <a:latin typeface="Varela Round" panose="00000500000000000000" pitchFamily="2" charset="-79"/>
                <a:cs typeface="Varela Round" panose="00000500000000000000" pitchFamily="2" charset="-79"/>
              </a:rPr>
              <a:t>modelan</a:t>
            </a:r>
            <a:r>
              <a:rPr lang="en-US" sz="1800" dirty="0">
                <a:solidFill>
                  <a:schemeClr val="bg2"/>
                </a:solidFill>
                <a:latin typeface="Varela Round" panose="00000500000000000000" pitchFamily="2" charset="-79"/>
                <a:cs typeface="Varela Round" panose="00000500000000000000" pitchFamily="2" charset="-79"/>
              </a:rPr>
              <a:t> la </a:t>
            </a:r>
            <a:r>
              <a:rPr lang="en-US" sz="1800" dirty="0" err="1">
                <a:solidFill>
                  <a:schemeClr val="bg2"/>
                </a:solidFill>
                <a:latin typeface="Varela Round" panose="00000500000000000000" pitchFamily="2" charset="-79"/>
                <a:cs typeface="Varela Round" panose="00000500000000000000" pitchFamily="2" charset="-79"/>
              </a:rPr>
              <a:t>vida</a:t>
            </a:r>
            <a:r>
              <a:rPr lang="en-US" sz="1800" dirty="0">
                <a:solidFill>
                  <a:schemeClr val="bg2"/>
                </a:solidFill>
                <a:latin typeface="Varela Round" panose="00000500000000000000" pitchFamily="2" charset="-79"/>
                <a:cs typeface="Varela Round" panose="00000500000000000000" pitchFamily="2" charset="-79"/>
              </a:rPr>
              <a:t> real. </a:t>
            </a:r>
          </a:p>
          <a:p>
            <a:pPr algn="just"/>
            <a:r>
              <a:rPr lang="en-US" sz="1800" dirty="0">
                <a:solidFill>
                  <a:schemeClr val="bg2"/>
                </a:solidFill>
                <a:latin typeface="Varela Round" panose="00000500000000000000" pitchFamily="2" charset="-79"/>
                <a:cs typeface="Varela Round" panose="00000500000000000000" pitchFamily="2" charset="-79"/>
              </a:rPr>
              <a:t> </a:t>
            </a:r>
          </a:p>
          <a:p>
            <a:pPr marL="342900" indent="-342900" algn="just">
              <a:buFont typeface="Wingdings" panose="05000000000000000000" pitchFamily="2" charset="2"/>
              <a:buChar char="§"/>
            </a:pPr>
            <a:r>
              <a:rPr lang="en-US" sz="1800" dirty="0">
                <a:solidFill>
                  <a:schemeClr val="bg2"/>
                </a:solidFill>
                <a:latin typeface="Varela Round" panose="00000500000000000000" pitchFamily="2" charset="-79"/>
                <a:cs typeface="Varela Round" panose="00000500000000000000" pitchFamily="2" charset="-79"/>
              </a:rPr>
              <a:t>Lo </a:t>
            </a:r>
            <a:r>
              <a:rPr lang="en-US" sz="1800" dirty="0" err="1">
                <a:solidFill>
                  <a:schemeClr val="bg2"/>
                </a:solidFill>
                <a:latin typeface="Varela Round" panose="00000500000000000000" pitchFamily="2" charset="-79"/>
                <a:cs typeface="Varela Round" panose="00000500000000000000" pitchFamily="2" charset="-79"/>
              </a:rPr>
              <a:t>cual</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hace</a:t>
            </a:r>
            <a:r>
              <a:rPr lang="en-US" sz="1800" dirty="0">
                <a:solidFill>
                  <a:schemeClr val="bg2"/>
                </a:solidFill>
                <a:latin typeface="Varela Round" panose="00000500000000000000" pitchFamily="2" charset="-79"/>
                <a:cs typeface="Varela Round" panose="00000500000000000000" pitchFamily="2" charset="-79"/>
              </a:rPr>
              <a:t> que </a:t>
            </a:r>
            <a:r>
              <a:rPr lang="en-US" sz="1800" dirty="0" err="1">
                <a:solidFill>
                  <a:schemeClr val="bg2"/>
                </a:solidFill>
                <a:latin typeface="Varela Round" panose="00000500000000000000" pitchFamily="2" charset="-79"/>
                <a:cs typeface="Varela Round" panose="00000500000000000000" pitchFamily="2" charset="-79"/>
              </a:rPr>
              <a:t>el</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currículo</a:t>
            </a:r>
            <a:r>
              <a:rPr lang="en-US" sz="1800" dirty="0">
                <a:solidFill>
                  <a:schemeClr val="bg2"/>
                </a:solidFill>
                <a:latin typeface="Varela Round" panose="00000500000000000000" pitchFamily="2" charset="-79"/>
                <a:cs typeface="Varela Round" panose="00000500000000000000" pitchFamily="2" charset="-79"/>
              </a:rPr>
              <a:t> sea </a:t>
            </a:r>
            <a:r>
              <a:rPr lang="en-US" sz="1800" dirty="0" err="1">
                <a:solidFill>
                  <a:schemeClr val="bg2"/>
                </a:solidFill>
                <a:latin typeface="Varela Round" panose="00000500000000000000" pitchFamily="2" charset="-79"/>
                <a:cs typeface="Varela Round" panose="00000500000000000000" pitchFamily="2" charset="-79"/>
              </a:rPr>
              <a:t>pertinente</a:t>
            </a:r>
            <a:r>
              <a:rPr lang="en-US" sz="1800" dirty="0">
                <a:solidFill>
                  <a:schemeClr val="bg2"/>
                </a:solidFill>
                <a:latin typeface="Varela Round" panose="00000500000000000000" pitchFamily="2" charset="-79"/>
                <a:cs typeface="Varela Round" panose="00000500000000000000" pitchFamily="2" charset="-79"/>
              </a:rPr>
              <a:t> para </a:t>
            </a:r>
            <a:r>
              <a:rPr lang="en-US" sz="1800" dirty="0" err="1">
                <a:solidFill>
                  <a:schemeClr val="bg2"/>
                </a:solidFill>
                <a:latin typeface="Varela Round" panose="00000500000000000000" pitchFamily="2" charset="-79"/>
                <a:cs typeface="Varela Round" panose="00000500000000000000" pitchFamily="2" charset="-79"/>
              </a:rPr>
              <a:t>el</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estudiante</a:t>
            </a:r>
            <a:r>
              <a:rPr lang="en-US" sz="1800" dirty="0">
                <a:solidFill>
                  <a:schemeClr val="bg2"/>
                </a:solidFill>
                <a:latin typeface="Varela Round" panose="00000500000000000000" pitchFamily="2" charset="-79"/>
                <a:cs typeface="Varela Round" panose="00000500000000000000" pitchFamily="2" charset="-79"/>
              </a:rPr>
              <a:t> y que lo </a:t>
            </a:r>
            <a:r>
              <a:rPr lang="en-US" sz="1800" dirty="0" err="1">
                <a:solidFill>
                  <a:schemeClr val="bg2"/>
                </a:solidFill>
                <a:latin typeface="Varela Round" panose="00000500000000000000" pitchFamily="2" charset="-79"/>
                <a:cs typeface="Varela Round" panose="00000500000000000000" pitchFamily="2" charset="-79"/>
              </a:rPr>
              <a:t>capacite</a:t>
            </a:r>
            <a:r>
              <a:rPr lang="en-US" sz="1800" dirty="0">
                <a:solidFill>
                  <a:schemeClr val="bg2"/>
                </a:solidFill>
                <a:latin typeface="Varela Round" panose="00000500000000000000" pitchFamily="2" charset="-79"/>
                <a:cs typeface="Varela Round" panose="00000500000000000000" pitchFamily="2" charset="-79"/>
              </a:rPr>
              <a:t> para </a:t>
            </a:r>
            <a:r>
              <a:rPr lang="en-US" sz="1800" dirty="0" err="1">
                <a:solidFill>
                  <a:schemeClr val="bg2"/>
                </a:solidFill>
                <a:latin typeface="Varela Round" panose="00000500000000000000" pitchFamily="2" charset="-79"/>
                <a:cs typeface="Varela Round" panose="00000500000000000000" pitchFamily="2" charset="-79"/>
              </a:rPr>
              <a:t>desarrollar</a:t>
            </a:r>
            <a:r>
              <a:rPr lang="en-US" sz="1800" dirty="0">
                <a:solidFill>
                  <a:schemeClr val="bg2"/>
                </a:solidFill>
                <a:latin typeface="Varela Round" panose="00000500000000000000" pitchFamily="2" charset="-79"/>
                <a:cs typeface="Varela Round" panose="00000500000000000000" pitchFamily="2" charset="-79"/>
              </a:rPr>
              <a:t> las </a:t>
            </a:r>
            <a:r>
              <a:rPr lang="en-US" sz="1800" dirty="0" err="1">
                <a:solidFill>
                  <a:schemeClr val="bg2"/>
                </a:solidFill>
                <a:latin typeface="Varela Round" panose="00000500000000000000" pitchFamily="2" charset="-79"/>
                <a:cs typeface="Varela Round" panose="00000500000000000000" pitchFamily="2" charset="-79"/>
              </a:rPr>
              <a:t>competencias</a:t>
            </a:r>
            <a:r>
              <a:rPr lang="en-US" sz="1800" dirty="0">
                <a:solidFill>
                  <a:schemeClr val="bg2"/>
                </a:solidFill>
                <a:latin typeface="Varela Round" panose="00000500000000000000" pitchFamily="2" charset="-79"/>
                <a:cs typeface="Varela Round" panose="00000500000000000000" pitchFamily="2" charset="-79"/>
              </a:rPr>
              <a:t> del </a:t>
            </a:r>
            <a:r>
              <a:rPr lang="en-US" sz="1800" dirty="0" err="1">
                <a:solidFill>
                  <a:schemeClr val="bg2"/>
                </a:solidFill>
                <a:latin typeface="Varela Round" panose="00000500000000000000" pitchFamily="2" charset="-79"/>
                <a:cs typeface="Varela Round" panose="00000500000000000000" pitchFamily="2" charset="-79"/>
              </a:rPr>
              <a:t>siglo</a:t>
            </a:r>
            <a:r>
              <a:rPr lang="en-US" sz="1800" dirty="0">
                <a:solidFill>
                  <a:schemeClr val="bg2"/>
                </a:solidFill>
                <a:latin typeface="Varela Round" panose="00000500000000000000" pitchFamily="2" charset="-79"/>
                <a:cs typeface="Varela Round" panose="00000500000000000000" pitchFamily="2" charset="-79"/>
              </a:rPr>
              <a:t> XXI: </a:t>
            </a:r>
            <a:r>
              <a:rPr lang="en-US" sz="1800" dirty="0" err="1">
                <a:solidFill>
                  <a:schemeClr val="bg2"/>
                </a:solidFill>
                <a:latin typeface="Varela Round" panose="00000500000000000000" pitchFamily="2" charset="-79"/>
                <a:cs typeface="Varela Round" panose="00000500000000000000" pitchFamily="2" charset="-79"/>
              </a:rPr>
              <a:t>integración</a:t>
            </a:r>
            <a:r>
              <a:rPr lang="en-US" sz="1800" dirty="0">
                <a:solidFill>
                  <a:schemeClr val="bg2"/>
                </a:solidFill>
                <a:latin typeface="Varela Round" panose="00000500000000000000" pitchFamily="2" charset="-79"/>
                <a:cs typeface="Varela Round" panose="00000500000000000000" pitchFamily="2" charset="-79"/>
              </a:rPr>
              <a:t> de la </a:t>
            </a:r>
            <a:r>
              <a:rPr lang="en-US" sz="1800" dirty="0" err="1">
                <a:solidFill>
                  <a:schemeClr val="bg2"/>
                </a:solidFill>
                <a:latin typeface="Varela Round" panose="00000500000000000000" pitchFamily="2" charset="-79"/>
                <a:cs typeface="Varela Round" panose="00000500000000000000" pitchFamily="2" charset="-79"/>
              </a:rPr>
              <a:t>tecnología</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razonamiento</a:t>
            </a:r>
            <a:r>
              <a:rPr lang="en-US" sz="1800" dirty="0">
                <a:solidFill>
                  <a:schemeClr val="bg2"/>
                </a:solidFill>
                <a:latin typeface="Varela Round" panose="00000500000000000000" pitchFamily="2" charset="-79"/>
                <a:cs typeface="Varela Round" panose="00000500000000000000" pitchFamily="2" charset="-79"/>
              </a:rPr>
              <a:t> y </a:t>
            </a:r>
            <a:r>
              <a:rPr lang="en-US" sz="1800" dirty="0" err="1">
                <a:solidFill>
                  <a:schemeClr val="bg2"/>
                </a:solidFill>
                <a:latin typeface="Varela Round" panose="00000500000000000000" pitchFamily="2" charset="-79"/>
                <a:cs typeface="Varela Round" panose="00000500000000000000" pitchFamily="2" charset="-79"/>
              </a:rPr>
              <a:t>pensamiento</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crítico</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comunicación</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creatividad</a:t>
            </a:r>
            <a:r>
              <a:rPr lang="en-US" sz="1800" dirty="0">
                <a:solidFill>
                  <a:schemeClr val="bg2"/>
                </a:solidFill>
                <a:latin typeface="Varela Round" panose="00000500000000000000" pitchFamily="2" charset="-79"/>
                <a:cs typeface="Varela Round" panose="00000500000000000000" pitchFamily="2" charset="-79"/>
              </a:rPr>
              <a:t>, </a:t>
            </a:r>
            <a:r>
              <a:rPr lang="en-US" sz="1800" dirty="0" err="1">
                <a:solidFill>
                  <a:schemeClr val="bg2"/>
                </a:solidFill>
                <a:latin typeface="Varela Round" panose="00000500000000000000" pitchFamily="2" charset="-79"/>
                <a:cs typeface="Varela Round" panose="00000500000000000000" pitchFamily="2" charset="-79"/>
              </a:rPr>
              <a:t>colaboración</a:t>
            </a:r>
            <a:r>
              <a:rPr lang="en-US" sz="1800" dirty="0">
                <a:solidFill>
                  <a:schemeClr val="bg2"/>
                </a:solidFill>
                <a:latin typeface="Varela Round" panose="00000500000000000000" pitchFamily="2" charset="-79"/>
                <a:cs typeface="Varela Round" panose="00000500000000000000" pitchFamily="2" charset="-79"/>
              </a:rPr>
              <a:t> y </a:t>
            </a:r>
            <a:r>
              <a:rPr lang="en-US" sz="1800" dirty="0" err="1">
                <a:solidFill>
                  <a:schemeClr val="bg2"/>
                </a:solidFill>
                <a:latin typeface="Varela Round" panose="00000500000000000000" pitchFamily="2" charset="-79"/>
                <a:cs typeface="Varela Round" panose="00000500000000000000" pitchFamily="2" charset="-79"/>
              </a:rPr>
              <a:t>emprendimiento</a:t>
            </a:r>
            <a:r>
              <a:rPr lang="en-US" sz="1800" dirty="0">
                <a:solidFill>
                  <a:schemeClr val="bg2"/>
                </a:solidFill>
                <a:latin typeface="Varela Round" panose="00000500000000000000" pitchFamily="2" charset="-79"/>
                <a:cs typeface="Varela Round" panose="00000500000000000000" pitchFamily="2" charset="-79"/>
              </a:rPr>
              <a:t>.</a:t>
            </a:r>
          </a:p>
          <a:p>
            <a:pPr marL="342900" indent="-342900" algn="just">
              <a:buFont typeface="Wingdings" panose="05000000000000000000" pitchFamily="2" charset="2"/>
              <a:buChar char="§"/>
            </a:pPr>
            <a:endParaRPr lang="en-US" sz="1800" dirty="0">
              <a:solidFill>
                <a:srgbClr val="0070C0"/>
              </a:solidFill>
            </a:endParaRPr>
          </a:p>
          <a:p>
            <a:pPr marL="342900" indent="-342900" algn="just">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98343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73667"/>
            <a:ext cx="6534300" cy="7848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Cambios en los estándares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del Programa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98447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401742" y="291497"/>
            <a:ext cx="587786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Matemáticas</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677582" y="2757312"/>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Dra. Wanda Rivera Rivas</a:t>
            </a:r>
          </a:p>
        </p:txBody>
      </p:sp>
      <p:pic>
        <p:nvPicPr>
          <p:cNvPr id="8" name="Picture 7" descr="A person smiling for the camera&#10;&#10;Description automatically generated with low confidence">
            <a:extLst>
              <a:ext uri="{FF2B5EF4-FFF2-40B4-BE49-F238E27FC236}">
                <a16:creationId xmlns:a16="http://schemas.microsoft.com/office/drawing/2014/main" id="{F08DCBAD-858C-4927-86FF-A1BD0C8BA509}"/>
              </a:ext>
            </a:extLst>
          </p:cNvPr>
          <p:cNvPicPr>
            <a:picLocks noChangeAspect="1"/>
          </p:cNvPicPr>
          <p:nvPr/>
        </p:nvPicPr>
        <p:blipFill rotWithShape="1">
          <a:blip r:embed="rId2"/>
          <a:srcRect t="29594"/>
          <a:stretch/>
        </p:blipFill>
        <p:spPr>
          <a:xfrm>
            <a:off x="868962" y="978375"/>
            <a:ext cx="1532780" cy="1593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6">
            <a:extLst>
              <a:ext uri="{FF2B5EF4-FFF2-40B4-BE49-F238E27FC236}">
                <a16:creationId xmlns:a16="http://schemas.microsoft.com/office/drawing/2014/main" id="{14937C3D-6515-4699-9641-E845A0CA5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1" r="7012" b="17409"/>
          <a:stretch/>
        </p:blipFill>
        <p:spPr bwMode="auto">
          <a:xfrm>
            <a:off x="868962" y="3082835"/>
            <a:ext cx="1532780" cy="1208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F7B75FAC-EB44-4CEC-A32A-B03F55506DC0}"/>
              </a:ext>
            </a:extLst>
          </p:cNvPr>
          <p:cNvGraphicFramePr>
            <a:graphicFrameLocks noGrp="1"/>
          </p:cNvGraphicFramePr>
          <p:nvPr>
            <p:extLst>
              <p:ext uri="{D42A27DB-BD31-4B8C-83A1-F6EECF244321}">
                <p14:modId xmlns:p14="http://schemas.microsoft.com/office/powerpoint/2010/main" val="915244894"/>
              </p:ext>
            </p:extLst>
          </p:nvPr>
        </p:nvGraphicFramePr>
        <p:xfrm>
          <a:off x="2844800" y="1152105"/>
          <a:ext cx="5947228" cy="3779294"/>
        </p:xfrm>
        <a:graphic>
          <a:graphicData uri="http://schemas.openxmlformats.org/drawingml/2006/table">
            <a:tbl>
              <a:tblPr firstRow="1" bandRow="1">
                <a:tableStyleId>{F5AB1C69-6EDB-4FF4-983F-18BD219EF322}</a:tableStyleId>
              </a:tblPr>
              <a:tblGrid>
                <a:gridCol w="1028700">
                  <a:extLst>
                    <a:ext uri="{9D8B030D-6E8A-4147-A177-3AD203B41FA5}">
                      <a16:colId xmlns:a16="http://schemas.microsoft.com/office/drawing/2014/main" val="29767338"/>
                    </a:ext>
                  </a:extLst>
                </a:gridCol>
                <a:gridCol w="1663700">
                  <a:extLst>
                    <a:ext uri="{9D8B030D-6E8A-4147-A177-3AD203B41FA5}">
                      <a16:colId xmlns:a16="http://schemas.microsoft.com/office/drawing/2014/main" val="1042950835"/>
                    </a:ext>
                  </a:extLst>
                </a:gridCol>
                <a:gridCol w="914400">
                  <a:extLst>
                    <a:ext uri="{9D8B030D-6E8A-4147-A177-3AD203B41FA5}">
                      <a16:colId xmlns:a16="http://schemas.microsoft.com/office/drawing/2014/main" val="2296881712"/>
                    </a:ext>
                  </a:extLst>
                </a:gridCol>
                <a:gridCol w="2340428">
                  <a:extLst>
                    <a:ext uri="{9D8B030D-6E8A-4147-A177-3AD203B41FA5}">
                      <a16:colId xmlns:a16="http://schemas.microsoft.com/office/drawing/2014/main" val="2211446362"/>
                    </a:ext>
                  </a:extLst>
                </a:gridCol>
              </a:tblGrid>
              <a:tr h="594134">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Grados</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Estándares 2014 </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100" noProof="0">
                          <a:solidFill>
                            <a:schemeClr val="tx1"/>
                          </a:solidFill>
                          <a:effectLst/>
                          <a:latin typeface="Varela Round" panose="00000500000000000000" pitchFamily="2" charset="-79"/>
                          <a:cs typeface="Varela Round" panose="00000500000000000000" pitchFamily="2" charset="-79"/>
                        </a:rPr>
                        <a:t>Grados</a:t>
                      </a:r>
                    </a:p>
                    <a:p>
                      <a:pPr algn="ct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Estándares 2022 </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138688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400" b="1" noProof="0">
                          <a:effectLst/>
                          <a:latin typeface="Varela Round" panose="00000500000000000000" pitchFamily="2" charset="-79"/>
                          <a:cs typeface="Varela Round" panose="00000500000000000000" pitchFamily="2" charset="-79"/>
                        </a:rPr>
                        <a:t>K -9</a:t>
                      </a:r>
                    </a:p>
                    <a:p>
                      <a:pPr algn="ctr"/>
                      <a:endParaRPr lang="es-PR" sz="1400" b="1" noProof="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algn="ctr"/>
                      <a:r>
                        <a:rPr lang="es-PR" sz="1100" b="1" noProof="0" dirty="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1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R" sz="1600" b="1" noProof="0">
                          <a:effectLst/>
                          <a:latin typeface="Varela Round" panose="00000500000000000000" pitchFamily="2" charset="-79"/>
                          <a:cs typeface="Varela Round" panose="00000500000000000000" pitchFamily="2" charset="-79"/>
                        </a:rPr>
                        <a:t>K -8</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600" noProof="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a:solidFill>
                            <a:schemeClr val="tx1"/>
                          </a:solidFill>
                          <a:effectLst/>
                          <a:latin typeface="Varela Round" panose="00000500000000000000" pitchFamily="2" charset="-79"/>
                          <a:cs typeface="Varela Round" panose="00000500000000000000" pitchFamily="2" charset="-79"/>
                        </a:rPr>
                        <a:t>Álgebra</a:t>
                      </a:r>
                    </a:p>
                    <a:p>
                      <a:pPr algn="ctr"/>
                      <a:r>
                        <a:rPr lang="es-PR" sz="1100" b="1" noProof="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a:effectLst/>
                          <a:latin typeface="Varela Round" panose="00000500000000000000" pitchFamily="2" charset="-79"/>
                          <a:cs typeface="Varela Round" panose="00000500000000000000" pitchFamily="2" charset="-79"/>
                        </a:rPr>
                        <a:t>Análisis de datos y probabilidad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100" noProof="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r h="1386887">
                <a:tc>
                  <a:txBody>
                    <a:bodyPr/>
                    <a:lstStyle/>
                    <a:p>
                      <a:pPr algn="ctr"/>
                      <a:endParaRPr lang="es-PR" sz="1400" b="1" noProof="0" dirty="0">
                        <a:effectLst/>
                        <a:latin typeface="Varela Round" panose="00000500000000000000" pitchFamily="2" charset="-79"/>
                        <a:cs typeface="Varela Round" panose="00000500000000000000" pitchFamily="2" charset="-79"/>
                      </a:endParaRPr>
                    </a:p>
                    <a:p>
                      <a:pPr algn="ctr"/>
                      <a:endParaRPr lang="es-PR" sz="1400" b="1" noProof="0" dirty="0">
                        <a:effectLst/>
                        <a:latin typeface="Varela Round" panose="00000500000000000000" pitchFamily="2" charset="-79"/>
                        <a:cs typeface="Varela Round" panose="00000500000000000000" pitchFamily="2" charset="-79"/>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400" b="1" noProof="0" dirty="0">
                          <a:effectLst/>
                          <a:latin typeface="Varela Round" panose="00000500000000000000" pitchFamily="2" charset="-79"/>
                          <a:cs typeface="Varela Round" panose="00000500000000000000" pitchFamily="2" charset="-79"/>
                        </a:rPr>
                        <a:t>10-12</a:t>
                      </a:r>
                    </a:p>
                    <a:p>
                      <a:pPr algn="ctr"/>
                      <a:endParaRPr lang="es-PR" sz="14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a:effectLst/>
                          <a:latin typeface="Varela Round" panose="00000500000000000000" pitchFamily="2" charset="-79"/>
                          <a:cs typeface="Varela Round" panose="00000500000000000000" pitchFamily="2" charset="-79"/>
                        </a:rPr>
                        <a:t>Análisis de datos y probabilidad</a:t>
                      </a:r>
                      <a:endParaRPr lang="es-PR" sz="1100" b="1" noProof="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600" b="1" noProof="0" dirty="0">
                          <a:effectLst/>
                          <a:latin typeface="Varela Round" panose="00000500000000000000" pitchFamily="2" charset="-79"/>
                          <a:cs typeface="Varela Round" panose="00000500000000000000" pitchFamily="2" charset="-79"/>
                        </a:rPr>
                        <a:t>9-12</a:t>
                      </a:r>
                      <a:endParaRPr lang="es-PR" sz="16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100" b="1" noProof="0" dirty="0">
                          <a:solidFill>
                            <a:srgbClr val="FF0000"/>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1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2832464180"/>
                  </a:ext>
                </a:extLst>
              </a:tr>
            </a:tbl>
          </a:graphicData>
        </a:graphic>
      </p:graphicFrame>
      <p:sp>
        <p:nvSpPr>
          <p:cNvPr id="3" name="Arrow: Left-Right 2">
            <a:extLst>
              <a:ext uri="{FF2B5EF4-FFF2-40B4-BE49-F238E27FC236}">
                <a16:creationId xmlns:a16="http://schemas.microsoft.com/office/drawing/2014/main" id="{A5DEC957-4E26-8530-83FB-50A00A3FC246}"/>
              </a:ext>
            </a:extLst>
          </p:cNvPr>
          <p:cNvSpPr/>
          <p:nvPr/>
        </p:nvSpPr>
        <p:spPr>
          <a:xfrm>
            <a:off x="3530009" y="2989653"/>
            <a:ext cx="4603897" cy="3915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 </a:t>
            </a:r>
            <a:r>
              <a:rPr lang="en-US" dirty="0" err="1">
                <a:solidFill>
                  <a:srgbClr val="FF0000"/>
                </a:solidFill>
              </a:rPr>
              <a:t>cambió</a:t>
            </a:r>
            <a:endParaRPr lang="en-US" dirty="0">
              <a:solidFill>
                <a:srgbClr val="FF0000"/>
              </a:solidFill>
            </a:endParaRPr>
          </a:p>
        </p:txBody>
      </p:sp>
    </p:spTree>
    <p:extLst>
      <p:ext uri="{BB962C8B-B14F-4D97-AF65-F5344CB8AC3E}">
        <p14:creationId xmlns:p14="http://schemas.microsoft.com/office/powerpoint/2010/main" val="423994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graphicFrame>
        <p:nvGraphicFramePr>
          <p:cNvPr id="9" name="Table 8">
            <a:extLst>
              <a:ext uri="{FF2B5EF4-FFF2-40B4-BE49-F238E27FC236}">
                <a16:creationId xmlns:a16="http://schemas.microsoft.com/office/drawing/2014/main" id="{293BBDB5-8505-4232-95A7-7F719E3D71FB}"/>
              </a:ext>
            </a:extLst>
          </p:cNvPr>
          <p:cNvGraphicFramePr>
            <a:graphicFrameLocks noGrp="1"/>
          </p:cNvGraphicFramePr>
          <p:nvPr>
            <p:extLst>
              <p:ext uri="{D42A27DB-BD31-4B8C-83A1-F6EECF244321}">
                <p14:modId xmlns:p14="http://schemas.microsoft.com/office/powerpoint/2010/main" val="1815116535"/>
              </p:ext>
            </p:extLst>
          </p:nvPr>
        </p:nvGraphicFramePr>
        <p:xfrm>
          <a:off x="527050" y="737205"/>
          <a:ext cx="8216900" cy="4021352"/>
        </p:xfrm>
        <a:graphic>
          <a:graphicData uri="http://schemas.openxmlformats.org/drawingml/2006/table">
            <a:tbl>
              <a:tblPr firstRow="1" bandRow="1">
                <a:tableStyleId>{F5AB1C69-6EDB-4FF4-983F-18BD219EF322}</a:tableStyleId>
              </a:tblPr>
              <a:tblGrid>
                <a:gridCol w="2558296">
                  <a:extLst>
                    <a:ext uri="{9D8B030D-6E8A-4147-A177-3AD203B41FA5}">
                      <a16:colId xmlns:a16="http://schemas.microsoft.com/office/drawing/2014/main" val="2283904428"/>
                    </a:ext>
                  </a:extLst>
                </a:gridCol>
                <a:gridCol w="2558296">
                  <a:extLst>
                    <a:ext uri="{9D8B030D-6E8A-4147-A177-3AD203B41FA5}">
                      <a16:colId xmlns:a16="http://schemas.microsoft.com/office/drawing/2014/main" val="2211446362"/>
                    </a:ext>
                  </a:extLst>
                </a:gridCol>
                <a:gridCol w="3100308">
                  <a:extLst>
                    <a:ext uri="{9D8B030D-6E8A-4147-A177-3AD203B41FA5}">
                      <a16:colId xmlns:a16="http://schemas.microsoft.com/office/drawing/2014/main" val="3687595619"/>
                    </a:ext>
                  </a:extLst>
                </a:gridCol>
              </a:tblGrid>
              <a:tr h="732174">
                <a:tc>
                  <a:txBody>
                    <a:bodyPr/>
                    <a:lstStyle/>
                    <a:p>
                      <a:pPr algn="ctr" rtl="0"/>
                      <a:r>
                        <a:rPr lang="es-PR" sz="1400" b="1" i="0" u="none" strike="noStrike" cap="none" dirty="0">
                          <a:solidFill>
                            <a:schemeClr val="tx1"/>
                          </a:solidFill>
                          <a:effectLst/>
                          <a:latin typeface="Varela Round" panose="00000500000000000000" pitchFamily="2" charset="-79"/>
                          <a:ea typeface="+mn-ea"/>
                          <a:cs typeface="Varela Round" panose="00000500000000000000" pitchFamily="2" charset="-79"/>
                          <a:sym typeface="Arial"/>
                        </a:rPr>
                        <a:t>Estándares</a:t>
                      </a:r>
                      <a:endParaRPr lang="en-PR" sz="1200" dirty="0">
                        <a:solidFill>
                          <a:schemeClr val="tx1"/>
                        </a:solidFill>
                        <a:effectLst/>
                        <a:latin typeface="Varela Round" panose="00000500000000000000" pitchFamily="2" charset="-79"/>
                        <a:cs typeface="Varela Round" panose="00000500000000000000" pitchFamily="2" charset="-79"/>
                      </a:endParaRPr>
                    </a:p>
                    <a:p>
                      <a:pPr algn="ctr" rtl="0"/>
                      <a:r>
                        <a:rPr lang="es-PR" sz="1400" b="1" i="0" u="none" strike="noStrike" cap="none" dirty="0">
                          <a:solidFill>
                            <a:schemeClr val="tx1"/>
                          </a:solidFill>
                          <a:effectLst/>
                          <a:latin typeface="Varela Round" panose="00000500000000000000" pitchFamily="2" charset="-79"/>
                          <a:ea typeface="+mn-ea"/>
                          <a:cs typeface="Varela Round" panose="00000500000000000000" pitchFamily="2" charset="-79"/>
                          <a:sym typeface="Arial"/>
                        </a:rPr>
                        <a:t>Escuela Superior 2014 </a:t>
                      </a:r>
                      <a:endParaRPr lang="en-PR" sz="1200" dirty="0">
                        <a:solidFill>
                          <a:schemeClr val="tx1"/>
                        </a:solidFill>
                        <a:effectLst/>
                        <a:latin typeface="Varela Round" panose="00000500000000000000" pitchFamily="2" charset="-79"/>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Grados</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Estándares 2022</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extLst>
                  <a:ext uri="{0D108BD9-81ED-4DB2-BD59-A6C34878D82A}">
                    <a16:rowId xmlns:a16="http://schemas.microsoft.com/office/drawing/2014/main" val="2555312090"/>
                  </a:ext>
                </a:extLst>
              </a:tr>
              <a:tr h="957458">
                <a:tc rowSpan="3">
                  <a:txBody>
                    <a:bodyPr/>
                    <a:lstStyle/>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Numeración y operación</a:t>
                      </a:r>
                      <a:endParaRPr lang="en-PR" sz="1200" b="0" dirty="0">
                        <a:effectLst/>
                        <a:latin typeface="Varela Round" panose="00000500000000000000" pitchFamily="2" charset="-79"/>
                        <a:cs typeface="Varela Round" panose="00000500000000000000" pitchFamily="2" charset="-79"/>
                      </a:endParaRPr>
                    </a:p>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Álgebra</a:t>
                      </a:r>
                      <a:endParaRPr lang="en-PR" sz="1200" b="0" dirty="0">
                        <a:effectLst/>
                        <a:latin typeface="Varela Round" panose="00000500000000000000" pitchFamily="2" charset="-79"/>
                        <a:cs typeface="Varela Round" panose="00000500000000000000" pitchFamily="2" charset="-79"/>
                      </a:endParaRPr>
                    </a:p>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Medición</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Funciones</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Geometría</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Análisis de datos y probabilidad</a:t>
                      </a:r>
                      <a:endParaRPr lang="en-PR" sz="1200" b="0" dirty="0">
                        <a:effectLst/>
                        <a:latin typeface="Varela Round" panose="00000500000000000000" pitchFamily="2" charset="-79"/>
                        <a:cs typeface="Varela Round" panose="00000500000000000000"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PR" sz="1200" b="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Álgebra II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200" b="1" noProof="0" dirty="0">
                          <a:solidFill>
                            <a:srgbClr val="FF0000"/>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0"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noProof="0" dirty="0">
                          <a:effectLst/>
                          <a:latin typeface="Varela Round" panose="00000500000000000000" pitchFamily="2" charset="-79"/>
                          <a:cs typeface="Varela Round" panose="00000500000000000000" pitchFamily="2" charset="-79"/>
                        </a:rPr>
                        <a:t>Análisis de datos y probabilidad</a:t>
                      </a:r>
                    </a:p>
                  </a:txBody>
                  <a:tcPr marL="188595" marR="188595" marT="125730" marB="125730" anchor="ctr"/>
                </a:tc>
                <a:extLst>
                  <a:ext uri="{0D108BD9-81ED-4DB2-BD59-A6C34878D82A}">
                    <a16:rowId xmlns:a16="http://schemas.microsoft.com/office/drawing/2014/main" val="294424474"/>
                  </a:ext>
                </a:extLst>
              </a:tr>
              <a:tr h="95745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PR" sz="1200" b="1" noProof="0" dirty="0">
                        <a:solidFill>
                          <a:schemeClr val="tx1"/>
                        </a:solidFill>
                        <a:effectLst/>
                        <a:latin typeface="Open Sans Light"/>
                        <a:ea typeface="Open Sans Light"/>
                        <a:cs typeface="Open Sans Light"/>
                      </a:endParaRPr>
                    </a:p>
                  </a:txBody>
                  <a:tcPr marL="188595" marR="188595" marT="125730" marB="12573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noProof="0" dirty="0">
                          <a:solidFill>
                            <a:schemeClr val="tx1"/>
                          </a:solidFill>
                          <a:effectLst/>
                          <a:latin typeface="Varela Round" panose="00000500000000000000" pitchFamily="2" charset="-79"/>
                          <a:cs typeface="Varela Round" panose="00000500000000000000" pitchFamily="2" charset="-79"/>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chemeClr val="tx1"/>
                          </a:solidFill>
                          <a:effectLst/>
                          <a:latin typeface="Varela Round" panose="00000500000000000000" pitchFamily="2" charset="-79"/>
                          <a:cs typeface="Varela Round" panose="00000500000000000000" pitchFamily="2" charset="-79"/>
                        </a:rPr>
                        <a:t>Geometría</a:t>
                      </a: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noProof="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200" noProof="0">
                          <a:solidFill>
                            <a:schemeClr val="tx1"/>
                          </a:solidFill>
                          <a:effectLst/>
                          <a:latin typeface="Varela Round" panose="00000500000000000000" pitchFamily="2" charset="-79"/>
                          <a:cs typeface="Varela Round" panose="00000500000000000000" pitchFamily="2" charset="-79"/>
                        </a:rPr>
                        <a:t>Álgebra</a:t>
                      </a:r>
                    </a:p>
                    <a:p>
                      <a:pPr algn="ctr"/>
                      <a:r>
                        <a:rPr lang="es-PR" sz="1200" noProof="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a:solidFill>
                            <a:srgbClr val="FF0000"/>
                          </a:solidFill>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noProof="0">
                          <a:effectLst/>
                          <a:latin typeface="Varela Round" panose="00000500000000000000" pitchFamily="2" charset="-79"/>
                          <a:cs typeface="Varela Round" panose="00000500000000000000" pitchFamily="2" charset="-79"/>
                        </a:rPr>
                        <a:t>Análisis de datos y probabilidad</a:t>
                      </a:r>
                      <a:endParaRPr lang="es-PR" sz="1200" noProof="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extLst>
                  <a:ext uri="{0D108BD9-81ED-4DB2-BD59-A6C34878D82A}">
                    <a16:rowId xmlns:a16="http://schemas.microsoft.com/office/drawing/2014/main" val="2954227540"/>
                  </a:ext>
                </a:extLst>
              </a:tr>
              <a:tr h="957458">
                <a:tc vMerge="1">
                  <a:txBody>
                    <a:bodyPr/>
                    <a:lstStyle/>
                    <a:p>
                      <a:pPr algn="ctr"/>
                      <a:endParaRPr lang="es-PR" sz="1200" b="1" noProof="0" dirty="0">
                        <a:solidFill>
                          <a:schemeClr val="tx1"/>
                        </a:solidFill>
                        <a:effectLst/>
                        <a:latin typeface="Open Sans Light"/>
                        <a:ea typeface="Open Sans Light"/>
                        <a:cs typeface="Open Sans Light"/>
                      </a:endParaRPr>
                    </a:p>
                  </a:txBody>
                  <a:tcPr marL="188595" marR="188595" marT="125730" marB="12573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noProof="0" dirty="0">
                          <a:solidFill>
                            <a:schemeClr val="tx1"/>
                          </a:solidFill>
                          <a:effectLst/>
                          <a:latin typeface="Varela Round" panose="00000500000000000000" pitchFamily="2" charset="-79"/>
                          <a:cs typeface="Varela Round" panose="00000500000000000000" pitchFamily="2" charset="-79"/>
                        </a:rPr>
                        <a:t>Grado 11 </a:t>
                      </a:r>
                    </a:p>
                    <a:p>
                      <a:pPr algn="ctr"/>
                      <a:r>
                        <a:rPr lang="es-PR" sz="1200" b="1" noProof="0" dirty="0">
                          <a:solidFill>
                            <a:schemeClr val="tx1"/>
                          </a:solidFill>
                          <a:effectLst/>
                          <a:latin typeface="Varela Round" panose="00000500000000000000" pitchFamily="2" charset="-79"/>
                          <a:cs typeface="Varela Round" panose="00000500000000000000" pitchFamily="2" charset="-79"/>
                        </a:rPr>
                        <a:t>Trigonometría </a:t>
                      </a: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Numeración y operación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0"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Funciones</a:t>
                      </a:r>
                    </a:p>
                  </a:txBody>
                  <a:tcPr marL="188595" marR="188595" marT="125730" marB="125730" anchor="ctr"/>
                </a:tc>
                <a:extLst>
                  <a:ext uri="{0D108BD9-81ED-4DB2-BD59-A6C34878D82A}">
                    <a16:rowId xmlns:a16="http://schemas.microsoft.com/office/drawing/2014/main" val="829717068"/>
                  </a:ext>
                </a:extLst>
              </a:tr>
            </a:tbl>
          </a:graphicData>
        </a:graphic>
      </p:graphicFrame>
      <p:sp>
        <p:nvSpPr>
          <p:cNvPr id="10" name="Text Box 43">
            <a:extLst>
              <a:ext uri="{FF2B5EF4-FFF2-40B4-BE49-F238E27FC236}">
                <a16:creationId xmlns:a16="http://schemas.microsoft.com/office/drawing/2014/main" id="{80707F2D-F0E6-4C3A-B5FC-A37525EECFAD}"/>
              </a:ext>
            </a:extLst>
          </p:cNvPr>
          <p:cNvSpPr txBox="1">
            <a:spLocks noChangeArrowheads="1"/>
          </p:cNvSpPr>
          <p:nvPr/>
        </p:nvSpPr>
        <p:spPr bwMode="auto">
          <a:xfrm>
            <a:off x="1884699" y="82115"/>
            <a:ext cx="6159163"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Matemáticas</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a:t>
            </a:r>
          </a:p>
        </p:txBody>
      </p:sp>
    </p:spTree>
    <p:extLst>
      <p:ext uri="{BB962C8B-B14F-4D97-AF65-F5344CB8AC3E}">
        <p14:creationId xmlns:p14="http://schemas.microsoft.com/office/powerpoint/2010/main" val="65591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graphicFrame>
        <p:nvGraphicFramePr>
          <p:cNvPr id="9" name="Table 8">
            <a:extLst>
              <a:ext uri="{FF2B5EF4-FFF2-40B4-BE49-F238E27FC236}">
                <a16:creationId xmlns:a16="http://schemas.microsoft.com/office/drawing/2014/main" id="{293BBDB5-8505-4232-95A7-7F719E3D71FB}"/>
              </a:ext>
            </a:extLst>
          </p:cNvPr>
          <p:cNvGraphicFramePr>
            <a:graphicFrameLocks noGrp="1"/>
          </p:cNvGraphicFramePr>
          <p:nvPr>
            <p:extLst>
              <p:ext uri="{D42A27DB-BD31-4B8C-83A1-F6EECF244321}">
                <p14:modId xmlns:p14="http://schemas.microsoft.com/office/powerpoint/2010/main" val="2087505960"/>
              </p:ext>
            </p:extLst>
          </p:nvPr>
        </p:nvGraphicFramePr>
        <p:xfrm>
          <a:off x="742950" y="728960"/>
          <a:ext cx="7785100" cy="4267386"/>
        </p:xfrm>
        <a:graphic>
          <a:graphicData uri="http://schemas.openxmlformats.org/drawingml/2006/table">
            <a:tbl>
              <a:tblPr firstRow="1" bandRow="1">
                <a:tableStyleId>{F5AB1C69-6EDB-4FF4-983F-18BD219EF322}</a:tableStyleId>
              </a:tblPr>
              <a:tblGrid>
                <a:gridCol w="2423857">
                  <a:extLst>
                    <a:ext uri="{9D8B030D-6E8A-4147-A177-3AD203B41FA5}">
                      <a16:colId xmlns:a16="http://schemas.microsoft.com/office/drawing/2014/main" val="3632936320"/>
                    </a:ext>
                  </a:extLst>
                </a:gridCol>
                <a:gridCol w="2423857">
                  <a:extLst>
                    <a:ext uri="{9D8B030D-6E8A-4147-A177-3AD203B41FA5}">
                      <a16:colId xmlns:a16="http://schemas.microsoft.com/office/drawing/2014/main" val="2211446362"/>
                    </a:ext>
                  </a:extLst>
                </a:gridCol>
                <a:gridCol w="2937386">
                  <a:extLst>
                    <a:ext uri="{9D8B030D-6E8A-4147-A177-3AD203B41FA5}">
                      <a16:colId xmlns:a16="http://schemas.microsoft.com/office/drawing/2014/main" val="3687595619"/>
                    </a:ext>
                  </a:extLst>
                </a:gridCol>
              </a:tblGrid>
              <a:tr h="626674">
                <a:tc>
                  <a:txBody>
                    <a:bodyPr/>
                    <a:lstStyle/>
                    <a:p>
                      <a:pPr algn="ctr" rtl="0"/>
                      <a:r>
                        <a:rPr lang="es-PR" sz="1400" b="1" i="0" u="none" strike="noStrike" cap="none" dirty="0">
                          <a:solidFill>
                            <a:schemeClr val="tx1"/>
                          </a:solidFill>
                          <a:effectLst/>
                          <a:latin typeface="Varela Round" panose="00000500000000000000" pitchFamily="2" charset="-79"/>
                          <a:ea typeface="+mn-ea"/>
                          <a:cs typeface="Varela Round" panose="00000500000000000000" pitchFamily="2" charset="-79"/>
                          <a:sym typeface="Arial"/>
                        </a:rPr>
                        <a:t>Estándares</a:t>
                      </a:r>
                      <a:endParaRPr lang="en-PR" sz="1200" dirty="0">
                        <a:solidFill>
                          <a:schemeClr val="tx1"/>
                        </a:solidFill>
                        <a:effectLst/>
                        <a:latin typeface="Varela Round" panose="00000500000000000000" pitchFamily="2" charset="-79"/>
                        <a:cs typeface="Varela Round" panose="00000500000000000000" pitchFamily="2" charset="-79"/>
                      </a:endParaRPr>
                    </a:p>
                    <a:p>
                      <a:pPr algn="ctr" rtl="0"/>
                      <a:r>
                        <a:rPr lang="es-PR" sz="1400" b="1" i="0" u="none" strike="noStrike" cap="none" dirty="0">
                          <a:solidFill>
                            <a:schemeClr val="tx1"/>
                          </a:solidFill>
                          <a:effectLst/>
                          <a:latin typeface="Varela Round" panose="00000500000000000000" pitchFamily="2" charset="-79"/>
                          <a:ea typeface="+mn-ea"/>
                          <a:cs typeface="Varela Round" panose="00000500000000000000" pitchFamily="2" charset="-79"/>
                          <a:sym typeface="Arial"/>
                        </a:rPr>
                        <a:t>Escuela Superior 2014 </a:t>
                      </a:r>
                      <a:endParaRPr lang="en-PR" sz="1200" dirty="0">
                        <a:solidFill>
                          <a:schemeClr val="tx1"/>
                        </a:solidFill>
                        <a:effectLst/>
                        <a:latin typeface="Varela Round" panose="00000500000000000000" pitchFamily="2" charset="-79"/>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Grados</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noProof="0" dirty="0">
                          <a:solidFill>
                            <a:schemeClr val="tx1"/>
                          </a:solidFill>
                          <a:effectLst/>
                          <a:latin typeface="Varela Round" panose="00000500000000000000" pitchFamily="2" charset="-79"/>
                          <a:cs typeface="Varela Round" panose="00000500000000000000" pitchFamily="2" charset="-79"/>
                        </a:rPr>
                        <a:t>Estándares 2022</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extLst>
                  <a:ext uri="{0D108BD9-81ED-4DB2-BD59-A6C34878D82A}">
                    <a16:rowId xmlns:a16="http://schemas.microsoft.com/office/drawing/2014/main" val="2555312090"/>
                  </a:ext>
                </a:extLst>
              </a:tr>
              <a:tr h="1120233">
                <a:tc rowSpan="3">
                  <a:txBody>
                    <a:bodyPr/>
                    <a:lstStyle/>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Numeración y operación</a:t>
                      </a:r>
                      <a:endParaRPr lang="en-PR" sz="1200" b="0" dirty="0">
                        <a:effectLst/>
                        <a:latin typeface="Varela Round" panose="00000500000000000000" pitchFamily="2" charset="-79"/>
                        <a:cs typeface="Varela Round" panose="00000500000000000000" pitchFamily="2" charset="-79"/>
                      </a:endParaRPr>
                    </a:p>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Álgebra</a:t>
                      </a:r>
                      <a:endParaRPr lang="en-PR" sz="1200" b="0" dirty="0">
                        <a:effectLst/>
                        <a:latin typeface="Varela Round" panose="00000500000000000000" pitchFamily="2" charset="-79"/>
                        <a:cs typeface="Varela Round" panose="00000500000000000000" pitchFamily="2" charset="-79"/>
                      </a:endParaRPr>
                    </a:p>
                    <a:p>
                      <a:pPr algn="ctr" rtl="0"/>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Medición</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Funciones</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Geometría</a:t>
                      </a:r>
                      <a:endParaRPr lang="en-PR" sz="1200" b="0" dirty="0">
                        <a:effectLst/>
                        <a:latin typeface="Varela Round" panose="00000500000000000000" pitchFamily="2" charset="-79"/>
                        <a:cs typeface="Varela Round" panose="00000500000000000000" pitchFamily="2" charset="-79"/>
                      </a:endParaRPr>
                    </a:p>
                    <a:p>
                      <a:pPr algn="ctr" rtl="0" eaLnBrk="1" fontAlgn="auto" latinLnBrk="0" hangingPunct="1"/>
                      <a:r>
                        <a:rPr lang="es-PR" sz="14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rPr>
                        <a:t>Análisis de datos y probabilidad</a:t>
                      </a:r>
                      <a:endParaRPr lang="en-PR" sz="1200" b="0" dirty="0">
                        <a:effectLst/>
                        <a:latin typeface="Varela Round" panose="00000500000000000000" pitchFamily="2" charset="-79"/>
                        <a:cs typeface="Varela Round" panose="00000500000000000000" pitchFamily="2" charset="-79"/>
                      </a:endParaRPr>
                    </a:p>
                    <a:p>
                      <a:pPr algn="ct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Grado 12 </a:t>
                      </a:r>
                    </a:p>
                    <a:p>
                      <a:pPr algn="ct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Estadística </a:t>
                      </a:r>
                    </a:p>
                  </a:txBody>
                  <a:tcPr marL="188595" marR="188595" marT="125730" marB="12573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Análisis de datos y probabilidad</a:t>
                      </a:r>
                      <a:r>
                        <a:rPr lang="es-PR" sz="1200" b="1" noProof="0" dirty="0">
                          <a:solidFill>
                            <a:srgbClr val="FF0000"/>
                          </a:solidFill>
                          <a:effectLst/>
                          <a:latin typeface="Varela Round" panose="00000500000000000000" pitchFamily="2" charset="-79"/>
                          <a:ea typeface="Open Sans Light"/>
                          <a:cs typeface="Varela Round" panose="00000500000000000000" pitchFamily="2" charset="-79"/>
                        </a:rPr>
                        <a:t> </a:t>
                      </a:r>
                      <a:endParaRPr lang="es-PR" sz="1200" b="1" noProof="0" dirty="0">
                        <a:solidFill>
                          <a:srgbClr val="FF0000"/>
                        </a:solidFill>
                        <a:effectLst/>
                        <a:latin typeface="Varela Round" panose="00000500000000000000" pitchFamily="2" charset="-79"/>
                        <a:cs typeface="Varela Round" panose="00000500000000000000" pitchFamily="2" charset="-79"/>
                      </a:endParaRPr>
                    </a:p>
                  </a:txBody>
                  <a:tcPr marL="188595" marR="188595" marT="125730" marB="125730" anchor="ctr"/>
                </a:tc>
                <a:extLst>
                  <a:ext uri="{0D108BD9-81ED-4DB2-BD59-A6C34878D82A}">
                    <a16:rowId xmlns:a16="http://schemas.microsoft.com/office/drawing/2014/main" val="981516933"/>
                  </a:ext>
                </a:extLst>
              </a:tr>
              <a:tr h="1120233">
                <a:tc vMerge="1">
                  <a:txBody>
                    <a:bodyPr/>
                    <a:lstStyle/>
                    <a:p>
                      <a:pPr algn="ctr"/>
                      <a:endParaRPr lang="es-PR" sz="1200" b="1" noProof="0" dirty="0">
                        <a:solidFill>
                          <a:schemeClr val="tx1"/>
                        </a:solidFill>
                        <a:effectLst/>
                        <a:latin typeface="Open Sans Light"/>
                        <a:ea typeface="Open Sans Light"/>
                        <a:cs typeface="Open Sans Light"/>
                      </a:endParaRPr>
                    </a:p>
                  </a:txBody>
                  <a:tcPr marL="188595" marR="188595" marT="125730" marB="125730" anchor="ctr"/>
                </a:tc>
                <a:tc>
                  <a:txBody>
                    <a:bodyPr/>
                    <a:lstStyle/>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Grado 12 </a:t>
                      </a:r>
                    </a:p>
                    <a:p>
                      <a:pPr algn="ct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Matemática Actualizada </a:t>
                      </a:r>
                    </a:p>
                    <a:p>
                      <a:pPr algn="ct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b="0"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200" b="0" noProof="0" dirty="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0" noProof="0" dirty="0">
                          <a:solidFill>
                            <a:schemeClr val="tx1"/>
                          </a:solidFill>
                          <a:effectLst/>
                          <a:latin typeface="Varela Round" panose="00000500000000000000" pitchFamily="2" charset="-79"/>
                          <a:cs typeface="Varela Round" panose="00000500000000000000" pitchFamily="2" charset="-79"/>
                        </a:rPr>
                        <a:t>Medición </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0" noProof="0" dirty="0">
                          <a:solidFill>
                            <a:schemeClr val="tx1"/>
                          </a:solidFill>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Análisis de datos y probabilidad</a:t>
                      </a:r>
                      <a:r>
                        <a:rPr lang="es-PR" sz="1200" b="1" noProof="0" dirty="0">
                          <a:solidFill>
                            <a:srgbClr val="FF0000"/>
                          </a:solidFill>
                          <a:effectLst/>
                          <a:latin typeface="Varela Round" panose="00000500000000000000" pitchFamily="2" charset="-79"/>
                          <a:ea typeface="Open Sans Light"/>
                          <a:cs typeface="Varela Round" panose="00000500000000000000" pitchFamily="2" charset="-79"/>
                        </a:rPr>
                        <a:t> </a:t>
                      </a:r>
                      <a:endParaRPr lang="es-PR" sz="1200" b="1" noProof="0" dirty="0">
                        <a:solidFill>
                          <a:srgbClr val="FF0000"/>
                        </a:solidFill>
                        <a:effectLst/>
                        <a:latin typeface="Varela Round" panose="00000500000000000000" pitchFamily="2" charset="-79"/>
                        <a:cs typeface="Varela Round" panose="00000500000000000000" pitchFamily="2" charset="-79"/>
                      </a:endParaRPr>
                    </a:p>
                  </a:txBody>
                  <a:tcPr marL="188595" marR="188595" marT="125730" marB="125730" anchor="ctr"/>
                </a:tc>
                <a:extLst>
                  <a:ext uri="{0D108BD9-81ED-4DB2-BD59-A6C34878D82A}">
                    <a16:rowId xmlns:a16="http://schemas.microsoft.com/office/drawing/2014/main" val="3032757414"/>
                  </a:ext>
                </a:extLst>
              </a:tr>
              <a:tr h="1120233">
                <a:tc vMerge="1">
                  <a:txBody>
                    <a:bodyPr/>
                    <a:lstStyle/>
                    <a:p>
                      <a:pPr algn="ctr"/>
                      <a:endParaRPr lang="es-PR" sz="1200" b="1" noProof="0" dirty="0">
                        <a:solidFill>
                          <a:schemeClr val="tx1"/>
                        </a:solidFill>
                        <a:effectLst/>
                        <a:latin typeface="Open Sans Light"/>
                        <a:ea typeface="Open Sans Light"/>
                        <a:cs typeface="Open Sans Light"/>
                      </a:endParaRPr>
                    </a:p>
                  </a:txBody>
                  <a:tcPr marL="188595" marR="188595" marT="125730" marB="125730" anchor="ctr"/>
                </a:tc>
                <a:tc>
                  <a:txBody>
                    <a:bodyPr/>
                    <a:lstStyle/>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Grado 12 </a:t>
                      </a:r>
                    </a:p>
                    <a:p>
                      <a:pPr algn="ctr"/>
                      <a:r>
                        <a:rPr lang="es-PR" sz="1200" b="1" noProof="0" dirty="0">
                          <a:solidFill>
                            <a:schemeClr val="tx1"/>
                          </a:solidFill>
                          <a:effectLst/>
                          <a:latin typeface="Varela Round" panose="00000500000000000000" pitchFamily="2" charset="-79"/>
                          <a:ea typeface="Open Sans Light"/>
                          <a:cs typeface="Varela Round" panose="00000500000000000000" pitchFamily="2" charset="-79"/>
                        </a:rPr>
                        <a:t>Fundamento de Preparación al Cálculo </a:t>
                      </a:r>
                    </a:p>
                    <a:p>
                      <a:pPr algn="ctr"/>
                      <a:endParaRPr lang="es-PR" sz="1200" b="1"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200" b="0"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200" b="0" noProof="0" dirty="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0" noProof="0" dirty="0">
                          <a:solidFill>
                            <a:schemeClr val="tx1"/>
                          </a:solidFill>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200" b="1" noProof="0" dirty="0">
                          <a:solidFill>
                            <a:srgbClr val="FF0000"/>
                          </a:solidFill>
                          <a:effectLst/>
                          <a:latin typeface="Varela Round" panose="00000500000000000000" pitchFamily="2" charset="-79"/>
                          <a:cs typeface="Varela Round" panose="00000500000000000000" pitchFamily="2" charset="-79"/>
                        </a:rPr>
                        <a:t>Funciones</a:t>
                      </a:r>
                    </a:p>
                  </a:txBody>
                  <a:tcPr marL="188595" marR="188595" marT="125730" marB="125730" anchor="ctr"/>
                </a:tc>
                <a:extLst>
                  <a:ext uri="{0D108BD9-81ED-4DB2-BD59-A6C34878D82A}">
                    <a16:rowId xmlns:a16="http://schemas.microsoft.com/office/drawing/2014/main" val="3501360946"/>
                  </a:ext>
                </a:extLst>
              </a:tr>
            </a:tbl>
          </a:graphicData>
        </a:graphic>
      </p:graphicFrame>
      <p:sp>
        <p:nvSpPr>
          <p:cNvPr id="5" name="Text Box 43">
            <a:extLst>
              <a:ext uri="{FF2B5EF4-FFF2-40B4-BE49-F238E27FC236}">
                <a16:creationId xmlns:a16="http://schemas.microsoft.com/office/drawing/2014/main" id="{7FD6863F-13E7-4FB5-AE51-496AF0168F5C}"/>
              </a:ext>
            </a:extLst>
          </p:cNvPr>
          <p:cNvSpPr txBox="1">
            <a:spLocks noChangeArrowheads="1"/>
          </p:cNvSpPr>
          <p:nvPr/>
        </p:nvSpPr>
        <p:spPr bwMode="auto">
          <a:xfrm>
            <a:off x="1884699" y="74971"/>
            <a:ext cx="6080581"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Matemáticas</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a:t>
            </a:r>
          </a:p>
        </p:txBody>
      </p:sp>
    </p:spTree>
    <p:extLst>
      <p:ext uri="{BB962C8B-B14F-4D97-AF65-F5344CB8AC3E}">
        <p14:creationId xmlns:p14="http://schemas.microsoft.com/office/powerpoint/2010/main" val="339693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205F0-8BE6-C8B8-6280-1129F2C57FEC}"/>
              </a:ext>
            </a:extLst>
          </p:cNvPr>
          <p:cNvSpPr>
            <a:spLocks noGrp="1"/>
          </p:cNvSpPr>
          <p:nvPr>
            <p:ph type="title"/>
          </p:nvPr>
        </p:nvSpPr>
        <p:spPr>
          <a:xfrm>
            <a:off x="3010303" y="312803"/>
            <a:ext cx="5275500" cy="641100"/>
          </a:xfrm>
        </p:spPr>
        <p:txBody>
          <a:bodyPr/>
          <a:lstStyle/>
          <a:p>
            <a:r>
              <a:rPr lang="en-US" sz="2800" dirty="0" err="1">
                <a:latin typeface="Varela Round" panose="00000500000000000000" pitchFamily="2" charset="-79"/>
                <a:cs typeface="Varela Round" panose="00000500000000000000" pitchFamily="2" charset="-79"/>
              </a:rPr>
              <a:t>Cambios</a:t>
            </a:r>
            <a:r>
              <a:rPr lang="en-US" sz="2800" dirty="0">
                <a:latin typeface="Varela Round" panose="00000500000000000000" pitchFamily="2" charset="-79"/>
                <a:cs typeface="Varela Round" panose="00000500000000000000" pitchFamily="2" charset="-79"/>
              </a:rPr>
              <a:t> </a:t>
            </a:r>
            <a:r>
              <a:rPr lang="en-US" sz="2800" dirty="0" err="1">
                <a:latin typeface="Varela Round" panose="00000500000000000000" pitchFamily="2" charset="-79"/>
                <a:cs typeface="Varela Round" panose="00000500000000000000" pitchFamily="2" charset="-79"/>
              </a:rPr>
              <a:t>en</a:t>
            </a:r>
            <a:r>
              <a:rPr lang="en-US" sz="2800" dirty="0">
                <a:latin typeface="Varela Round" panose="00000500000000000000" pitchFamily="2" charset="-79"/>
                <a:cs typeface="Varela Round" panose="00000500000000000000" pitchFamily="2" charset="-79"/>
              </a:rPr>
              <a:t> </a:t>
            </a:r>
            <a:r>
              <a:rPr lang="en-US" sz="2800" dirty="0" err="1">
                <a:latin typeface="Varela Round" panose="00000500000000000000" pitchFamily="2" charset="-79"/>
                <a:cs typeface="Varela Round" panose="00000500000000000000" pitchFamily="2" charset="-79"/>
              </a:rPr>
              <a:t>el</a:t>
            </a:r>
            <a:r>
              <a:rPr lang="en-US" sz="2800" dirty="0">
                <a:latin typeface="Varela Round" panose="00000500000000000000" pitchFamily="2" charset="-79"/>
                <a:cs typeface="Varela Round" panose="00000500000000000000" pitchFamily="2" charset="-79"/>
              </a:rPr>
              <a:t> </a:t>
            </a:r>
            <a:r>
              <a:rPr lang="en-US" sz="2800" dirty="0" err="1">
                <a:latin typeface="Varela Round" panose="00000500000000000000" pitchFamily="2" charset="-79"/>
                <a:cs typeface="Varela Round" panose="00000500000000000000" pitchFamily="2" charset="-79"/>
              </a:rPr>
              <a:t>currículo</a:t>
            </a:r>
            <a:endParaRPr lang="en-US" sz="2800" dirty="0">
              <a:latin typeface="Varela Round" panose="00000500000000000000" pitchFamily="2" charset="-79"/>
              <a:cs typeface="Varela Round" panose="00000500000000000000" pitchFamily="2" charset="-79"/>
            </a:endParaRPr>
          </a:p>
        </p:txBody>
      </p:sp>
      <p:sp>
        <p:nvSpPr>
          <p:cNvPr id="4" name="Text Placeholder 3">
            <a:extLst>
              <a:ext uri="{FF2B5EF4-FFF2-40B4-BE49-F238E27FC236}">
                <a16:creationId xmlns:a16="http://schemas.microsoft.com/office/drawing/2014/main" id="{5C07E232-D11C-3201-11BB-16522F2CB23C}"/>
              </a:ext>
            </a:extLst>
          </p:cNvPr>
          <p:cNvSpPr>
            <a:spLocks noGrp="1"/>
          </p:cNvSpPr>
          <p:nvPr>
            <p:ph type="body" idx="1"/>
          </p:nvPr>
        </p:nvSpPr>
        <p:spPr>
          <a:xfrm>
            <a:off x="2450739" y="1543723"/>
            <a:ext cx="6184886" cy="3286974"/>
          </a:xfrm>
        </p:spPr>
        <p:txBody>
          <a:bodyPr/>
          <a:lstStyle/>
          <a:p>
            <a:pPr marL="76200" indent="0">
              <a:buNone/>
            </a:pPr>
            <a:r>
              <a:rPr lang="en-US" sz="2000" dirty="0">
                <a:solidFill>
                  <a:schemeClr val="bg2"/>
                </a:solidFill>
              </a:rPr>
              <a:t>1. El </a:t>
            </a:r>
            <a:r>
              <a:rPr lang="en-US" sz="2000" dirty="0" err="1">
                <a:solidFill>
                  <a:schemeClr val="bg2"/>
                </a:solidFill>
              </a:rPr>
              <a:t>currículo</a:t>
            </a:r>
            <a:r>
              <a:rPr lang="en-US" sz="2000" dirty="0">
                <a:solidFill>
                  <a:schemeClr val="bg2"/>
                </a:solidFill>
              </a:rPr>
              <a:t> de Matemáticas </a:t>
            </a:r>
            <a:r>
              <a:rPr lang="en-US" sz="2000" dirty="0" err="1">
                <a:solidFill>
                  <a:schemeClr val="bg2"/>
                </a:solidFill>
              </a:rPr>
              <a:t>estaba</a:t>
            </a:r>
            <a:r>
              <a:rPr lang="en-US" sz="2000" dirty="0">
                <a:solidFill>
                  <a:schemeClr val="bg2"/>
                </a:solidFill>
              </a:rPr>
              <a:t> </a:t>
            </a:r>
            <a:r>
              <a:rPr lang="en-US" sz="2000" dirty="0" err="1">
                <a:solidFill>
                  <a:schemeClr val="bg2"/>
                </a:solidFill>
              </a:rPr>
              <a:t>muy</a:t>
            </a:r>
            <a:r>
              <a:rPr lang="en-US" sz="2000" dirty="0">
                <a:solidFill>
                  <a:schemeClr val="bg2"/>
                </a:solidFill>
              </a:rPr>
              <a:t> </a:t>
            </a:r>
            <a:r>
              <a:rPr lang="en-US" sz="2000" dirty="0" err="1">
                <a:solidFill>
                  <a:schemeClr val="bg2"/>
                </a:solidFill>
              </a:rPr>
              <a:t>elevado</a:t>
            </a:r>
            <a:r>
              <a:rPr lang="en-US" sz="2000" dirty="0">
                <a:solidFill>
                  <a:schemeClr val="bg2"/>
                </a:solidFill>
              </a:rPr>
              <a:t> para </a:t>
            </a:r>
            <a:r>
              <a:rPr lang="en-US" sz="2000" dirty="0" err="1">
                <a:solidFill>
                  <a:schemeClr val="bg2"/>
                </a:solidFill>
              </a:rPr>
              <a:t>el</a:t>
            </a:r>
            <a:r>
              <a:rPr lang="en-US" sz="2000" dirty="0">
                <a:solidFill>
                  <a:schemeClr val="bg2"/>
                </a:solidFill>
              </a:rPr>
              <a:t> </a:t>
            </a:r>
            <a:r>
              <a:rPr lang="en-US" sz="2000" dirty="0" err="1">
                <a:solidFill>
                  <a:schemeClr val="bg2"/>
                </a:solidFill>
              </a:rPr>
              <a:t>nivel</a:t>
            </a:r>
            <a:r>
              <a:rPr lang="en-US" sz="2000" dirty="0">
                <a:solidFill>
                  <a:schemeClr val="bg2"/>
                </a:solidFill>
              </a:rPr>
              <a:t> y </a:t>
            </a:r>
            <a:r>
              <a:rPr lang="en-US" sz="2000" dirty="0" err="1">
                <a:solidFill>
                  <a:schemeClr val="bg2"/>
                </a:solidFill>
              </a:rPr>
              <a:t>capacidad</a:t>
            </a:r>
            <a:r>
              <a:rPr lang="en-US" sz="2000" dirty="0">
                <a:solidFill>
                  <a:schemeClr val="bg2"/>
                </a:solidFill>
              </a:rPr>
              <a:t> de la </a:t>
            </a:r>
            <a:r>
              <a:rPr lang="en-US" sz="2000" dirty="0" err="1">
                <a:solidFill>
                  <a:schemeClr val="bg2"/>
                </a:solidFill>
              </a:rPr>
              <a:t>mayoría</a:t>
            </a:r>
            <a:r>
              <a:rPr lang="en-US" sz="2000" dirty="0">
                <a:solidFill>
                  <a:schemeClr val="bg2"/>
                </a:solidFill>
              </a:rPr>
              <a:t> de </a:t>
            </a:r>
            <a:r>
              <a:rPr lang="en-US" sz="2000" dirty="0" err="1">
                <a:solidFill>
                  <a:schemeClr val="bg2"/>
                </a:solidFill>
              </a:rPr>
              <a:t>los</a:t>
            </a:r>
            <a:r>
              <a:rPr lang="en-US" sz="2000" dirty="0">
                <a:solidFill>
                  <a:schemeClr val="bg2"/>
                </a:solidFill>
              </a:rPr>
              <a:t> </a:t>
            </a:r>
            <a:r>
              <a:rPr lang="en-US" sz="2000" dirty="0" err="1">
                <a:solidFill>
                  <a:schemeClr val="bg2"/>
                </a:solidFill>
              </a:rPr>
              <a:t>alumnos</a:t>
            </a:r>
            <a:r>
              <a:rPr lang="en-US" sz="2000" dirty="0">
                <a:solidFill>
                  <a:schemeClr val="bg2"/>
                </a:solidFill>
              </a:rPr>
              <a:t>, </a:t>
            </a:r>
            <a:r>
              <a:rPr lang="en-US" sz="2000" dirty="0" err="1">
                <a:solidFill>
                  <a:schemeClr val="bg2"/>
                </a:solidFill>
              </a:rPr>
              <a:t>por</a:t>
            </a:r>
            <a:r>
              <a:rPr lang="en-US" sz="2000" dirty="0">
                <a:solidFill>
                  <a:schemeClr val="bg2"/>
                </a:solidFill>
              </a:rPr>
              <a:t> </a:t>
            </a:r>
            <a:r>
              <a:rPr lang="en-US" sz="2000" dirty="0" err="1">
                <a:solidFill>
                  <a:schemeClr val="bg2"/>
                </a:solidFill>
              </a:rPr>
              <a:t>eso</a:t>
            </a:r>
            <a:r>
              <a:rPr lang="en-US" sz="2000" dirty="0">
                <a:solidFill>
                  <a:schemeClr val="bg2"/>
                </a:solidFill>
              </a:rPr>
              <a:t>, </a:t>
            </a:r>
            <a:r>
              <a:rPr lang="en-US" sz="2000" dirty="0" err="1">
                <a:solidFill>
                  <a:schemeClr val="bg2"/>
                </a:solidFill>
              </a:rPr>
              <a:t>aunque</a:t>
            </a:r>
            <a:r>
              <a:rPr lang="en-US" sz="2000" dirty="0">
                <a:solidFill>
                  <a:schemeClr val="bg2"/>
                </a:solidFill>
              </a:rPr>
              <a:t> no se </a:t>
            </a:r>
            <a:r>
              <a:rPr lang="en-US" sz="2000" dirty="0" err="1">
                <a:solidFill>
                  <a:schemeClr val="bg2"/>
                </a:solidFill>
              </a:rPr>
              <a:t>disminuyó</a:t>
            </a:r>
            <a:r>
              <a:rPr lang="en-US" sz="2000" dirty="0">
                <a:solidFill>
                  <a:schemeClr val="bg2"/>
                </a:solidFill>
              </a:rPr>
              <a:t> </a:t>
            </a:r>
            <a:r>
              <a:rPr lang="en-US" sz="2000" dirty="0" err="1">
                <a:solidFill>
                  <a:schemeClr val="bg2"/>
                </a:solidFill>
              </a:rPr>
              <a:t>el</a:t>
            </a:r>
            <a:r>
              <a:rPr lang="en-US" sz="2000" dirty="0">
                <a:solidFill>
                  <a:schemeClr val="bg2"/>
                </a:solidFill>
              </a:rPr>
              <a:t> rigor, </a:t>
            </a:r>
            <a:r>
              <a:rPr lang="en-US" sz="2000" dirty="0" err="1">
                <a:solidFill>
                  <a:schemeClr val="bg2"/>
                </a:solidFill>
              </a:rPr>
              <a:t>sí</a:t>
            </a:r>
            <a:r>
              <a:rPr lang="en-US" sz="2000" dirty="0">
                <a:solidFill>
                  <a:schemeClr val="bg2"/>
                </a:solidFill>
              </a:rPr>
              <a:t> se </a:t>
            </a:r>
            <a:r>
              <a:rPr lang="en-US" sz="2000" dirty="0" err="1">
                <a:solidFill>
                  <a:schemeClr val="bg2"/>
                </a:solidFill>
              </a:rPr>
              <a:t>simplificaron</a:t>
            </a:r>
            <a:r>
              <a:rPr lang="en-US" sz="2000" dirty="0">
                <a:solidFill>
                  <a:schemeClr val="bg2"/>
                </a:solidFill>
              </a:rPr>
              <a:t> </a:t>
            </a:r>
            <a:r>
              <a:rPr lang="en-US" sz="2000" dirty="0" err="1">
                <a:solidFill>
                  <a:schemeClr val="bg2"/>
                </a:solidFill>
              </a:rPr>
              <a:t>los</a:t>
            </a:r>
            <a:r>
              <a:rPr lang="en-US" sz="2000" dirty="0">
                <a:solidFill>
                  <a:schemeClr val="bg2"/>
                </a:solidFill>
              </a:rPr>
              <a:t> </a:t>
            </a:r>
            <a:r>
              <a:rPr lang="en-US" sz="2000" dirty="0" err="1">
                <a:solidFill>
                  <a:schemeClr val="bg2"/>
                </a:solidFill>
              </a:rPr>
              <a:t>indicadores</a:t>
            </a:r>
            <a:r>
              <a:rPr lang="en-US" sz="2000" dirty="0">
                <a:solidFill>
                  <a:schemeClr val="bg2"/>
                </a:solidFill>
              </a:rPr>
              <a:t> </a:t>
            </a:r>
            <a:r>
              <a:rPr lang="en-US" sz="2000" dirty="0" err="1">
                <a:solidFill>
                  <a:schemeClr val="bg2"/>
                </a:solidFill>
              </a:rPr>
              <a:t>en</a:t>
            </a:r>
            <a:r>
              <a:rPr lang="en-US" sz="2000" dirty="0">
                <a:solidFill>
                  <a:schemeClr val="bg2"/>
                </a:solidFill>
              </a:rPr>
              <a:t> </a:t>
            </a:r>
            <a:r>
              <a:rPr lang="en-US" sz="2000" dirty="0" err="1">
                <a:solidFill>
                  <a:schemeClr val="bg2"/>
                </a:solidFill>
              </a:rPr>
              <a:t>cada</a:t>
            </a:r>
            <a:r>
              <a:rPr lang="en-US" sz="2000" dirty="0">
                <a:solidFill>
                  <a:schemeClr val="bg2"/>
                </a:solidFill>
              </a:rPr>
              <a:t> </a:t>
            </a:r>
            <a:r>
              <a:rPr lang="en-US" sz="2000" dirty="0" err="1">
                <a:solidFill>
                  <a:schemeClr val="bg2"/>
                </a:solidFill>
              </a:rPr>
              <a:t>una</a:t>
            </a:r>
            <a:r>
              <a:rPr lang="en-US" sz="2000" dirty="0">
                <a:solidFill>
                  <a:schemeClr val="bg2"/>
                </a:solidFill>
              </a:rPr>
              <a:t> de las </a:t>
            </a:r>
            <a:r>
              <a:rPr lang="en-US" sz="2000" dirty="0" err="1">
                <a:solidFill>
                  <a:schemeClr val="bg2"/>
                </a:solidFill>
              </a:rPr>
              <a:t>expectativas</a:t>
            </a:r>
            <a:r>
              <a:rPr lang="en-US" sz="2000" dirty="0">
                <a:solidFill>
                  <a:schemeClr val="bg2"/>
                </a:solidFill>
              </a:rPr>
              <a:t>.</a:t>
            </a:r>
          </a:p>
          <a:p>
            <a:pPr marL="76200" indent="0">
              <a:buNone/>
            </a:pPr>
            <a:endParaRPr lang="en-US" sz="2000" dirty="0">
              <a:solidFill>
                <a:schemeClr val="accent1">
                  <a:lumMod val="50000"/>
                </a:schemeClr>
              </a:solidFill>
            </a:endParaRPr>
          </a:p>
          <a:p>
            <a:pPr lvl="1"/>
            <a:r>
              <a:rPr lang="en-US" sz="2000" dirty="0">
                <a:solidFill>
                  <a:srgbClr val="FF0000"/>
                </a:solidFill>
              </a:rPr>
              <a:t>Se </a:t>
            </a:r>
            <a:r>
              <a:rPr lang="en-US" sz="2000" dirty="0" err="1">
                <a:solidFill>
                  <a:srgbClr val="FF0000"/>
                </a:solidFill>
              </a:rPr>
              <a:t>eliminó</a:t>
            </a:r>
            <a:r>
              <a:rPr lang="en-US" sz="2000" dirty="0">
                <a:solidFill>
                  <a:srgbClr val="FF0000"/>
                </a:solidFill>
              </a:rPr>
              <a:t> la </a:t>
            </a:r>
            <a:r>
              <a:rPr lang="en-US" sz="2000" dirty="0" err="1">
                <a:solidFill>
                  <a:srgbClr val="FF0000"/>
                </a:solidFill>
              </a:rPr>
              <a:t>cantidad</a:t>
            </a:r>
            <a:r>
              <a:rPr lang="en-US" sz="2000" dirty="0">
                <a:solidFill>
                  <a:srgbClr val="FF0000"/>
                </a:solidFill>
              </a:rPr>
              <a:t> de </a:t>
            </a:r>
            <a:r>
              <a:rPr lang="en-US" sz="2000" dirty="0" err="1">
                <a:solidFill>
                  <a:srgbClr val="FF0000"/>
                </a:solidFill>
              </a:rPr>
              <a:t>verbos</a:t>
            </a:r>
            <a:r>
              <a:rPr lang="en-US" sz="2000" dirty="0">
                <a:solidFill>
                  <a:srgbClr val="FF0000"/>
                </a:solidFill>
              </a:rPr>
              <a:t> </a:t>
            </a:r>
            <a:r>
              <a:rPr lang="en-US" sz="2000" dirty="0" err="1">
                <a:solidFill>
                  <a:srgbClr val="FF0000"/>
                </a:solidFill>
              </a:rPr>
              <a:t>en</a:t>
            </a:r>
            <a:r>
              <a:rPr lang="en-US" sz="2000" dirty="0">
                <a:solidFill>
                  <a:srgbClr val="FF0000"/>
                </a:solidFill>
              </a:rPr>
              <a:t> </a:t>
            </a:r>
            <a:r>
              <a:rPr lang="en-US" sz="2000" dirty="0" err="1">
                <a:solidFill>
                  <a:srgbClr val="FF0000"/>
                </a:solidFill>
              </a:rPr>
              <a:t>los</a:t>
            </a:r>
            <a:r>
              <a:rPr lang="en-US" sz="2000" dirty="0">
                <a:solidFill>
                  <a:srgbClr val="FF0000"/>
                </a:solidFill>
              </a:rPr>
              <a:t> </a:t>
            </a:r>
            <a:r>
              <a:rPr lang="en-US" sz="2000" dirty="0" err="1">
                <a:solidFill>
                  <a:srgbClr val="FF0000"/>
                </a:solidFill>
              </a:rPr>
              <a:t>indicadores</a:t>
            </a:r>
            <a:r>
              <a:rPr lang="en-US" sz="2000" dirty="0">
                <a:solidFill>
                  <a:srgbClr val="FF0000"/>
                </a:solidFill>
              </a:rPr>
              <a:t>.</a:t>
            </a:r>
          </a:p>
          <a:p>
            <a:endParaRPr lang="en-US" dirty="0"/>
          </a:p>
        </p:txBody>
      </p:sp>
      <p:sp>
        <p:nvSpPr>
          <p:cNvPr id="2" name="Slide Number Placeholder 1">
            <a:extLst>
              <a:ext uri="{FF2B5EF4-FFF2-40B4-BE49-F238E27FC236}">
                <a16:creationId xmlns:a16="http://schemas.microsoft.com/office/drawing/2014/main" id="{1CBF9878-9637-F2B8-D2F9-5B5159B66CA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104528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AF70-0485-3D6E-899F-7E3D2CBC29F2}"/>
              </a:ext>
            </a:extLst>
          </p:cNvPr>
          <p:cNvSpPr>
            <a:spLocks noGrp="1"/>
          </p:cNvSpPr>
          <p:nvPr>
            <p:ph type="title"/>
          </p:nvPr>
        </p:nvSpPr>
        <p:spPr>
          <a:xfrm>
            <a:off x="1934250" y="0"/>
            <a:ext cx="5275500" cy="641100"/>
          </a:xfrm>
        </p:spPr>
        <p:txBody>
          <a:bodyPr/>
          <a:lstStyle/>
          <a:p>
            <a:r>
              <a:rPr lang="en-US" b="1" dirty="0" err="1">
                <a:latin typeface="Varela Round" panose="00000500000000000000" pitchFamily="2" charset="-79"/>
                <a:cs typeface="Varela Round" panose="00000500000000000000" pitchFamily="2" charset="-79"/>
              </a:rPr>
              <a:t>Ejemplo</a:t>
            </a:r>
            <a:endParaRPr lang="en-US" b="1" dirty="0">
              <a:latin typeface="Varela Round" panose="00000500000000000000" pitchFamily="2" charset="-79"/>
              <a:cs typeface="Varela Round" panose="00000500000000000000" pitchFamily="2" charset="-79"/>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3EAA450-6239-4A6D-7359-F51F363444FD}"/>
                  </a:ext>
                </a:extLst>
              </p:cNvPr>
              <p:cNvSpPr>
                <a:spLocks noGrp="1"/>
              </p:cNvSpPr>
              <p:nvPr>
                <p:ph type="body" idx="1"/>
              </p:nvPr>
            </p:nvSpPr>
            <p:spPr>
              <a:xfrm>
                <a:off x="2521205" y="883534"/>
                <a:ext cx="2560500" cy="4063841"/>
              </a:xfrm>
            </p:spPr>
            <p:txBody>
              <a:bodyPr/>
              <a:lstStyle/>
              <a:p>
                <a:r>
                  <a:rPr lang="es-ES" sz="1600" dirty="0">
                    <a:solidFill>
                      <a:srgbClr val="0070C0"/>
                    </a:solidFill>
                  </a:rPr>
                  <a:t>3.A.6.2 Identifica, describe, reconoce, crea y establece relaciones de igualdad o desigualdad al utilizar modelos, palabras y símbolos de relación (=, ≠, &gt;, y </a:t>
                </a:r>
                <a14:m>
                  <m:oMath xmlns:m="http://schemas.openxmlformats.org/officeDocument/2006/math">
                    <m:r>
                      <a:rPr lang="es-ES" sz="1600" i="1" smtClean="0">
                        <a:solidFill>
                          <a:srgbClr val="0070C0"/>
                        </a:solidFill>
                        <a:latin typeface="Cambria Math" panose="02040503050406030204" pitchFamily="18" charset="0"/>
                        <a:ea typeface="Cambria Math" panose="02040503050406030204" pitchFamily="18" charset="0"/>
                      </a:rPr>
                      <m:t>&lt;</m:t>
                    </m:r>
                    <m:r>
                      <a:rPr lang="en-US" sz="1600" b="0" i="0" smtClean="0">
                        <a:solidFill>
                          <a:srgbClr val="0070C0"/>
                        </a:solidFill>
                        <a:latin typeface="Cambria Math" panose="02040503050406030204" pitchFamily="18" charset="0"/>
                        <a:ea typeface="Cambria Math" panose="02040503050406030204" pitchFamily="18" charset="0"/>
                      </a:rPr>
                      <m:t>)</m:t>
                    </m:r>
                  </m:oMath>
                </a14:m>
                <a:r>
                  <a:rPr lang="en-US" sz="1600" dirty="0">
                    <a:solidFill>
                      <a:srgbClr val="0070C0"/>
                    </a:solidFill>
                  </a:rPr>
                  <a:t>. </a:t>
                </a:r>
                <a:r>
                  <a:rPr lang="en-US" sz="1600" dirty="0" err="1">
                    <a:solidFill>
                      <a:srgbClr val="0070C0"/>
                    </a:solidFill>
                  </a:rPr>
                  <a:t>Determina</a:t>
                </a:r>
                <a:r>
                  <a:rPr lang="en-US" sz="1600" dirty="0">
                    <a:solidFill>
                      <a:srgbClr val="0070C0"/>
                    </a:solidFill>
                  </a:rPr>
                  <a:t> </a:t>
                </a:r>
                <a:r>
                  <a:rPr lang="en-US" sz="1600" dirty="0" err="1">
                    <a:solidFill>
                      <a:srgbClr val="0070C0"/>
                    </a:solidFill>
                  </a:rPr>
                  <a:t>los</a:t>
                </a:r>
                <a:r>
                  <a:rPr lang="en-US" sz="1600" dirty="0">
                    <a:solidFill>
                      <a:srgbClr val="0070C0"/>
                    </a:solidFill>
                  </a:rPr>
                  <a:t> </a:t>
                </a:r>
                <a:r>
                  <a:rPr lang="en-US" sz="1600" dirty="0" err="1">
                    <a:solidFill>
                      <a:srgbClr val="0070C0"/>
                    </a:solidFill>
                  </a:rPr>
                  <a:t>símbolos</a:t>
                </a:r>
                <a:r>
                  <a:rPr lang="en-US" sz="1600" dirty="0">
                    <a:solidFill>
                      <a:srgbClr val="0070C0"/>
                    </a:solidFill>
                  </a:rPr>
                  <a:t> </a:t>
                </a:r>
                <a:r>
                  <a:rPr lang="en-US" sz="1600" dirty="0" err="1">
                    <a:solidFill>
                      <a:srgbClr val="0070C0"/>
                    </a:solidFill>
                  </a:rPr>
                  <a:t>operacionales</a:t>
                </a:r>
                <a:r>
                  <a:rPr lang="en-US" sz="1600" dirty="0">
                    <a:solidFill>
                      <a:srgbClr val="0070C0"/>
                    </a:solidFill>
                  </a:rPr>
                  <a:t> y </a:t>
                </a:r>
                <a:r>
                  <a:rPr lang="en-US" sz="1600" dirty="0" err="1">
                    <a:solidFill>
                      <a:srgbClr val="0070C0"/>
                    </a:solidFill>
                  </a:rPr>
                  <a:t>símbolos</a:t>
                </a:r>
                <a:r>
                  <a:rPr lang="en-US" sz="1600" dirty="0">
                    <a:solidFill>
                      <a:srgbClr val="0070C0"/>
                    </a:solidFill>
                  </a:rPr>
                  <a:t> de </a:t>
                </a:r>
                <a:r>
                  <a:rPr lang="en-US" sz="1600" dirty="0" err="1">
                    <a:solidFill>
                      <a:srgbClr val="0070C0"/>
                    </a:solidFill>
                  </a:rPr>
                  <a:t>relación</a:t>
                </a:r>
                <a:r>
                  <a:rPr lang="en-US" sz="1600" dirty="0">
                    <a:solidFill>
                      <a:srgbClr val="0070C0"/>
                    </a:solidFill>
                  </a:rPr>
                  <a:t> </a:t>
                </a:r>
                <a:r>
                  <a:rPr lang="en-US" sz="1600" dirty="0" err="1">
                    <a:solidFill>
                      <a:srgbClr val="0070C0"/>
                    </a:solidFill>
                  </a:rPr>
                  <a:t>apropiados</a:t>
                </a:r>
                <a:r>
                  <a:rPr lang="en-US" sz="1600" dirty="0">
                    <a:solidFill>
                      <a:srgbClr val="0070C0"/>
                    </a:solidFill>
                  </a:rPr>
                  <a:t> para </a:t>
                </a:r>
                <a:r>
                  <a:rPr lang="en-US" sz="1600" dirty="0" err="1">
                    <a:solidFill>
                      <a:srgbClr val="0070C0"/>
                    </a:solidFill>
                  </a:rPr>
                  <a:t>hacer</a:t>
                </a:r>
                <a:r>
                  <a:rPr lang="en-US" sz="1600" dirty="0">
                    <a:solidFill>
                      <a:srgbClr val="0070C0"/>
                    </a:solidFill>
                  </a:rPr>
                  <a:t> </a:t>
                </a:r>
                <a:r>
                  <a:rPr lang="en-US" sz="1600" dirty="0" err="1">
                    <a:solidFill>
                      <a:srgbClr val="0070C0"/>
                    </a:solidFill>
                  </a:rPr>
                  <a:t>una</a:t>
                </a:r>
                <a:r>
                  <a:rPr lang="en-US" sz="1600" dirty="0">
                    <a:solidFill>
                      <a:srgbClr val="0070C0"/>
                    </a:solidFill>
                  </a:rPr>
                  <a:t> </a:t>
                </a:r>
                <a:r>
                  <a:rPr lang="en-US" sz="1600" dirty="0" err="1">
                    <a:solidFill>
                      <a:srgbClr val="0070C0"/>
                    </a:solidFill>
                  </a:rPr>
                  <a:t>proposición</a:t>
                </a:r>
                <a:r>
                  <a:rPr lang="en-US" sz="1600" dirty="0">
                    <a:solidFill>
                      <a:srgbClr val="0070C0"/>
                    </a:solidFill>
                  </a:rPr>
                  <a:t> </a:t>
                </a:r>
                <a:r>
                  <a:rPr lang="en-US" sz="1600" dirty="0" err="1">
                    <a:solidFill>
                      <a:srgbClr val="0070C0"/>
                    </a:solidFill>
                  </a:rPr>
                  <a:t>cierta</a:t>
                </a:r>
                <a:r>
                  <a:rPr lang="en-US" sz="1600" dirty="0">
                    <a:solidFill>
                      <a:srgbClr val="0070C0"/>
                    </a:solidFill>
                  </a:rPr>
                  <a:t>.</a:t>
                </a:r>
              </a:p>
            </p:txBody>
          </p:sp>
        </mc:Choice>
        <mc:Fallback xmlns="">
          <p:sp>
            <p:nvSpPr>
              <p:cNvPr id="3" name="Text Placeholder 2">
                <a:extLst>
                  <a:ext uri="{FF2B5EF4-FFF2-40B4-BE49-F238E27FC236}">
                    <a16:creationId xmlns:a16="http://schemas.microsoft.com/office/drawing/2014/main" id="{D3EAA450-6239-4A6D-7359-F51F363444FD}"/>
                  </a:ext>
                </a:extLst>
              </p:cNvPr>
              <p:cNvSpPr>
                <a:spLocks noGrp="1" noRot="1" noChangeAspect="1" noMove="1" noResize="1" noEditPoints="1" noAdjustHandles="1" noChangeArrowheads="1" noChangeShapeType="1" noTextEdit="1"/>
              </p:cNvSpPr>
              <p:nvPr>
                <p:ph type="body" idx="1"/>
              </p:nvPr>
            </p:nvSpPr>
            <p:spPr>
              <a:xfrm>
                <a:off x="2521205" y="883534"/>
                <a:ext cx="2560500" cy="4063841"/>
              </a:xfrm>
              <a:blipFill>
                <a:blip r:embed="rId2"/>
                <a:stretch>
                  <a:fillRect r="-2381" b="-2999"/>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D05C62B0-0D11-32FD-8457-9769B4923C67}"/>
              </a:ext>
            </a:extLst>
          </p:cNvPr>
          <p:cNvSpPr>
            <a:spLocks noGrp="1"/>
          </p:cNvSpPr>
          <p:nvPr>
            <p:ph type="body" idx="2"/>
          </p:nvPr>
        </p:nvSpPr>
        <p:spPr>
          <a:xfrm>
            <a:off x="5578415" y="1023848"/>
            <a:ext cx="2560500" cy="3877160"/>
          </a:xfrm>
        </p:spPr>
        <p:txBody>
          <a:bodyPr/>
          <a:lstStyle/>
          <a:p>
            <a:pPr marL="285750" indent="-285750">
              <a:lnSpc>
                <a:spcPct val="107000"/>
              </a:lnSpc>
              <a:spcBef>
                <a:spcPts val="0"/>
              </a:spcBef>
              <a:spcAft>
                <a:spcPts val="800"/>
              </a:spcAft>
            </a:pPr>
            <a:r>
              <a:rPr lang="es-PR"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rPr>
              <a:t>Identifica y describe relaciones de igualdad o de desigualdad utilizando:</a:t>
            </a:r>
            <a:endParaRPr lang="en-US"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endParaRPr>
          </a:p>
          <a:p>
            <a:pPr marL="342900" marR="0" lvl="0" indent="-342900">
              <a:lnSpc>
                <a:spcPct val="107000"/>
              </a:lnSpc>
              <a:spcBef>
                <a:spcPts val="0"/>
              </a:spcBef>
              <a:spcAft>
                <a:spcPts val="0"/>
              </a:spcAft>
              <a:buFont typeface="Wingdings" panose="05000000000000000000" pitchFamily="2" charset="2"/>
              <a:buChar char=""/>
            </a:pPr>
            <a:r>
              <a:rPr lang="es-PR"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rPr>
              <a:t>modelos</a:t>
            </a:r>
            <a:endParaRPr lang="en-US"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endParaRPr>
          </a:p>
          <a:p>
            <a:pPr marL="342900" marR="0" lvl="0" indent="-342900">
              <a:lnSpc>
                <a:spcPct val="107000"/>
              </a:lnSpc>
              <a:spcBef>
                <a:spcPts val="0"/>
              </a:spcBef>
              <a:spcAft>
                <a:spcPts val="0"/>
              </a:spcAft>
              <a:buFont typeface="Wingdings" panose="05000000000000000000" pitchFamily="2" charset="2"/>
              <a:buChar char=""/>
            </a:pPr>
            <a:r>
              <a:rPr lang="es-PR"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rPr>
              <a:t>palabras</a:t>
            </a:r>
            <a:endParaRPr lang="en-US"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endParaRPr>
          </a:p>
          <a:p>
            <a:pPr marL="342900" marR="0" lvl="0" indent="-342900">
              <a:lnSpc>
                <a:spcPct val="107000"/>
              </a:lnSpc>
              <a:spcBef>
                <a:spcPts val="0"/>
              </a:spcBef>
              <a:spcAft>
                <a:spcPts val="800"/>
              </a:spcAft>
              <a:buFont typeface="Wingdings" panose="05000000000000000000" pitchFamily="2" charset="2"/>
              <a:buChar char=""/>
            </a:pPr>
            <a:r>
              <a:rPr lang="es-PR"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rPr>
              <a:t>símbolos (=, ≠, ˃ o ˂)</a:t>
            </a:r>
            <a:endParaRPr lang="en-US"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endParaRPr>
          </a:p>
          <a:p>
            <a:pPr marL="0" marR="0" indent="0">
              <a:lnSpc>
                <a:spcPct val="107000"/>
              </a:lnSpc>
              <a:spcBef>
                <a:spcPts val="0"/>
              </a:spcBef>
              <a:spcAft>
                <a:spcPts val="800"/>
              </a:spcAft>
              <a:buNone/>
            </a:pPr>
            <a:r>
              <a:rPr lang="es-PR"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rPr>
              <a:t>Determina los símbolos operacionales (+, -, x, ÷) y símbolos de relación (=, ≠, ˃ o ˂) apropiados para hacer una proposición cierta.</a:t>
            </a:r>
            <a:endParaRPr lang="en-US" sz="1600" dirty="0">
              <a:solidFill>
                <a:srgbClr val="7030A0"/>
              </a:solidFill>
              <a:effectLst/>
              <a:latin typeface="Varela Round" panose="00000500000000000000" pitchFamily="2" charset="-79"/>
              <a:ea typeface="Calibri" panose="020F0502020204030204" pitchFamily="34" charset="0"/>
              <a:cs typeface="Varela Round" panose="00000500000000000000" pitchFamily="2" charset="-79"/>
            </a:endParaRPr>
          </a:p>
          <a:p>
            <a:endParaRPr lang="en-US" dirty="0"/>
          </a:p>
        </p:txBody>
      </p:sp>
      <p:sp>
        <p:nvSpPr>
          <p:cNvPr id="5" name="Slide Number Placeholder 4">
            <a:extLst>
              <a:ext uri="{FF2B5EF4-FFF2-40B4-BE49-F238E27FC236}">
                <a16:creationId xmlns:a16="http://schemas.microsoft.com/office/drawing/2014/main" id="{5D4BED3E-5214-BA63-29E2-EAF718BABE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6" name="TextBox 5">
            <a:extLst>
              <a:ext uri="{FF2B5EF4-FFF2-40B4-BE49-F238E27FC236}">
                <a16:creationId xmlns:a16="http://schemas.microsoft.com/office/drawing/2014/main" id="{92C41A4E-4BFA-A3EF-F66D-5DC3D36EE5B8}"/>
              </a:ext>
            </a:extLst>
          </p:cNvPr>
          <p:cNvSpPr txBox="1"/>
          <p:nvPr/>
        </p:nvSpPr>
        <p:spPr>
          <a:xfrm>
            <a:off x="3510349" y="641100"/>
            <a:ext cx="755335" cy="400110"/>
          </a:xfrm>
          <a:prstGeom prst="rect">
            <a:avLst/>
          </a:prstGeom>
          <a:noFill/>
        </p:spPr>
        <p:txBody>
          <a:bodyPr wrap="none" rtlCol="0">
            <a:spAutoFit/>
          </a:bodyPr>
          <a:lstStyle/>
          <a:p>
            <a:r>
              <a:rPr lang="en-US" sz="2000" dirty="0"/>
              <a:t>2014</a:t>
            </a:r>
          </a:p>
        </p:txBody>
      </p:sp>
      <p:sp>
        <p:nvSpPr>
          <p:cNvPr id="7" name="TextBox 6">
            <a:extLst>
              <a:ext uri="{FF2B5EF4-FFF2-40B4-BE49-F238E27FC236}">
                <a16:creationId xmlns:a16="http://schemas.microsoft.com/office/drawing/2014/main" id="{FA73C2F7-1E91-6428-AF53-A1D607CC08F6}"/>
              </a:ext>
            </a:extLst>
          </p:cNvPr>
          <p:cNvSpPr txBox="1"/>
          <p:nvPr/>
        </p:nvSpPr>
        <p:spPr>
          <a:xfrm>
            <a:off x="6280136" y="646198"/>
            <a:ext cx="755335" cy="400110"/>
          </a:xfrm>
          <a:prstGeom prst="rect">
            <a:avLst/>
          </a:prstGeom>
          <a:noFill/>
        </p:spPr>
        <p:txBody>
          <a:bodyPr wrap="none" rtlCol="0">
            <a:spAutoFit/>
          </a:bodyPr>
          <a:lstStyle/>
          <a:p>
            <a:r>
              <a:rPr lang="en-US" sz="2000" dirty="0"/>
              <a:t>2022</a:t>
            </a:r>
          </a:p>
        </p:txBody>
      </p:sp>
    </p:spTree>
    <p:extLst>
      <p:ext uri="{BB962C8B-B14F-4D97-AF65-F5344CB8AC3E}">
        <p14:creationId xmlns:p14="http://schemas.microsoft.com/office/powerpoint/2010/main" val="316171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33DA305-5903-D01E-0B7B-145AB72EDCFE}"/>
              </a:ext>
            </a:extLst>
          </p:cNvPr>
          <p:cNvSpPr>
            <a:spLocks noGrp="1"/>
          </p:cNvSpPr>
          <p:nvPr>
            <p:ph type="body" idx="1"/>
          </p:nvPr>
        </p:nvSpPr>
        <p:spPr>
          <a:xfrm>
            <a:off x="2371060" y="1525758"/>
            <a:ext cx="6422065" cy="2786100"/>
          </a:xfrm>
        </p:spPr>
        <p:txBody>
          <a:bodyPr/>
          <a:lstStyle/>
          <a:p>
            <a:pPr marL="76200" indent="0">
              <a:buNone/>
            </a:pPr>
            <a:r>
              <a:rPr lang="en-US" sz="1800" dirty="0">
                <a:solidFill>
                  <a:schemeClr val="bg2"/>
                </a:solidFill>
              </a:rPr>
              <a:t>2. </a:t>
            </a:r>
            <a:r>
              <a:rPr lang="en-US" sz="1800" dirty="0" err="1">
                <a:solidFill>
                  <a:schemeClr val="bg2"/>
                </a:solidFill>
              </a:rPr>
              <a:t>Algunos</a:t>
            </a:r>
            <a:r>
              <a:rPr lang="en-US" sz="1800" dirty="0">
                <a:solidFill>
                  <a:schemeClr val="bg2"/>
                </a:solidFill>
              </a:rPr>
              <a:t> </a:t>
            </a:r>
            <a:r>
              <a:rPr lang="en-US" sz="1800" dirty="0" err="1">
                <a:solidFill>
                  <a:schemeClr val="bg2"/>
                </a:solidFill>
              </a:rPr>
              <a:t>indicadores</a:t>
            </a:r>
            <a:r>
              <a:rPr lang="en-US" sz="1800" dirty="0">
                <a:solidFill>
                  <a:schemeClr val="bg2"/>
                </a:solidFill>
              </a:rPr>
              <a:t> se </a:t>
            </a:r>
            <a:r>
              <a:rPr lang="en-US" sz="1800" dirty="0" err="1">
                <a:solidFill>
                  <a:schemeClr val="bg2"/>
                </a:solidFill>
              </a:rPr>
              <a:t>eliminaron</a:t>
            </a:r>
            <a:r>
              <a:rPr lang="en-US" sz="1800" dirty="0">
                <a:solidFill>
                  <a:schemeClr val="bg2"/>
                </a:solidFill>
              </a:rPr>
              <a:t> y </a:t>
            </a:r>
            <a:r>
              <a:rPr lang="en-US" sz="1800" dirty="0" err="1">
                <a:solidFill>
                  <a:schemeClr val="bg2"/>
                </a:solidFill>
              </a:rPr>
              <a:t>pasaron</a:t>
            </a:r>
            <a:r>
              <a:rPr lang="en-US" sz="1800" dirty="0">
                <a:solidFill>
                  <a:schemeClr val="bg2"/>
                </a:solidFill>
              </a:rPr>
              <a:t> a </a:t>
            </a:r>
            <a:r>
              <a:rPr lang="en-US" sz="1800" dirty="0" err="1">
                <a:solidFill>
                  <a:schemeClr val="bg2"/>
                </a:solidFill>
              </a:rPr>
              <a:t>grados</a:t>
            </a:r>
            <a:r>
              <a:rPr lang="en-US" sz="1800" dirty="0">
                <a:solidFill>
                  <a:schemeClr val="bg2"/>
                </a:solidFill>
              </a:rPr>
              <a:t> </a:t>
            </a:r>
            <a:r>
              <a:rPr lang="en-US" sz="1800" dirty="0" err="1">
                <a:solidFill>
                  <a:schemeClr val="bg2"/>
                </a:solidFill>
              </a:rPr>
              <a:t>mayores</a:t>
            </a:r>
            <a:r>
              <a:rPr lang="en-US" sz="1800" dirty="0">
                <a:solidFill>
                  <a:schemeClr val="bg2"/>
                </a:solidFill>
              </a:rPr>
              <a:t>. </a:t>
            </a:r>
          </a:p>
          <a:p>
            <a:pPr marL="76200" indent="0">
              <a:buNone/>
            </a:pPr>
            <a:endParaRPr lang="en-US" sz="1800" dirty="0">
              <a:solidFill>
                <a:srgbClr val="0070C0"/>
              </a:solidFill>
            </a:endParaRPr>
          </a:p>
          <a:p>
            <a:r>
              <a:rPr lang="en-US" sz="1800" dirty="0">
                <a:solidFill>
                  <a:srgbClr val="0070C0"/>
                </a:solidFill>
              </a:rPr>
              <a:t> </a:t>
            </a:r>
            <a:r>
              <a:rPr lang="en-US" sz="1800" dirty="0" err="1">
                <a:solidFill>
                  <a:srgbClr val="0070C0"/>
                </a:solidFill>
              </a:rPr>
              <a:t>Ejemplo</a:t>
            </a:r>
            <a:r>
              <a:rPr lang="en-US" sz="1800" dirty="0">
                <a:solidFill>
                  <a:srgbClr val="0070C0"/>
                </a:solidFill>
              </a:rPr>
              <a:t>: </a:t>
            </a:r>
            <a:r>
              <a:rPr lang="en-US" sz="1800" dirty="0">
                <a:solidFill>
                  <a:srgbClr val="FF0000"/>
                </a:solidFill>
              </a:rPr>
              <a:t>las </a:t>
            </a:r>
            <a:r>
              <a:rPr lang="en-US" sz="1800" dirty="0" err="1">
                <a:solidFill>
                  <a:srgbClr val="FF0000"/>
                </a:solidFill>
              </a:rPr>
              <a:t>operaciones</a:t>
            </a:r>
            <a:r>
              <a:rPr lang="en-US" sz="1800" dirty="0">
                <a:solidFill>
                  <a:srgbClr val="FF0000"/>
                </a:solidFill>
              </a:rPr>
              <a:t> con </a:t>
            </a:r>
            <a:r>
              <a:rPr lang="en-US" sz="1800" dirty="0" err="1">
                <a:solidFill>
                  <a:srgbClr val="FF0000"/>
                </a:solidFill>
              </a:rPr>
              <a:t>enteros</a:t>
            </a:r>
            <a:r>
              <a:rPr lang="en-US" sz="1800" dirty="0">
                <a:solidFill>
                  <a:srgbClr val="FF0000"/>
                </a:solidFill>
              </a:rPr>
              <a:t> </a:t>
            </a:r>
            <a:r>
              <a:rPr lang="en-US" sz="1800" dirty="0" err="1">
                <a:solidFill>
                  <a:srgbClr val="FF0000"/>
                </a:solidFill>
              </a:rPr>
              <a:t>pasaron</a:t>
            </a:r>
            <a:r>
              <a:rPr lang="en-US" sz="1800" dirty="0">
                <a:solidFill>
                  <a:srgbClr val="FF0000"/>
                </a:solidFill>
              </a:rPr>
              <a:t> de sexto </a:t>
            </a:r>
            <a:r>
              <a:rPr lang="en-US" sz="1800" dirty="0" err="1">
                <a:solidFill>
                  <a:srgbClr val="FF0000"/>
                </a:solidFill>
              </a:rPr>
              <a:t>grado</a:t>
            </a:r>
            <a:r>
              <a:rPr lang="en-US" sz="1800" dirty="0">
                <a:solidFill>
                  <a:srgbClr val="FF0000"/>
                </a:solidFill>
              </a:rPr>
              <a:t> a </a:t>
            </a:r>
            <a:r>
              <a:rPr lang="en-US" sz="1800" dirty="0" err="1">
                <a:solidFill>
                  <a:srgbClr val="FF0000"/>
                </a:solidFill>
              </a:rPr>
              <a:t>séptimo</a:t>
            </a:r>
            <a:r>
              <a:rPr lang="en-US" sz="1800" dirty="0">
                <a:solidFill>
                  <a:srgbClr val="FF0000"/>
                </a:solidFill>
              </a:rPr>
              <a:t> </a:t>
            </a:r>
            <a:r>
              <a:rPr lang="en-US" sz="1800" dirty="0" err="1">
                <a:solidFill>
                  <a:srgbClr val="FF0000"/>
                </a:solidFill>
              </a:rPr>
              <a:t>grado</a:t>
            </a:r>
            <a:r>
              <a:rPr lang="en-US" sz="1800" dirty="0">
                <a:solidFill>
                  <a:srgbClr val="FF0000"/>
                </a:solidFill>
              </a:rPr>
              <a:t>, </a:t>
            </a:r>
            <a:r>
              <a:rPr lang="en-US" sz="1800" dirty="0" err="1">
                <a:solidFill>
                  <a:srgbClr val="FF0000"/>
                </a:solidFill>
              </a:rPr>
              <a:t>permitiendo</a:t>
            </a:r>
            <a:r>
              <a:rPr lang="en-US" sz="1800" dirty="0">
                <a:solidFill>
                  <a:srgbClr val="FF0000"/>
                </a:solidFill>
              </a:rPr>
              <a:t> </a:t>
            </a:r>
            <a:r>
              <a:rPr lang="en-US" sz="1800" dirty="0" err="1">
                <a:solidFill>
                  <a:srgbClr val="FF0000"/>
                </a:solidFill>
              </a:rPr>
              <a:t>el</a:t>
            </a:r>
            <a:r>
              <a:rPr lang="en-US" sz="1800" dirty="0">
                <a:solidFill>
                  <a:srgbClr val="FF0000"/>
                </a:solidFill>
              </a:rPr>
              <a:t> </a:t>
            </a:r>
            <a:r>
              <a:rPr lang="en-US" sz="1800" dirty="0" err="1">
                <a:solidFill>
                  <a:srgbClr val="FF0000"/>
                </a:solidFill>
              </a:rPr>
              <a:t>espacio</a:t>
            </a:r>
            <a:r>
              <a:rPr lang="en-US" sz="1800" dirty="0">
                <a:solidFill>
                  <a:srgbClr val="FF0000"/>
                </a:solidFill>
              </a:rPr>
              <a:t> y </a:t>
            </a:r>
            <a:r>
              <a:rPr lang="en-US" sz="1800" dirty="0" err="1">
                <a:solidFill>
                  <a:srgbClr val="FF0000"/>
                </a:solidFill>
              </a:rPr>
              <a:t>el</a:t>
            </a:r>
            <a:r>
              <a:rPr lang="en-US" sz="1800" dirty="0">
                <a:solidFill>
                  <a:srgbClr val="FF0000"/>
                </a:solidFill>
              </a:rPr>
              <a:t> </a:t>
            </a:r>
            <a:r>
              <a:rPr lang="en-US" sz="1800" dirty="0" err="1">
                <a:solidFill>
                  <a:srgbClr val="FF0000"/>
                </a:solidFill>
              </a:rPr>
              <a:t>tiempo</a:t>
            </a:r>
            <a:r>
              <a:rPr lang="en-US" sz="1800" dirty="0">
                <a:solidFill>
                  <a:srgbClr val="FF0000"/>
                </a:solidFill>
              </a:rPr>
              <a:t> </a:t>
            </a:r>
            <a:r>
              <a:rPr lang="en-US" sz="1800" dirty="0" err="1">
                <a:solidFill>
                  <a:srgbClr val="FF0000"/>
                </a:solidFill>
              </a:rPr>
              <a:t>razonables</a:t>
            </a:r>
            <a:r>
              <a:rPr lang="en-US" sz="1800" dirty="0">
                <a:solidFill>
                  <a:srgbClr val="FF0000"/>
                </a:solidFill>
              </a:rPr>
              <a:t> para </a:t>
            </a:r>
            <a:r>
              <a:rPr lang="en-US" sz="1800" dirty="0" err="1">
                <a:solidFill>
                  <a:srgbClr val="FF0000"/>
                </a:solidFill>
              </a:rPr>
              <a:t>atender</a:t>
            </a:r>
            <a:r>
              <a:rPr lang="en-US" sz="1800" dirty="0">
                <a:solidFill>
                  <a:srgbClr val="FF0000"/>
                </a:solidFill>
              </a:rPr>
              <a:t> las </a:t>
            </a:r>
            <a:r>
              <a:rPr lang="en-US" sz="1800" dirty="0" err="1">
                <a:solidFill>
                  <a:srgbClr val="FF0000"/>
                </a:solidFill>
              </a:rPr>
              <a:t>destrezas</a:t>
            </a:r>
            <a:r>
              <a:rPr lang="en-US" sz="1800" dirty="0">
                <a:solidFill>
                  <a:srgbClr val="FF0000"/>
                </a:solidFill>
              </a:rPr>
              <a:t> </a:t>
            </a:r>
            <a:r>
              <a:rPr lang="en-US" sz="1800" dirty="0" err="1">
                <a:solidFill>
                  <a:srgbClr val="FF0000"/>
                </a:solidFill>
              </a:rPr>
              <a:t>básicas</a:t>
            </a:r>
            <a:r>
              <a:rPr lang="en-US" sz="1800" dirty="0">
                <a:solidFill>
                  <a:srgbClr val="FF0000"/>
                </a:solidFill>
              </a:rPr>
              <a:t>, </a:t>
            </a:r>
            <a:r>
              <a:rPr lang="en-US" sz="1800" dirty="0" err="1">
                <a:solidFill>
                  <a:srgbClr val="FF0000"/>
                </a:solidFill>
              </a:rPr>
              <a:t>vocabulario</a:t>
            </a:r>
            <a:r>
              <a:rPr lang="en-US" sz="1800" dirty="0">
                <a:solidFill>
                  <a:srgbClr val="FF0000"/>
                </a:solidFill>
              </a:rPr>
              <a:t> y </a:t>
            </a:r>
            <a:r>
              <a:rPr lang="en-US" sz="1800" dirty="0" err="1">
                <a:solidFill>
                  <a:srgbClr val="FF0000"/>
                </a:solidFill>
              </a:rPr>
              <a:t>definiciones</a:t>
            </a:r>
            <a:r>
              <a:rPr lang="en-US" sz="1800" dirty="0">
                <a:solidFill>
                  <a:srgbClr val="FF0000"/>
                </a:solidFill>
              </a:rPr>
              <a:t> </a:t>
            </a:r>
            <a:r>
              <a:rPr lang="en-US" sz="1800" dirty="0" err="1">
                <a:solidFill>
                  <a:srgbClr val="FF0000"/>
                </a:solidFill>
              </a:rPr>
              <a:t>necesarios</a:t>
            </a:r>
            <a:r>
              <a:rPr lang="en-US" sz="1800" dirty="0">
                <a:solidFill>
                  <a:srgbClr val="FF0000"/>
                </a:solidFill>
              </a:rPr>
              <a:t> para </a:t>
            </a:r>
            <a:r>
              <a:rPr lang="en-US" sz="1800" dirty="0" err="1">
                <a:solidFill>
                  <a:srgbClr val="FF0000"/>
                </a:solidFill>
              </a:rPr>
              <a:t>comprender</a:t>
            </a:r>
            <a:r>
              <a:rPr lang="en-US" sz="1800" dirty="0">
                <a:solidFill>
                  <a:srgbClr val="FF0000"/>
                </a:solidFill>
              </a:rPr>
              <a:t> </a:t>
            </a:r>
            <a:r>
              <a:rPr lang="en-US" sz="1800" dirty="0" err="1">
                <a:solidFill>
                  <a:srgbClr val="FF0000"/>
                </a:solidFill>
              </a:rPr>
              <a:t>estas</a:t>
            </a:r>
            <a:r>
              <a:rPr lang="en-US" sz="1800" dirty="0">
                <a:solidFill>
                  <a:srgbClr val="FF0000"/>
                </a:solidFill>
              </a:rPr>
              <a:t>. (</a:t>
            </a:r>
            <a:r>
              <a:rPr lang="en-US" sz="1800" dirty="0" err="1">
                <a:solidFill>
                  <a:srgbClr val="0070C0"/>
                </a:solidFill>
              </a:rPr>
              <a:t>Destrezas</a:t>
            </a:r>
            <a:r>
              <a:rPr lang="en-US" sz="1800" dirty="0">
                <a:solidFill>
                  <a:srgbClr val="0070C0"/>
                </a:solidFill>
              </a:rPr>
              <a:t> </a:t>
            </a:r>
            <a:r>
              <a:rPr lang="en-US" sz="1800" dirty="0" err="1">
                <a:solidFill>
                  <a:srgbClr val="0070C0"/>
                </a:solidFill>
              </a:rPr>
              <a:t>fundamentales</a:t>
            </a:r>
            <a:r>
              <a:rPr lang="en-US" sz="1800" dirty="0">
                <a:solidFill>
                  <a:srgbClr val="FF0000"/>
                </a:solidFill>
              </a:rPr>
              <a:t>)</a:t>
            </a:r>
          </a:p>
          <a:p>
            <a:endParaRPr lang="en-US" dirty="0"/>
          </a:p>
        </p:txBody>
      </p:sp>
      <p:sp>
        <p:nvSpPr>
          <p:cNvPr id="5" name="Slide Number Placeholder 4">
            <a:extLst>
              <a:ext uri="{FF2B5EF4-FFF2-40B4-BE49-F238E27FC236}">
                <a16:creationId xmlns:a16="http://schemas.microsoft.com/office/drawing/2014/main" id="{5D6FE7AD-BE3C-F6C3-1554-01461CA3AC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37826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935875" y="1005303"/>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3128211" y="175926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81B044-6F21-E0D8-50C9-D258F34BECA9}"/>
              </a:ext>
            </a:extLst>
          </p:cNvPr>
          <p:cNvSpPr>
            <a:spLocks noGrp="1"/>
          </p:cNvSpPr>
          <p:nvPr>
            <p:ph type="body" idx="1"/>
          </p:nvPr>
        </p:nvSpPr>
        <p:spPr>
          <a:xfrm>
            <a:off x="2238935" y="1685246"/>
            <a:ext cx="6802695" cy="2786100"/>
          </a:xfrm>
        </p:spPr>
        <p:txBody>
          <a:bodyPr/>
          <a:lstStyle/>
          <a:p>
            <a:pPr marL="76200" indent="0">
              <a:buNone/>
            </a:pPr>
            <a:r>
              <a:rPr lang="en-US" sz="1800" dirty="0">
                <a:solidFill>
                  <a:schemeClr val="bg2"/>
                </a:solidFill>
              </a:rPr>
              <a:t>3. El </a:t>
            </a:r>
            <a:r>
              <a:rPr lang="en-US" sz="1800" dirty="0" err="1">
                <a:solidFill>
                  <a:schemeClr val="bg2"/>
                </a:solidFill>
              </a:rPr>
              <a:t>curso</a:t>
            </a:r>
            <a:r>
              <a:rPr lang="en-US" sz="1800" dirty="0">
                <a:solidFill>
                  <a:schemeClr val="bg2"/>
                </a:solidFill>
              </a:rPr>
              <a:t> de </a:t>
            </a:r>
            <a:r>
              <a:rPr lang="en-US" sz="1800" dirty="0" err="1">
                <a:solidFill>
                  <a:schemeClr val="bg2"/>
                </a:solidFill>
              </a:rPr>
              <a:t>Geometría</a:t>
            </a:r>
            <a:r>
              <a:rPr lang="en-US" sz="1800" dirty="0">
                <a:solidFill>
                  <a:schemeClr val="bg2"/>
                </a:solidFill>
              </a:rPr>
              <a:t> se </a:t>
            </a:r>
            <a:r>
              <a:rPr lang="en-US" sz="1800" dirty="0" err="1">
                <a:solidFill>
                  <a:schemeClr val="bg2"/>
                </a:solidFill>
              </a:rPr>
              <a:t>ofrecerá</a:t>
            </a:r>
            <a:r>
              <a:rPr lang="en-US" sz="1800" dirty="0">
                <a:solidFill>
                  <a:schemeClr val="bg2"/>
                </a:solidFill>
              </a:rPr>
              <a:t> </a:t>
            </a:r>
            <a:r>
              <a:rPr lang="en-US" sz="1800" dirty="0" err="1">
                <a:solidFill>
                  <a:schemeClr val="bg2"/>
                </a:solidFill>
              </a:rPr>
              <a:t>en</a:t>
            </a:r>
            <a:r>
              <a:rPr lang="en-US" sz="1800" dirty="0">
                <a:solidFill>
                  <a:schemeClr val="bg2"/>
                </a:solidFill>
              </a:rPr>
              <a:t> </a:t>
            </a:r>
            <a:r>
              <a:rPr lang="en-US" sz="1800" dirty="0" err="1">
                <a:solidFill>
                  <a:schemeClr val="bg2"/>
                </a:solidFill>
              </a:rPr>
              <a:t>décimo</a:t>
            </a:r>
            <a:r>
              <a:rPr lang="en-US" sz="1800" dirty="0">
                <a:solidFill>
                  <a:schemeClr val="bg2"/>
                </a:solidFill>
              </a:rPr>
              <a:t> </a:t>
            </a:r>
            <a:r>
              <a:rPr lang="en-US" sz="1800" dirty="0" err="1">
                <a:solidFill>
                  <a:schemeClr val="bg2"/>
                </a:solidFill>
              </a:rPr>
              <a:t>grado</a:t>
            </a:r>
            <a:r>
              <a:rPr lang="en-US" sz="1800" dirty="0">
                <a:solidFill>
                  <a:schemeClr val="bg2"/>
                </a:solidFill>
              </a:rPr>
              <a:t> y </a:t>
            </a:r>
            <a:r>
              <a:rPr lang="en-US" sz="1800" dirty="0" err="1">
                <a:solidFill>
                  <a:schemeClr val="bg2"/>
                </a:solidFill>
              </a:rPr>
              <a:t>el</a:t>
            </a:r>
            <a:r>
              <a:rPr lang="en-US" sz="1800" dirty="0">
                <a:solidFill>
                  <a:schemeClr val="bg2"/>
                </a:solidFill>
              </a:rPr>
              <a:t> de </a:t>
            </a:r>
            <a:r>
              <a:rPr lang="en-US" sz="1800" dirty="0" err="1">
                <a:solidFill>
                  <a:schemeClr val="bg2"/>
                </a:solidFill>
              </a:rPr>
              <a:t>Álgebra</a:t>
            </a:r>
            <a:r>
              <a:rPr lang="en-US" sz="1800" dirty="0">
                <a:solidFill>
                  <a:schemeClr val="bg2"/>
                </a:solidFill>
              </a:rPr>
              <a:t> 2 </a:t>
            </a:r>
            <a:r>
              <a:rPr lang="en-US" sz="1800" dirty="0" err="1">
                <a:solidFill>
                  <a:schemeClr val="bg2"/>
                </a:solidFill>
              </a:rPr>
              <a:t>en</a:t>
            </a:r>
            <a:r>
              <a:rPr lang="en-US" sz="1800" dirty="0">
                <a:solidFill>
                  <a:schemeClr val="bg2"/>
                </a:solidFill>
              </a:rPr>
              <a:t> </a:t>
            </a:r>
            <a:r>
              <a:rPr lang="en-US" sz="1800" dirty="0" err="1">
                <a:solidFill>
                  <a:schemeClr val="bg2"/>
                </a:solidFill>
              </a:rPr>
              <a:t>noveno</a:t>
            </a:r>
            <a:r>
              <a:rPr lang="en-US" sz="1800" dirty="0">
                <a:solidFill>
                  <a:schemeClr val="bg2"/>
                </a:solidFill>
              </a:rPr>
              <a:t> </a:t>
            </a:r>
            <a:r>
              <a:rPr lang="en-US" sz="1800" dirty="0" err="1">
                <a:solidFill>
                  <a:schemeClr val="bg2"/>
                </a:solidFill>
              </a:rPr>
              <a:t>grado</a:t>
            </a:r>
            <a:r>
              <a:rPr lang="en-US" sz="1800" dirty="0">
                <a:solidFill>
                  <a:schemeClr val="bg2"/>
                </a:solidFill>
              </a:rPr>
              <a:t>. </a:t>
            </a:r>
            <a:r>
              <a:rPr lang="en-US" sz="1800" dirty="0" err="1">
                <a:solidFill>
                  <a:schemeClr val="bg2"/>
                </a:solidFill>
              </a:rPr>
              <a:t>Esto</a:t>
            </a:r>
            <a:r>
              <a:rPr lang="en-US" sz="1800" dirty="0">
                <a:solidFill>
                  <a:schemeClr val="bg2"/>
                </a:solidFill>
              </a:rPr>
              <a:t> se </a:t>
            </a:r>
            <a:r>
              <a:rPr lang="en-US" sz="1800" dirty="0" err="1">
                <a:solidFill>
                  <a:schemeClr val="bg2"/>
                </a:solidFill>
              </a:rPr>
              <a:t>hizo</a:t>
            </a:r>
            <a:r>
              <a:rPr lang="en-US" sz="1800" dirty="0">
                <a:solidFill>
                  <a:schemeClr val="bg2"/>
                </a:solidFill>
              </a:rPr>
              <a:t> para </a:t>
            </a:r>
            <a:r>
              <a:rPr lang="en-US" sz="1800" dirty="0" err="1">
                <a:solidFill>
                  <a:schemeClr val="bg2"/>
                </a:solidFill>
              </a:rPr>
              <a:t>garantizar</a:t>
            </a:r>
            <a:r>
              <a:rPr lang="en-US" sz="1800" dirty="0">
                <a:solidFill>
                  <a:schemeClr val="bg2"/>
                </a:solidFill>
              </a:rPr>
              <a:t> </a:t>
            </a:r>
            <a:r>
              <a:rPr lang="en-US" sz="1800" dirty="0" err="1">
                <a:solidFill>
                  <a:schemeClr val="bg2"/>
                </a:solidFill>
              </a:rPr>
              <a:t>una</a:t>
            </a:r>
            <a:r>
              <a:rPr lang="en-US" sz="1800" dirty="0">
                <a:solidFill>
                  <a:schemeClr val="bg2"/>
                </a:solidFill>
              </a:rPr>
              <a:t> </a:t>
            </a:r>
            <a:r>
              <a:rPr lang="en-US" sz="1800" dirty="0" err="1">
                <a:solidFill>
                  <a:schemeClr val="bg2"/>
                </a:solidFill>
              </a:rPr>
              <a:t>secuencia</a:t>
            </a:r>
            <a:r>
              <a:rPr lang="en-US" sz="1800" dirty="0">
                <a:solidFill>
                  <a:schemeClr val="bg2"/>
                </a:solidFill>
              </a:rPr>
              <a:t> </a:t>
            </a:r>
            <a:r>
              <a:rPr lang="en-US" sz="1800" dirty="0" err="1">
                <a:solidFill>
                  <a:schemeClr val="bg2"/>
                </a:solidFill>
              </a:rPr>
              <a:t>lógica</a:t>
            </a:r>
            <a:r>
              <a:rPr lang="en-US" sz="1800" dirty="0">
                <a:solidFill>
                  <a:schemeClr val="bg2"/>
                </a:solidFill>
              </a:rPr>
              <a:t> y </a:t>
            </a:r>
            <a:r>
              <a:rPr lang="en-US" sz="1800" dirty="0" err="1">
                <a:solidFill>
                  <a:schemeClr val="bg2"/>
                </a:solidFill>
              </a:rPr>
              <a:t>preparar</a:t>
            </a:r>
            <a:r>
              <a:rPr lang="en-US" sz="1800" dirty="0">
                <a:solidFill>
                  <a:schemeClr val="bg2"/>
                </a:solidFill>
              </a:rPr>
              <a:t> a </a:t>
            </a:r>
            <a:r>
              <a:rPr lang="en-US" sz="1800" dirty="0" err="1">
                <a:solidFill>
                  <a:schemeClr val="bg2"/>
                </a:solidFill>
              </a:rPr>
              <a:t>los</a:t>
            </a:r>
            <a:r>
              <a:rPr lang="en-US" sz="1800" dirty="0">
                <a:solidFill>
                  <a:schemeClr val="bg2"/>
                </a:solidFill>
              </a:rPr>
              <a:t> </a:t>
            </a:r>
            <a:r>
              <a:rPr lang="en-US" sz="1800" dirty="0" err="1">
                <a:solidFill>
                  <a:schemeClr val="bg2"/>
                </a:solidFill>
              </a:rPr>
              <a:t>estudiantes</a:t>
            </a:r>
            <a:r>
              <a:rPr lang="en-US" sz="1800" dirty="0">
                <a:solidFill>
                  <a:schemeClr val="bg2"/>
                </a:solidFill>
              </a:rPr>
              <a:t> con las </a:t>
            </a:r>
            <a:r>
              <a:rPr lang="en-US" sz="1800" dirty="0" err="1">
                <a:solidFill>
                  <a:schemeClr val="bg2"/>
                </a:solidFill>
              </a:rPr>
              <a:t>herramientas</a:t>
            </a:r>
            <a:r>
              <a:rPr lang="en-US" sz="1800" dirty="0">
                <a:solidFill>
                  <a:schemeClr val="bg2"/>
                </a:solidFill>
              </a:rPr>
              <a:t> </a:t>
            </a:r>
            <a:r>
              <a:rPr lang="en-US" sz="1800" dirty="0" err="1">
                <a:solidFill>
                  <a:schemeClr val="bg2"/>
                </a:solidFill>
              </a:rPr>
              <a:t>necesarias</a:t>
            </a:r>
            <a:r>
              <a:rPr lang="en-US" sz="1800" dirty="0">
                <a:solidFill>
                  <a:schemeClr val="bg2"/>
                </a:solidFill>
              </a:rPr>
              <a:t> para </a:t>
            </a:r>
            <a:r>
              <a:rPr lang="en-US" sz="1800" dirty="0" err="1">
                <a:solidFill>
                  <a:schemeClr val="bg2"/>
                </a:solidFill>
              </a:rPr>
              <a:t>el</a:t>
            </a:r>
            <a:r>
              <a:rPr lang="en-US" sz="1800" dirty="0">
                <a:solidFill>
                  <a:schemeClr val="bg2"/>
                </a:solidFill>
              </a:rPr>
              <a:t> </a:t>
            </a:r>
            <a:r>
              <a:rPr lang="en-US" sz="1800" dirty="0" err="1">
                <a:solidFill>
                  <a:schemeClr val="bg2"/>
                </a:solidFill>
              </a:rPr>
              <a:t>entendimiento</a:t>
            </a:r>
            <a:r>
              <a:rPr lang="en-US" sz="1800" dirty="0">
                <a:solidFill>
                  <a:schemeClr val="bg2"/>
                </a:solidFill>
              </a:rPr>
              <a:t> de </a:t>
            </a:r>
            <a:r>
              <a:rPr lang="en-US" sz="1800" dirty="0" err="1">
                <a:solidFill>
                  <a:schemeClr val="bg2"/>
                </a:solidFill>
              </a:rPr>
              <a:t>conceptos</a:t>
            </a:r>
            <a:r>
              <a:rPr lang="en-US" sz="1800" dirty="0">
                <a:solidFill>
                  <a:schemeClr val="bg2"/>
                </a:solidFill>
              </a:rPr>
              <a:t> </a:t>
            </a:r>
            <a:r>
              <a:rPr lang="en-US" sz="1800" dirty="0" err="1">
                <a:solidFill>
                  <a:schemeClr val="bg2"/>
                </a:solidFill>
              </a:rPr>
              <a:t>abstractos</a:t>
            </a:r>
            <a:r>
              <a:rPr lang="en-US" sz="1800" dirty="0">
                <a:solidFill>
                  <a:schemeClr val="bg2"/>
                </a:solidFill>
              </a:rPr>
              <a:t>.</a:t>
            </a:r>
          </a:p>
          <a:p>
            <a:endParaRPr lang="en-US" sz="1800" dirty="0">
              <a:solidFill>
                <a:schemeClr val="bg2"/>
              </a:solidFill>
            </a:endParaRPr>
          </a:p>
          <a:p>
            <a:endParaRPr lang="en-US" sz="1800"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8CD5F6AA-3B57-3BA2-466F-4E0189DC88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99130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F60F1A-1EE3-1AE9-BF9B-7785E0C2EB77}"/>
              </a:ext>
            </a:extLst>
          </p:cNvPr>
          <p:cNvSpPr>
            <a:spLocks noGrp="1"/>
          </p:cNvSpPr>
          <p:nvPr>
            <p:ph type="body" idx="1"/>
          </p:nvPr>
        </p:nvSpPr>
        <p:spPr>
          <a:xfrm>
            <a:off x="2501153" y="1586753"/>
            <a:ext cx="6442907" cy="3556747"/>
          </a:xfrm>
        </p:spPr>
        <p:txBody>
          <a:bodyPr/>
          <a:lstStyle/>
          <a:p>
            <a:pPr marL="76200" indent="0">
              <a:buNone/>
            </a:pPr>
            <a:r>
              <a:rPr lang="en-US" sz="1800" dirty="0">
                <a:solidFill>
                  <a:schemeClr val="bg2"/>
                </a:solidFill>
              </a:rPr>
              <a:t>4. Se </a:t>
            </a:r>
            <a:r>
              <a:rPr lang="en-US" sz="1800" dirty="0" err="1">
                <a:solidFill>
                  <a:schemeClr val="bg2"/>
                </a:solidFill>
              </a:rPr>
              <a:t>redactaron</a:t>
            </a:r>
            <a:r>
              <a:rPr lang="en-US" sz="1800" dirty="0">
                <a:solidFill>
                  <a:schemeClr val="bg2"/>
                </a:solidFill>
              </a:rPr>
              <a:t> </a:t>
            </a:r>
            <a:r>
              <a:rPr lang="en-US" sz="1800" dirty="0" err="1">
                <a:solidFill>
                  <a:schemeClr val="bg2"/>
                </a:solidFill>
              </a:rPr>
              <a:t>documentos</a:t>
            </a:r>
            <a:r>
              <a:rPr lang="en-US" sz="1800" dirty="0">
                <a:solidFill>
                  <a:schemeClr val="bg2"/>
                </a:solidFill>
              </a:rPr>
              <a:t> con </a:t>
            </a:r>
            <a:r>
              <a:rPr lang="en-US" sz="1800" dirty="0" err="1">
                <a:solidFill>
                  <a:schemeClr val="bg2"/>
                </a:solidFill>
              </a:rPr>
              <a:t>estándares</a:t>
            </a:r>
            <a:r>
              <a:rPr lang="en-US" sz="1800" dirty="0">
                <a:solidFill>
                  <a:schemeClr val="bg2"/>
                </a:solidFill>
              </a:rPr>
              <a:t>, </a:t>
            </a:r>
            <a:r>
              <a:rPr lang="en-US" sz="1800" dirty="0" err="1">
                <a:solidFill>
                  <a:schemeClr val="bg2"/>
                </a:solidFill>
              </a:rPr>
              <a:t>expectativas</a:t>
            </a:r>
            <a:r>
              <a:rPr lang="en-US" sz="1800" dirty="0">
                <a:solidFill>
                  <a:schemeClr val="bg2"/>
                </a:solidFill>
              </a:rPr>
              <a:t> e </a:t>
            </a:r>
            <a:r>
              <a:rPr lang="en-US" sz="1800" dirty="0" err="1">
                <a:solidFill>
                  <a:schemeClr val="bg2"/>
                </a:solidFill>
              </a:rPr>
              <a:t>indicadores</a:t>
            </a:r>
            <a:r>
              <a:rPr lang="en-US" sz="1800" dirty="0">
                <a:solidFill>
                  <a:schemeClr val="bg2"/>
                </a:solidFill>
              </a:rPr>
              <a:t> (</a:t>
            </a:r>
            <a:r>
              <a:rPr lang="en-US" sz="1800" dirty="0" err="1">
                <a:solidFill>
                  <a:schemeClr val="bg2"/>
                </a:solidFill>
              </a:rPr>
              <a:t>por</a:t>
            </a:r>
            <a:r>
              <a:rPr lang="en-US" sz="1800" dirty="0">
                <a:solidFill>
                  <a:schemeClr val="bg2"/>
                </a:solidFill>
              </a:rPr>
              <a:t> </a:t>
            </a:r>
            <a:r>
              <a:rPr lang="en-US" sz="1800" dirty="0" err="1">
                <a:solidFill>
                  <a:schemeClr val="bg2"/>
                </a:solidFill>
              </a:rPr>
              <a:t>separado</a:t>
            </a:r>
            <a:r>
              <a:rPr lang="en-US" sz="1800" dirty="0">
                <a:solidFill>
                  <a:schemeClr val="bg2"/>
                </a:solidFill>
              </a:rPr>
              <a:t>) para </a:t>
            </a:r>
            <a:r>
              <a:rPr lang="en-US" sz="1800" dirty="0" err="1">
                <a:solidFill>
                  <a:schemeClr val="bg2"/>
                </a:solidFill>
              </a:rPr>
              <a:t>los</a:t>
            </a:r>
            <a:r>
              <a:rPr lang="en-US" sz="1800" dirty="0">
                <a:solidFill>
                  <a:schemeClr val="bg2"/>
                </a:solidFill>
              </a:rPr>
              <a:t> </a:t>
            </a:r>
            <a:r>
              <a:rPr lang="en-US" sz="1800" dirty="0" err="1">
                <a:solidFill>
                  <a:schemeClr val="bg2"/>
                </a:solidFill>
              </a:rPr>
              <a:t>cursos</a:t>
            </a:r>
            <a:r>
              <a:rPr lang="en-US" sz="1800" dirty="0">
                <a:solidFill>
                  <a:schemeClr val="bg2"/>
                </a:solidFill>
              </a:rPr>
              <a:t> de </a:t>
            </a:r>
            <a:r>
              <a:rPr lang="en-US" sz="1800" dirty="0" err="1">
                <a:solidFill>
                  <a:schemeClr val="bg2"/>
                </a:solidFill>
              </a:rPr>
              <a:t>Fundamentos</a:t>
            </a:r>
            <a:r>
              <a:rPr lang="en-US" sz="1800" dirty="0">
                <a:solidFill>
                  <a:schemeClr val="bg2"/>
                </a:solidFill>
              </a:rPr>
              <a:t> de </a:t>
            </a:r>
            <a:r>
              <a:rPr lang="en-US" sz="1800" dirty="0" err="1">
                <a:solidFill>
                  <a:schemeClr val="bg2"/>
                </a:solidFill>
              </a:rPr>
              <a:t>Preparación</a:t>
            </a:r>
            <a:r>
              <a:rPr lang="en-US" sz="1800" dirty="0">
                <a:solidFill>
                  <a:schemeClr val="bg2"/>
                </a:solidFill>
              </a:rPr>
              <a:t> al </a:t>
            </a:r>
            <a:r>
              <a:rPr lang="en-US" sz="1800" dirty="0" err="1">
                <a:solidFill>
                  <a:schemeClr val="bg2"/>
                </a:solidFill>
              </a:rPr>
              <a:t>Cálculo</a:t>
            </a:r>
            <a:r>
              <a:rPr lang="en-US" sz="1800" dirty="0">
                <a:solidFill>
                  <a:schemeClr val="bg2"/>
                </a:solidFill>
              </a:rPr>
              <a:t>, </a:t>
            </a:r>
            <a:r>
              <a:rPr lang="en-US" sz="1800" dirty="0" err="1">
                <a:solidFill>
                  <a:schemeClr val="bg2"/>
                </a:solidFill>
              </a:rPr>
              <a:t>Estadística</a:t>
            </a:r>
            <a:r>
              <a:rPr lang="en-US" sz="1800" dirty="0">
                <a:solidFill>
                  <a:schemeClr val="bg2"/>
                </a:solidFill>
              </a:rPr>
              <a:t> y </a:t>
            </a:r>
            <a:r>
              <a:rPr lang="en-US" sz="1800" dirty="0" err="1">
                <a:solidFill>
                  <a:schemeClr val="bg2"/>
                </a:solidFill>
              </a:rPr>
              <a:t>Matemática</a:t>
            </a:r>
            <a:r>
              <a:rPr lang="en-US" sz="1800" dirty="0">
                <a:solidFill>
                  <a:schemeClr val="bg2"/>
                </a:solidFill>
              </a:rPr>
              <a:t> </a:t>
            </a:r>
            <a:r>
              <a:rPr lang="en-US" sz="1800" dirty="0" err="1">
                <a:solidFill>
                  <a:schemeClr val="bg2"/>
                </a:solidFill>
              </a:rPr>
              <a:t>Actualizada</a:t>
            </a:r>
            <a:r>
              <a:rPr lang="en-US" sz="1800" dirty="0">
                <a:solidFill>
                  <a:schemeClr val="bg2"/>
                </a:solidFill>
              </a:rPr>
              <a:t> para </a:t>
            </a:r>
            <a:r>
              <a:rPr lang="en-US" sz="1800" dirty="0" err="1">
                <a:solidFill>
                  <a:schemeClr val="bg2"/>
                </a:solidFill>
              </a:rPr>
              <a:t>el</a:t>
            </a:r>
            <a:r>
              <a:rPr lang="en-US" sz="1800" dirty="0">
                <a:solidFill>
                  <a:schemeClr val="bg2"/>
                </a:solidFill>
              </a:rPr>
              <a:t> </a:t>
            </a:r>
            <a:r>
              <a:rPr lang="en-US" sz="1800" dirty="0" err="1">
                <a:solidFill>
                  <a:schemeClr val="bg2"/>
                </a:solidFill>
              </a:rPr>
              <a:t>duodécimo</a:t>
            </a:r>
            <a:r>
              <a:rPr lang="en-US" sz="1800" dirty="0">
                <a:solidFill>
                  <a:schemeClr val="bg2"/>
                </a:solidFill>
              </a:rPr>
              <a:t> </a:t>
            </a:r>
            <a:r>
              <a:rPr lang="en-US" sz="1800" dirty="0" err="1">
                <a:solidFill>
                  <a:schemeClr val="bg2"/>
                </a:solidFill>
              </a:rPr>
              <a:t>grado</a:t>
            </a:r>
            <a:r>
              <a:rPr lang="en-US" sz="1800" dirty="0">
                <a:solidFill>
                  <a:schemeClr val="bg2"/>
                </a:solidFill>
              </a:rPr>
              <a:t>.  El </a:t>
            </a:r>
            <a:r>
              <a:rPr lang="en-US" sz="1800" dirty="0" err="1">
                <a:solidFill>
                  <a:schemeClr val="bg2"/>
                </a:solidFill>
              </a:rPr>
              <a:t>documento</a:t>
            </a:r>
            <a:r>
              <a:rPr lang="en-US" sz="1800" dirty="0">
                <a:solidFill>
                  <a:schemeClr val="bg2"/>
                </a:solidFill>
              </a:rPr>
              <a:t> que </a:t>
            </a:r>
            <a:r>
              <a:rPr lang="en-US" sz="1800" dirty="0" err="1">
                <a:solidFill>
                  <a:schemeClr val="bg2"/>
                </a:solidFill>
              </a:rPr>
              <a:t>contiene</a:t>
            </a:r>
            <a:r>
              <a:rPr lang="en-US" sz="1800" dirty="0">
                <a:solidFill>
                  <a:schemeClr val="bg2"/>
                </a:solidFill>
              </a:rPr>
              <a:t> </a:t>
            </a:r>
            <a:r>
              <a:rPr lang="en-US" sz="1800" dirty="0" err="1">
                <a:solidFill>
                  <a:schemeClr val="bg2"/>
                </a:solidFill>
              </a:rPr>
              <a:t>todas</a:t>
            </a:r>
            <a:r>
              <a:rPr lang="en-US" sz="1800" dirty="0">
                <a:solidFill>
                  <a:schemeClr val="bg2"/>
                </a:solidFill>
              </a:rPr>
              <a:t> las </a:t>
            </a:r>
            <a:r>
              <a:rPr lang="en-US" sz="1800" dirty="0" err="1">
                <a:solidFill>
                  <a:schemeClr val="bg2"/>
                </a:solidFill>
              </a:rPr>
              <a:t>expectativas</a:t>
            </a:r>
            <a:r>
              <a:rPr lang="en-US" sz="1800" dirty="0">
                <a:solidFill>
                  <a:schemeClr val="bg2"/>
                </a:solidFill>
              </a:rPr>
              <a:t> e </a:t>
            </a:r>
            <a:r>
              <a:rPr lang="en-US" sz="1800" dirty="0" err="1">
                <a:solidFill>
                  <a:schemeClr val="bg2"/>
                </a:solidFill>
              </a:rPr>
              <a:t>indicadores</a:t>
            </a:r>
            <a:r>
              <a:rPr lang="en-US" sz="1800" dirty="0">
                <a:solidFill>
                  <a:schemeClr val="bg2"/>
                </a:solidFill>
              </a:rPr>
              <a:t> para </a:t>
            </a:r>
            <a:r>
              <a:rPr lang="en-US" sz="1800" dirty="0" err="1">
                <a:solidFill>
                  <a:schemeClr val="bg2"/>
                </a:solidFill>
              </a:rPr>
              <a:t>escuela</a:t>
            </a:r>
            <a:r>
              <a:rPr lang="en-US" sz="1800" dirty="0">
                <a:solidFill>
                  <a:schemeClr val="bg2"/>
                </a:solidFill>
              </a:rPr>
              <a:t> superior se </a:t>
            </a:r>
            <a:r>
              <a:rPr lang="en-US" sz="1800" dirty="0" err="1">
                <a:solidFill>
                  <a:schemeClr val="bg2"/>
                </a:solidFill>
              </a:rPr>
              <a:t>utilizará</a:t>
            </a:r>
            <a:r>
              <a:rPr lang="en-US" sz="1800" dirty="0">
                <a:solidFill>
                  <a:schemeClr val="bg2"/>
                </a:solidFill>
              </a:rPr>
              <a:t> para </a:t>
            </a:r>
            <a:r>
              <a:rPr lang="en-US" sz="1800" dirty="0" err="1">
                <a:solidFill>
                  <a:schemeClr val="bg2"/>
                </a:solidFill>
              </a:rPr>
              <a:t>los</a:t>
            </a:r>
            <a:r>
              <a:rPr lang="en-US" sz="1800" dirty="0">
                <a:solidFill>
                  <a:schemeClr val="bg2"/>
                </a:solidFill>
              </a:rPr>
              <a:t> </a:t>
            </a:r>
            <a:r>
              <a:rPr lang="en-US" sz="1800" dirty="0" err="1">
                <a:solidFill>
                  <a:schemeClr val="bg2"/>
                </a:solidFill>
              </a:rPr>
              <a:t>cursos</a:t>
            </a:r>
            <a:r>
              <a:rPr lang="en-US" sz="1800" dirty="0">
                <a:solidFill>
                  <a:schemeClr val="bg2"/>
                </a:solidFill>
              </a:rPr>
              <a:t> </a:t>
            </a:r>
            <a:r>
              <a:rPr lang="en-US" sz="1800" dirty="0" err="1">
                <a:solidFill>
                  <a:schemeClr val="bg2"/>
                </a:solidFill>
              </a:rPr>
              <a:t>electivos</a:t>
            </a:r>
            <a:r>
              <a:rPr lang="en-US" sz="1800" dirty="0">
                <a:solidFill>
                  <a:schemeClr val="bg2"/>
                </a:solidFill>
              </a:rPr>
              <a:t> y, </a:t>
            </a:r>
            <a:r>
              <a:rPr lang="en-US" sz="1800" dirty="0" err="1">
                <a:solidFill>
                  <a:schemeClr val="bg2"/>
                </a:solidFill>
              </a:rPr>
              <a:t>los</a:t>
            </a:r>
            <a:r>
              <a:rPr lang="en-US" sz="1800" dirty="0">
                <a:solidFill>
                  <a:schemeClr val="bg2"/>
                </a:solidFill>
              </a:rPr>
              <a:t> que se </a:t>
            </a:r>
            <a:r>
              <a:rPr lang="en-US" sz="1800" dirty="0" err="1">
                <a:solidFill>
                  <a:schemeClr val="bg2"/>
                </a:solidFill>
              </a:rPr>
              <a:t>ofrecen</a:t>
            </a:r>
            <a:r>
              <a:rPr lang="en-US" sz="1800" dirty="0">
                <a:solidFill>
                  <a:schemeClr val="bg2"/>
                </a:solidFill>
              </a:rPr>
              <a:t> </a:t>
            </a:r>
            <a:r>
              <a:rPr lang="en-US" sz="1800" dirty="0" err="1">
                <a:solidFill>
                  <a:schemeClr val="bg2"/>
                </a:solidFill>
              </a:rPr>
              <a:t>en</a:t>
            </a:r>
            <a:r>
              <a:rPr lang="en-US" sz="1800" dirty="0">
                <a:solidFill>
                  <a:schemeClr val="bg2"/>
                </a:solidFill>
              </a:rPr>
              <a:t> </a:t>
            </a:r>
            <a:r>
              <a:rPr lang="en-US" sz="1800" dirty="0" err="1">
                <a:solidFill>
                  <a:schemeClr val="bg2"/>
                </a:solidFill>
              </a:rPr>
              <a:t>escuelas</a:t>
            </a:r>
            <a:r>
              <a:rPr lang="en-US" sz="1800" dirty="0">
                <a:solidFill>
                  <a:schemeClr val="bg2"/>
                </a:solidFill>
              </a:rPr>
              <a:t> </a:t>
            </a:r>
            <a:r>
              <a:rPr lang="en-US" sz="1800" dirty="0" err="1">
                <a:solidFill>
                  <a:schemeClr val="bg2"/>
                </a:solidFill>
              </a:rPr>
              <a:t>especializadas</a:t>
            </a:r>
            <a:r>
              <a:rPr lang="en-US" sz="1800" dirty="0">
                <a:solidFill>
                  <a:schemeClr val="bg2"/>
                </a:solidFill>
              </a:rPr>
              <a:t> y que se </a:t>
            </a:r>
            <a:r>
              <a:rPr lang="en-US" sz="1800" dirty="0" err="1">
                <a:solidFill>
                  <a:schemeClr val="bg2"/>
                </a:solidFill>
              </a:rPr>
              <a:t>encuentran</a:t>
            </a:r>
            <a:r>
              <a:rPr lang="en-US" sz="1800" dirty="0">
                <a:solidFill>
                  <a:schemeClr val="bg2"/>
                </a:solidFill>
              </a:rPr>
              <a:t> </a:t>
            </a:r>
            <a:r>
              <a:rPr lang="en-US" sz="1800" dirty="0" err="1">
                <a:solidFill>
                  <a:schemeClr val="bg2"/>
                </a:solidFill>
              </a:rPr>
              <a:t>en</a:t>
            </a:r>
            <a:r>
              <a:rPr lang="en-US" sz="1800" dirty="0">
                <a:solidFill>
                  <a:schemeClr val="bg2"/>
                </a:solidFill>
              </a:rPr>
              <a:t> </a:t>
            </a:r>
            <a:r>
              <a:rPr lang="en-US" sz="1800" dirty="0" err="1">
                <a:solidFill>
                  <a:schemeClr val="bg2"/>
                </a:solidFill>
              </a:rPr>
              <a:t>el</a:t>
            </a:r>
            <a:r>
              <a:rPr lang="en-US" sz="1800" dirty="0">
                <a:solidFill>
                  <a:schemeClr val="bg2"/>
                </a:solidFill>
              </a:rPr>
              <a:t> </a:t>
            </a:r>
            <a:r>
              <a:rPr lang="en-US" sz="1800" dirty="0" err="1">
                <a:solidFill>
                  <a:schemeClr val="bg2"/>
                </a:solidFill>
              </a:rPr>
              <a:t>catálogo</a:t>
            </a:r>
            <a:r>
              <a:rPr lang="en-US" sz="1800" dirty="0">
                <a:solidFill>
                  <a:schemeClr val="bg2"/>
                </a:solidFill>
              </a:rPr>
              <a:t>.</a:t>
            </a:r>
          </a:p>
          <a:p>
            <a:endParaRPr lang="en-US" dirty="0">
              <a:solidFill>
                <a:schemeClr val="bg2"/>
              </a:solidFill>
            </a:endParaRPr>
          </a:p>
        </p:txBody>
      </p:sp>
      <p:sp>
        <p:nvSpPr>
          <p:cNvPr id="4" name="Slide Number Placeholder 3">
            <a:extLst>
              <a:ext uri="{FF2B5EF4-FFF2-40B4-BE49-F238E27FC236}">
                <a16:creationId xmlns:a16="http://schemas.microsoft.com/office/drawing/2014/main" id="{AF3F428B-E2DD-0E90-13A5-41C6A811F9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518855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D198A7-CFAE-1B07-CE5B-41E28307E1E0}"/>
              </a:ext>
            </a:extLst>
          </p:cNvPr>
          <p:cNvSpPr>
            <a:spLocks noGrp="1"/>
          </p:cNvSpPr>
          <p:nvPr>
            <p:ph type="body" idx="1"/>
          </p:nvPr>
        </p:nvSpPr>
        <p:spPr>
          <a:xfrm>
            <a:off x="2421722" y="1689938"/>
            <a:ext cx="6549656" cy="2786100"/>
          </a:xfrm>
        </p:spPr>
        <p:txBody>
          <a:bodyPr/>
          <a:lstStyle/>
          <a:p>
            <a:pPr marL="76200" indent="0">
              <a:buNone/>
            </a:pPr>
            <a:r>
              <a:rPr lang="en-US" sz="1800" dirty="0">
                <a:solidFill>
                  <a:schemeClr val="bg2"/>
                </a:solidFill>
              </a:rPr>
              <a:t>5. Se </a:t>
            </a:r>
            <a:r>
              <a:rPr lang="en-US" sz="1800" dirty="0" err="1">
                <a:solidFill>
                  <a:schemeClr val="bg2"/>
                </a:solidFill>
              </a:rPr>
              <a:t>redactó</a:t>
            </a:r>
            <a:r>
              <a:rPr lang="en-US" sz="1800" dirty="0">
                <a:solidFill>
                  <a:schemeClr val="bg2"/>
                </a:solidFill>
              </a:rPr>
              <a:t> un </a:t>
            </a:r>
            <a:r>
              <a:rPr lang="en-US" sz="1800" dirty="0" err="1">
                <a:solidFill>
                  <a:schemeClr val="bg2"/>
                </a:solidFill>
              </a:rPr>
              <a:t>documento</a:t>
            </a:r>
            <a:r>
              <a:rPr lang="en-US" sz="1800" dirty="0">
                <a:solidFill>
                  <a:schemeClr val="bg2"/>
                </a:solidFill>
              </a:rPr>
              <a:t> “</a:t>
            </a:r>
            <a:r>
              <a:rPr lang="en-US" sz="1800" dirty="0" err="1">
                <a:solidFill>
                  <a:schemeClr val="bg2"/>
                </a:solidFill>
              </a:rPr>
              <a:t>Competencias</a:t>
            </a:r>
            <a:r>
              <a:rPr lang="en-US" sz="1800" dirty="0">
                <a:solidFill>
                  <a:schemeClr val="bg2"/>
                </a:solidFill>
              </a:rPr>
              <a:t> </a:t>
            </a:r>
            <a:r>
              <a:rPr lang="en-US" sz="1800" dirty="0" err="1">
                <a:solidFill>
                  <a:schemeClr val="bg2"/>
                </a:solidFill>
              </a:rPr>
              <a:t>Esenciales</a:t>
            </a:r>
            <a:r>
              <a:rPr lang="en-US" sz="1800" dirty="0">
                <a:solidFill>
                  <a:schemeClr val="bg2"/>
                </a:solidFill>
              </a:rPr>
              <a:t>”, para </a:t>
            </a:r>
            <a:r>
              <a:rPr lang="en-US" sz="1800" dirty="0" err="1">
                <a:solidFill>
                  <a:schemeClr val="bg2"/>
                </a:solidFill>
              </a:rPr>
              <a:t>trabajar</a:t>
            </a:r>
            <a:r>
              <a:rPr lang="en-US" sz="1800" dirty="0">
                <a:solidFill>
                  <a:schemeClr val="bg2"/>
                </a:solidFill>
              </a:rPr>
              <a:t> </a:t>
            </a:r>
            <a:r>
              <a:rPr lang="en-US" sz="1800" dirty="0" err="1">
                <a:solidFill>
                  <a:schemeClr val="bg2"/>
                </a:solidFill>
              </a:rPr>
              <a:t>cuando</a:t>
            </a:r>
            <a:r>
              <a:rPr lang="en-US" sz="1800" dirty="0">
                <a:solidFill>
                  <a:schemeClr val="bg2"/>
                </a:solidFill>
              </a:rPr>
              <a:t> </a:t>
            </a:r>
            <a:r>
              <a:rPr lang="en-US" sz="1800" dirty="0" err="1">
                <a:solidFill>
                  <a:schemeClr val="bg2"/>
                </a:solidFill>
              </a:rPr>
              <a:t>tengamos</a:t>
            </a:r>
            <a:r>
              <a:rPr lang="en-US" sz="1800" dirty="0">
                <a:solidFill>
                  <a:schemeClr val="bg2"/>
                </a:solidFill>
              </a:rPr>
              <a:t> </a:t>
            </a:r>
            <a:r>
              <a:rPr lang="en-US" sz="1800" dirty="0" err="1">
                <a:solidFill>
                  <a:schemeClr val="bg2"/>
                </a:solidFill>
              </a:rPr>
              <a:t>emergencias</a:t>
            </a:r>
            <a:r>
              <a:rPr lang="en-US" sz="1800" dirty="0">
                <a:solidFill>
                  <a:schemeClr val="bg2"/>
                </a:solidFill>
              </a:rPr>
              <a:t> de </a:t>
            </a:r>
            <a:r>
              <a:rPr lang="en-US" sz="1800" dirty="0" err="1">
                <a:solidFill>
                  <a:schemeClr val="bg2"/>
                </a:solidFill>
              </a:rPr>
              <a:t>fuerza</a:t>
            </a:r>
            <a:r>
              <a:rPr lang="en-US" sz="1800" dirty="0">
                <a:solidFill>
                  <a:schemeClr val="bg2"/>
                </a:solidFill>
              </a:rPr>
              <a:t> mayor o </a:t>
            </a:r>
            <a:r>
              <a:rPr lang="en-US" sz="1800" dirty="0" err="1">
                <a:solidFill>
                  <a:schemeClr val="bg2"/>
                </a:solidFill>
              </a:rPr>
              <a:t>emergencias</a:t>
            </a:r>
            <a:r>
              <a:rPr lang="en-US" sz="1800" dirty="0">
                <a:solidFill>
                  <a:schemeClr val="bg2"/>
                </a:solidFill>
              </a:rPr>
              <a:t> </a:t>
            </a:r>
            <a:r>
              <a:rPr lang="en-US" sz="1800" dirty="0" err="1">
                <a:solidFill>
                  <a:schemeClr val="bg2"/>
                </a:solidFill>
              </a:rPr>
              <a:t>nacionales</a:t>
            </a:r>
            <a:r>
              <a:rPr lang="en-US" sz="1800" dirty="0">
                <a:solidFill>
                  <a:schemeClr val="bg2"/>
                </a:solidFill>
              </a:rPr>
              <a:t>. Este </a:t>
            </a:r>
            <a:r>
              <a:rPr lang="en-US" sz="1800" dirty="0" err="1">
                <a:solidFill>
                  <a:schemeClr val="bg2"/>
                </a:solidFill>
              </a:rPr>
              <a:t>ayudará</a:t>
            </a:r>
            <a:r>
              <a:rPr lang="en-US" sz="1800" dirty="0">
                <a:solidFill>
                  <a:schemeClr val="bg2"/>
                </a:solidFill>
              </a:rPr>
              <a:t> al maestro a </a:t>
            </a:r>
            <a:r>
              <a:rPr lang="en-US" sz="1800" dirty="0" err="1">
                <a:solidFill>
                  <a:schemeClr val="bg2"/>
                </a:solidFill>
              </a:rPr>
              <a:t>continuar</a:t>
            </a:r>
            <a:r>
              <a:rPr lang="en-US" sz="1800" dirty="0">
                <a:solidFill>
                  <a:schemeClr val="bg2"/>
                </a:solidFill>
              </a:rPr>
              <a:t> </a:t>
            </a:r>
            <a:r>
              <a:rPr lang="en-US" sz="1800" dirty="0" err="1">
                <a:solidFill>
                  <a:schemeClr val="bg2"/>
                </a:solidFill>
              </a:rPr>
              <a:t>el</a:t>
            </a:r>
            <a:r>
              <a:rPr lang="en-US" sz="1800" dirty="0">
                <a:solidFill>
                  <a:schemeClr val="bg2"/>
                </a:solidFill>
              </a:rPr>
              <a:t> </a:t>
            </a:r>
            <a:r>
              <a:rPr lang="en-US" sz="1800" dirty="0" err="1">
                <a:solidFill>
                  <a:schemeClr val="bg2"/>
                </a:solidFill>
              </a:rPr>
              <a:t>proceso</a:t>
            </a:r>
            <a:r>
              <a:rPr lang="en-US" sz="1800" dirty="0">
                <a:solidFill>
                  <a:schemeClr val="bg2"/>
                </a:solidFill>
              </a:rPr>
              <a:t> de </a:t>
            </a:r>
            <a:r>
              <a:rPr lang="en-US" sz="1800" dirty="0" err="1">
                <a:solidFill>
                  <a:schemeClr val="bg2"/>
                </a:solidFill>
              </a:rPr>
              <a:t>enseñanza</a:t>
            </a:r>
            <a:r>
              <a:rPr lang="en-US" sz="1800" dirty="0">
                <a:solidFill>
                  <a:schemeClr val="bg2"/>
                </a:solidFill>
              </a:rPr>
              <a:t> y </a:t>
            </a:r>
            <a:r>
              <a:rPr lang="en-US" sz="1800" dirty="0" err="1">
                <a:solidFill>
                  <a:schemeClr val="bg2"/>
                </a:solidFill>
              </a:rPr>
              <a:t>dar</a:t>
            </a:r>
            <a:r>
              <a:rPr lang="en-US" sz="1800" dirty="0">
                <a:solidFill>
                  <a:schemeClr val="bg2"/>
                </a:solidFill>
              </a:rPr>
              <a:t> </a:t>
            </a:r>
            <a:r>
              <a:rPr lang="en-US" sz="1800" dirty="0" err="1">
                <a:solidFill>
                  <a:schemeClr val="bg2"/>
                </a:solidFill>
              </a:rPr>
              <a:t>continuidad</a:t>
            </a:r>
            <a:r>
              <a:rPr lang="en-US" sz="1800" dirty="0">
                <a:solidFill>
                  <a:schemeClr val="bg2"/>
                </a:solidFill>
              </a:rPr>
              <a:t> al </a:t>
            </a:r>
            <a:r>
              <a:rPr lang="en-US" sz="1800" dirty="0" err="1">
                <a:solidFill>
                  <a:schemeClr val="bg2"/>
                </a:solidFill>
              </a:rPr>
              <a:t>aprendizaje</a:t>
            </a:r>
            <a:r>
              <a:rPr lang="en-US" sz="1800" dirty="0">
                <a:solidFill>
                  <a:schemeClr val="bg2"/>
                </a:solidFill>
              </a:rPr>
              <a:t>, </a:t>
            </a:r>
            <a:r>
              <a:rPr lang="en-US" sz="1800" dirty="0" err="1">
                <a:solidFill>
                  <a:schemeClr val="bg2"/>
                </a:solidFill>
              </a:rPr>
              <a:t>tomando</a:t>
            </a:r>
            <a:r>
              <a:rPr lang="en-US" sz="1800" dirty="0">
                <a:solidFill>
                  <a:schemeClr val="bg2"/>
                </a:solidFill>
              </a:rPr>
              <a:t> </a:t>
            </a:r>
            <a:r>
              <a:rPr lang="en-US" sz="1800" dirty="0" err="1">
                <a:solidFill>
                  <a:schemeClr val="bg2"/>
                </a:solidFill>
              </a:rPr>
              <a:t>en</a:t>
            </a:r>
            <a:r>
              <a:rPr lang="en-US" sz="1800" dirty="0">
                <a:solidFill>
                  <a:schemeClr val="bg2"/>
                </a:solidFill>
              </a:rPr>
              <a:t> </a:t>
            </a:r>
            <a:r>
              <a:rPr lang="en-US" sz="1800" dirty="0" err="1">
                <a:solidFill>
                  <a:schemeClr val="bg2"/>
                </a:solidFill>
              </a:rPr>
              <a:t>consideración</a:t>
            </a:r>
            <a:r>
              <a:rPr lang="en-US" sz="1800" dirty="0">
                <a:solidFill>
                  <a:schemeClr val="bg2"/>
                </a:solidFill>
              </a:rPr>
              <a:t> lo </a:t>
            </a:r>
            <a:r>
              <a:rPr lang="en-US" sz="1800" dirty="0" err="1">
                <a:solidFill>
                  <a:schemeClr val="bg2"/>
                </a:solidFill>
              </a:rPr>
              <a:t>más</a:t>
            </a:r>
            <a:r>
              <a:rPr lang="en-US" sz="1800" dirty="0">
                <a:solidFill>
                  <a:schemeClr val="bg2"/>
                </a:solidFill>
              </a:rPr>
              <a:t> </a:t>
            </a:r>
            <a:r>
              <a:rPr lang="en-US" sz="1800" dirty="0" err="1">
                <a:solidFill>
                  <a:schemeClr val="bg2"/>
                </a:solidFill>
              </a:rPr>
              <a:t>importante</a:t>
            </a:r>
            <a:r>
              <a:rPr lang="en-US" sz="1800" dirty="0">
                <a:solidFill>
                  <a:schemeClr val="bg2"/>
                </a:solidFill>
              </a:rPr>
              <a:t> o </a:t>
            </a:r>
            <a:r>
              <a:rPr lang="en-US" sz="1800" dirty="0" err="1">
                <a:solidFill>
                  <a:schemeClr val="bg2"/>
                </a:solidFill>
              </a:rPr>
              <a:t>relevante</a:t>
            </a:r>
            <a:r>
              <a:rPr lang="en-US" sz="1800" dirty="0">
                <a:solidFill>
                  <a:schemeClr val="bg2"/>
                </a:solidFill>
              </a:rPr>
              <a:t> </a:t>
            </a:r>
            <a:r>
              <a:rPr lang="en-US" sz="1800" dirty="0" err="1">
                <a:solidFill>
                  <a:schemeClr val="bg2"/>
                </a:solidFill>
              </a:rPr>
              <a:t>en</a:t>
            </a:r>
            <a:r>
              <a:rPr lang="en-US" sz="1800" dirty="0">
                <a:solidFill>
                  <a:schemeClr val="bg2"/>
                </a:solidFill>
              </a:rPr>
              <a:t> </a:t>
            </a:r>
            <a:r>
              <a:rPr lang="en-US" sz="1800" dirty="0" err="1">
                <a:solidFill>
                  <a:schemeClr val="bg2"/>
                </a:solidFill>
              </a:rPr>
              <a:t>el</a:t>
            </a:r>
            <a:r>
              <a:rPr lang="en-US" sz="1800" dirty="0">
                <a:solidFill>
                  <a:schemeClr val="bg2"/>
                </a:solidFill>
              </a:rPr>
              <a:t> </a:t>
            </a:r>
            <a:r>
              <a:rPr lang="en-US" sz="1800" dirty="0" err="1">
                <a:solidFill>
                  <a:schemeClr val="bg2"/>
                </a:solidFill>
              </a:rPr>
              <a:t>aprendizaje</a:t>
            </a:r>
            <a:r>
              <a:rPr lang="en-US" sz="1800" dirty="0">
                <a:solidFill>
                  <a:schemeClr val="bg2"/>
                </a:solidFill>
              </a:rPr>
              <a:t> de las Matemáticas.</a:t>
            </a:r>
          </a:p>
          <a:p>
            <a:endParaRPr lang="en-US" dirty="0">
              <a:solidFill>
                <a:schemeClr val="bg2"/>
              </a:solidFill>
            </a:endParaRPr>
          </a:p>
        </p:txBody>
      </p:sp>
      <p:sp>
        <p:nvSpPr>
          <p:cNvPr id="4" name="Slide Number Placeholder 3">
            <a:extLst>
              <a:ext uri="{FF2B5EF4-FFF2-40B4-BE49-F238E27FC236}">
                <a16:creationId xmlns:a16="http://schemas.microsoft.com/office/drawing/2014/main" id="{5CB50673-3575-4436-196F-60D30EC71C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90859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1CF132-7728-EFC6-DE3D-044CBFEE06F8}"/>
              </a:ext>
            </a:extLst>
          </p:cNvPr>
          <p:cNvSpPr>
            <a:spLocks noGrp="1"/>
          </p:cNvSpPr>
          <p:nvPr>
            <p:ph type="body" idx="1"/>
          </p:nvPr>
        </p:nvSpPr>
        <p:spPr/>
        <p:txBody>
          <a:bodyPr/>
          <a:lstStyle/>
          <a:p>
            <a:pPr marL="76200" indent="0">
              <a:buNone/>
            </a:pPr>
            <a:r>
              <a:rPr lang="en-US" sz="1800" dirty="0">
                <a:solidFill>
                  <a:schemeClr val="bg2"/>
                </a:solidFill>
              </a:rPr>
              <a:t>6. Los </a:t>
            </a:r>
            <a:r>
              <a:rPr lang="en-US" sz="1800" dirty="0" err="1">
                <a:solidFill>
                  <a:schemeClr val="bg2"/>
                </a:solidFill>
              </a:rPr>
              <a:t>mapas</a:t>
            </a:r>
            <a:r>
              <a:rPr lang="en-US" sz="1800" dirty="0">
                <a:solidFill>
                  <a:schemeClr val="bg2"/>
                </a:solidFill>
              </a:rPr>
              <a:t> </a:t>
            </a:r>
            <a:r>
              <a:rPr lang="en-US" sz="1800" dirty="0" err="1">
                <a:solidFill>
                  <a:schemeClr val="bg2"/>
                </a:solidFill>
              </a:rPr>
              <a:t>curriculares</a:t>
            </a:r>
            <a:r>
              <a:rPr lang="en-US" sz="1800" dirty="0">
                <a:solidFill>
                  <a:schemeClr val="bg2"/>
                </a:solidFill>
              </a:rPr>
              <a:t> </a:t>
            </a:r>
            <a:r>
              <a:rPr lang="en-US" sz="1800" dirty="0" err="1">
                <a:solidFill>
                  <a:schemeClr val="bg2"/>
                </a:solidFill>
              </a:rPr>
              <a:t>integran</a:t>
            </a:r>
            <a:r>
              <a:rPr lang="en-US" sz="1800" dirty="0">
                <a:solidFill>
                  <a:schemeClr val="bg2"/>
                </a:solidFill>
              </a:rPr>
              <a:t> </a:t>
            </a:r>
            <a:r>
              <a:rPr lang="en-US" sz="1800" dirty="0" err="1">
                <a:solidFill>
                  <a:schemeClr val="bg2"/>
                </a:solidFill>
              </a:rPr>
              <a:t>los</a:t>
            </a:r>
            <a:r>
              <a:rPr lang="en-US" sz="1800" dirty="0">
                <a:solidFill>
                  <a:schemeClr val="bg2"/>
                </a:solidFill>
              </a:rPr>
              <a:t> </a:t>
            </a:r>
            <a:r>
              <a:rPr lang="en-US" sz="1800" dirty="0" err="1">
                <a:solidFill>
                  <a:schemeClr val="bg2"/>
                </a:solidFill>
              </a:rPr>
              <a:t>temas</a:t>
            </a:r>
            <a:r>
              <a:rPr lang="en-US" sz="1800" dirty="0">
                <a:solidFill>
                  <a:schemeClr val="bg2"/>
                </a:solidFill>
              </a:rPr>
              <a:t> </a:t>
            </a:r>
            <a:r>
              <a:rPr lang="en-US" sz="1800" dirty="0" err="1">
                <a:solidFill>
                  <a:schemeClr val="bg2"/>
                </a:solidFill>
              </a:rPr>
              <a:t>transversales</a:t>
            </a:r>
            <a:r>
              <a:rPr lang="en-US" sz="1800" dirty="0">
                <a:solidFill>
                  <a:schemeClr val="bg2"/>
                </a:solidFill>
              </a:rPr>
              <a:t> </a:t>
            </a:r>
            <a:r>
              <a:rPr lang="en-US" sz="1800" dirty="0" err="1">
                <a:solidFill>
                  <a:schemeClr val="bg2"/>
                </a:solidFill>
              </a:rPr>
              <a:t>mediante</a:t>
            </a:r>
            <a:r>
              <a:rPr lang="en-US" sz="1800" dirty="0">
                <a:solidFill>
                  <a:schemeClr val="bg2"/>
                </a:solidFill>
              </a:rPr>
              <a:t> </a:t>
            </a:r>
            <a:r>
              <a:rPr lang="en-US" sz="1800" dirty="0" err="1">
                <a:solidFill>
                  <a:schemeClr val="bg2"/>
                </a:solidFill>
              </a:rPr>
              <a:t>preguntas</a:t>
            </a:r>
            <a:r>
              <a:rPr lang="en-US" sz="1800" dirty="0">
                <a:solidFill>
                  <a:schemeClr val="bg2"/>
                </a:solidFill>
              </a:rPr>
              <a:t>, </a:t>
            </a:r>
            <a:r>
              <a:rPr lang="en-US" sz="1800" dirty="0" err="1">
                <a:solidFill>
                  <a:schemeClr val="bg2"/>
                </a:solidFill>
              </a:rPr>
              <a:t>actividades</a:t>
            </a:r>
            <a:r>
              <a:rPr lang="en-US" sz="1800" dirty="0">
                <a:solidFill>
                  <a:schemeClr val="bg2"/>
                </a:solidFill>
              </a:rPr>
              <a:t> y </a:t>
            </a:r>
            <a:r>
              <a:rPr lang="en-US" sz="1800" dirty="0" err="1">
                <a:solidFill>
                  <a:schemeClr val="bg2"/>
                </a:solidFill>
              </a:rPr>
              <a:t>tareas</a:t>
            </a:r>
            <a:r>
              <a:rPr lang="en-US" sz="1800" dirty="0">
                <a:solidFill>
                  <a:schemeClr val="bg2"/>
                </a:solidFill>
              </a:rPr>
              <a:t> de </a:t>
            </a:r>
            <a:r>
              <a:rPr lang="en-US" sz="1800" dirty="0" err="1">
                <a:solidFill>
                  <a:schemeClr val="bg2"/>
                </a:solidFill>
              </a:rPr>
              <a:t>desempeño</a:t>
            </a:r>
            <a:r>
              <a:rPr lang="en-US" sz="1800" dirty="0">
                <a:solidFill>
                  <a:schemeClr val="bg2"/>
                </a:solidFill>
              </a:rPr>
              <a:t>. </a:t>
            </a:r>
            <a:r>
              <a:rPr lang="en-US" sz="1800" dirty="0" err="1">
                <a:solidFill>
                  <a:schemeClr val="bg2"/>
                </a:solidFill>
              </a:rPr>
              <a:t>Estos</a:t>
            </a:r>
            <a:r>
              <a:rPr lang="en-US" sz="1800" dirty="0">
                <a:solidFill>
                  <a:schemeClr val="bg2"/>
                </a:solidFill>
              </a:rPr>
              <a:t> se </a:t>
            </a:r>
            <a:r>
              <a:rPr lang="en-US" sz="1800" dirty="0" err="1">
                <a:solidFill>
                  <a:schemeClr val="bg2"/>
                </a:solidFill>
              </a:rPr>
              <a:t>desarrollarán</a:t>
            </a:r>
            <a:r>
              <a:rPr lang="en-US" sz="1800" dirty="0">
                <a:solidFill>
                  <a:schemeClr val="bg2"/>
                </a:solidFill>
              </a:rPr>
              <a:t> </a:t>
            </a:r>
            <a:r>
              <a:rPr lang="en-US" sz="1800" dirty="0" err="1">
                <a:solidFill>
                  <a:schemeClr val="bg2"/>
                </a:solidFill>
              </a:rPr>
              <a:t>mediante</a:t>
            </a:r>
            <a:r>
              <a:rPr lang="en-US" sz="1800" dirty="0">
                <a:solidFill>
                  <a:schemeClr val="bg2"/>
                </a:solidFill>
              </a:rPr>
              <a:t> </a:t>
            </a:r>
            <a:r>
              <a:rPr lang="en-US" sz="1800" dirty="0" err="1">
                <a:solidFill>
                  <a:schemeClr val="bg2"/>
                </a:solidFill>
              </a:rPr>
              <a:t>temas</a:t>
            </a:r>
            <a:r>
              <a:rPr lang="en-US" sz="1800" dirty="0">
                <a:solidFill>
                  <a:schemeClr val="bg2"/>
                </a:solidFill>
              </a:rPr>
              <a:t> </a:t>
            </a:r>
            <a:r>
              <a:rPr lang="en-US" sz="1800" dirty="0" err="1">
                <a:solidFill>
                  <a:schemeClr val="bg2"/>
                </a:solidFill>
              </a:rPr>
              <a:t>generadores</a:t>
            </a:r>
            <a:r>
              <a:rPr lang="en-US" sz="1800" dirty="0">
                <a:solidFill>
                  <a:schemeClr val="bg2"/>
                </a:solidFill>
              </a:rPr>
              <a:t>.</a:t>
            </a:r>
          </a:p>
          <a:p>
            <a:endParaRPr lang="en-US" dirty="0">
              <a:solidFill>
                <a:schemeClr val="bg2"/>
              </a:solidFill>
            </a:endParaRPr>
          </a:p>
        </p:txBody>
      </p:sp>
      <p:sp>
        <p:nvSpPr>
          <p:cNvPr id="4" name="Slide Number Placeholder 3">
            <a:extLst>
              <a:ext uri="{FF2B5EF4-FFF2-40B4-BE49-F238E27FC236}">
                <a16:creationId xmlns:a16="http://schemas.microsoft.com/office/drawing/2014/main" id="{9836636E-7353-3E6A-93FC-B52631DA1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198648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114424" y="-189199"/>
            <a:ext cx="711517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Nuevos temas transversales </a:t>
            </a:r>
            <a:endParaRPr sz="3600" dirty="0"/>
          </a:p>
        </p:txBody>
      </p:sp>
      <p:sp>
        <p:nvSpPr>
          <p:cNvPr id="240" name="Google Shape;240;p19"/>
          <p:cNvSpPr txBox="1">
            <a:spLocks noGrp="1"/>
          </p:cNvSpPr>
          <p:nvPr>
            <p:ph type="subTitle" idx="4294967295"/>
          </p:nvPr>
        </p:nvSpPr>
        <p:spPr>
          <a:xfrm>
            <a:off x="1404861" y="3933578"/>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585724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p:txBody>
          <a:bodyPr/>
          <a:lstStyle/>
          <a:p>
            <a:r>
              <a:rPr lang="es-ES" sz="1600" dirty="0"/>
              <a:t>[…] surge el concepto </a:t>
            </a:r>
            <a:r>
              <a:rPr lang="es-ES" sz="1600" i="1" dirty="0"/>
              <a:t>temas transversales</a:t>
            </a:r>
            <a:r>
              <a:rPr lang="es-ES" sz="1600" dirty="0"/>
              <a:t>, los cuales tienen que penetrar e influir toda la práctica educativa y estar presentes en diferentes áreas (</a:t>
            </a:r>
            <a:r>
              <a:rPr lang="es-ES" sz="1600" dirty="0" err="1"/>
              <a:t>Busquet</a:t>
            </a:r>
            <a:r>
              <a:rPr lang="es-ES" sz="1600" dirty="0"/>
              <a:t> 1993 y </a:t>
            </a:r>
            <a:r>
              <a:rPr lang="es-ES" sz="1600" dirty="0" err="1"/>
              <a:t>Yus</a:t>
            </a:r>
            <a:r>
              <a:rPr lang="es-ES" sz="1600" dirty="0"/>
              <a:t>, 1996). </a:t>
            </a:r>
          </a:p>
          <a:p>
            <a:r>
              <a:rPr lang="es-ES" sz="1600" dirty="0"/>
              <a:t>Se definen como un conjunto de contenidos de enseñanza que se integran a las diferentes disciplinas académicas y se abordan desde todas las áreas de conocimiento. Se denominan así porque atraviesan </a:t>
            </a:r>
            <a:r>
              <a:rPr lang="es-ES" sz="1600" b="1" i="1" dirty="0"/>
              <a:t>cada una </a:t>
            </a:r>
            <a:r>
              <a:rPr lang="es-ES" sz="1600" dirty="0"/>
              <a:t>de las áreas del currículo escolar y están presentes en </a:t>
            </a:r>
            <a:r>
              <a:rPr lang="es-ES" sz="1600" b="1" i="1" dirty="0"/>
              <a:t>todas</a:t>
            </a:r>
            <a:r>
              <a:rPr lang="es-ES" sz="1600" b="1" dirty="0"/>
              <a:t> </a:t>
            </a:r>
            <a:r>
              <a:rPr lang="es-ES" sz="1600" dirty="0"/>
              <a:t>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15865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892034" y="1294026"/>
            <a:ext cx="5275500" cy="3074817"/>
          </a:xfrm>
        </p:spPr>
        <p:txBody>
          <a:bodyPr/>
          <a:lstStyle/>
          <a:p>
            <a:endParaRPr lang="es-ES" sz="1600" dirty="0"/>
          </a:p>
          <a:p>
            <a:r>
              <a:rPr lang="es-ES" sz="1600" dirty="0"/>
              <a:t>…interactúan en todas las áreas del currículo escolar, no necesariamente son tratados como experiencias de enseñanzas autónomas, sino como una serie de elementos del aprendizaje, integrados dentro de las diferentes áreas de conocimiento. </a:t>
            </a:r>
          </a:p>
          <a:p>
            <a:r>
              <a:rPr lang="es-ES" sz="1600" dirty="0"/>
              <a:t>Al no estar “ligados” a ninguna materia en particular, se puede considerar que son comunes a todas, de forma que, más que crear disciplinas nuevas, su contenido es transversal en el currículo (</a:t>
            </a:r>
            <a:r>
              <a:rPr lang="es-ES" sz="1600" dirty="0" err="1"/>
              <a:t>Yus</a:t>
            </a:r>
            <a:r>
              <a:rPr lang="es-ES" sz="1600" dirty="0"/>
              <a:t>, 2001).</a:t>
            </a:r>
            <a:endParaRPr lang="en-US" sz="1600" dirty="0"/>
          </a:p>
          <a:p>
            <a:endParaRPr lang="es-PR" sz="16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290231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3202575" y="339494"/>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Temas transversales</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1814866" y="-563380"/>
            <a:ext cx="1511298" cy="2304177"/>
          </a:xfrm>
          <a:prstGeom prst="rect">
            <a:avLst/>
          </a:prstGeom>
        </p:spPr>
      </p:pic>
      <p:graphicFrame>
        <p:nvGraphicFramePr>
          <p:cNvPr id="6" name="Diagram 5">
            <a:extLst>
              <a:ext uri="{FF2B5EF4-FFF2-40B4-BE49-F238E27FC236}">
                <a16:creationId xmlns:a16="http://schemas.microsoft.com/office/drawing/2014/main" id="{4C7ED59C-F600-C5CD-2A08-79865A23D0D8}"/>
              </a:ext>
            </a:extLst>
          </p:cNvPr>
          <p:cNvGraphicFramePr/>
          <p:nvPr/>
        </p:nvGraphicFramePr>
        <p:xfrm>
          <a:off x="135301" y="1450208"/>
          <a:ext cx="8873397" cy="34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13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003200" y="246998"/>
            <a:ext cx="7366000"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Temas</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generadores</a:t>
            </a:r>
            <a:endPar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graphicFrame>
        <p:nvGraphicFramePr>
          <p:cNvPr id="4" name="Table 3">
            <a:extLst>
              <a:ext uri="{FF2B5EF4-FFF2-40B4-BE49-F238E27FC236}">
                <a16:creationId xmlns:a16="http://schemas.microsoft.com/office/drawing/2014/main" id="{3557FDB0-8510-E478-186F-DC5E187BE599}"/>
              </a:ext>
            </a:extLst>
          </p:cNvPr>
          <p:cNvGraphicFramePr>
            <a:graphicFrameLocks noGrp="1"/>
          </p:cNvGraphicFramePr>
          <p:nvPr>
            <p:extLst>
              <p:ext uri="{D42A27DB-BD31-4B8C-83A1-F6EECF244321}">
                <p14:modId xmlns:p14="http://schemas.microsoft.com/office/powerpoint/2010/main" val="1939143616"/>
              </p:ext>
            </p:extLst>
          </p:nvPr>
        </p:nvGraphicFramePr>
        <p:xfrm>
          <a:off x="882501" y="835399"/>
          <a:ext cx="7607399" cy="4217268"/>
        </p:xfrm>
        <a:graphic>
          <a:graphicData uri="http://schemas.openxmlformats.org/drawingml/2006/table">
            <a:tbl>
              <a:tblPr firstRow="1" bandRow="1">
                <a:tableStyleId>{242A20BD-2505-46DF-82F6-A791D1CCFF51}</a:tableStyleId>
              </a:tblPr>
              <a:tblGrid>
                <a:gridCol w="1125369">
                  <a:extLst>
                    <a:ext uri="{9D8B030D-6E8A-4147-A177-3AD203B41FA5}">
                      <a16:colId xmlns:a16="http://schemas.microsoft.com/office/drawing/2014/main" val="733048984"/>
                    </a:ext>
                  </a:extLst>
                </a:gridCol>
                <a:gridCol w="1830192">
                  <a:extLst>
                    <a:ext uri="{9D8B030D-6E8A-4147-A177-3AD203B41FA5}">
                      <a16:colId xmlns:a16="http://schemas.microsoft.com/office/drawing/2014/main" val="1130014662"/>
                    </a:ext>
                  </a:extLst>
                </a:gridCol>
                <a:gridCol w="1321546">
                  <a:extLst>
                    <a:ext uri="{9D8B030D-6E8A-4147-A177-3AD203B41FA5}">
                      <a16:colId xmlns:a16="http://schemas.microsoft.com/office/drawing/2014/main" val="731075061"/>
                    </a:ext>
                  </a:extLst>
                </a:gridCol>
                <a:gridCol w="1532992">
                  <a:extLst>
                    <a:ext uri="{9D8B030D-6E8A-4147-A177-3AD203B41FA5}">
                      <a16:colId xmlns:a16="http://schemas.microsoft.com/office/drawing/2014/main" val="1463235392"/>
                    </a:ext>
                  </a:extLst>
                </a:gridCol>
                <a:gridCol w="1797300">
                  <a:extLst>
                    <a:ext uri="{9D8B030D-6E8A-4147-A177-3AD203B41FA5}">
                      <a16:colId xmlns:a16="http://schemas.microsoft.com/office/drawing/2014/main" val="3276185302"/>
                    </a:ext>
                  </a:extLst>
                </a:gridCol>
              </a:tblGrid>
              <a:tr h="200547">
                <a:tc>
                  <a:txBody>
                    <a:bodyPr/>
                    <a:lstStyle/>
                    <a:p>
                      <a:pPr marL="0" marR="0" algn="ctr">
                        <a:lnSpc>
                          <a:spcPct val="107000"/>
                        </a:lnSpc>
                        <a:spcBef>
                          <a:spcPts val="0"/>
                        </a:spcBef>
                        <a:spcAft>
                          <a:spcPts val="800"/>
                        </a:spcAft>
                      </a:pPr>
                      <a:r>
                        <a:rPr lang="en-US" sz="1050">
                          <a:effectLst/>
                        </a:rPr>
                        <a:t>Primero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050">
                          <a:effectLst/>
                        </a:rPr>
                        <a:t>Segundo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050">
                          <a:effectLst/>
                        </a:rPr>
                        <a:t>Tercero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050">
                          <a:effectLst/>
                        </a:rPr>
                        <a:t>Cuarto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050" dirty="0">
                          <a:effectLst/>
                        </a:rPr>
                        <a:t>Quinto</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extLst>
                  <a:ext uri="{0D108BD9-81ED-4DB2-BD59-A6C34878D82A}">
                    <a16:rowId xmlns:a16="http://schemas.microsoft.com/office/drawing/2014/main" val="2432575310"/>
                  </a:ext>
                </a:extLst>
              </a:tr>
              <a:tr h="3950725">
                <a:tc>
                  <a:txBody>
                    <a:bodyPr/>
                    <a:lstStyle/>
                    <a:p>
                      <a:pPr marL="0" marR="0">
                        <a:lnSpc>
                          <a:spcPct val="107000"/>
                        </a:lnSpc>
                        <a:spcBef>
                          <a:spcPts val="0"/>
                        </a:spcBef>
                        <a:spcAft>
                          <a:spcPts val="800"/>
                        </a:spcAft>
                      </a:pPr>
                      <a:r>
                        <a:rPr lang="es-US" sz="900">
                          <a:effectLst/>
                        </a:rPr>
                        <a:t>Autogestión </a:t>
                      </a:r>
                      <a:endParaRPr lang="en-US" sz="900">
                        <a:effectLst/>
                      </a:endParaRPr>
                    </a:p>
                    <a:p>
                      <a:pPr marL="0" marR="0">
                        <a:lnSpc>
                          <a:spcPct val="107000"/>
                        </a:lnSpc>
                        <a:spcBef>
                          <a:spcPts val="0"/>
                        </a:spcBef>
                        <a:spcAft>
                          <a:spcPts val="800"/>
                        </a:spcAft>
                      </a:pPr>
                      <a:r>
                        <a:rPr lang="es-PR" sz="900">
                          <a:effectLst/>
                        </a:rPr>
                        <a:t>Convivencia</a:t>
                      </a:r>
                      <a:endParaRPr lang="en-US" sz="900">
                        <a:effectLst/>
                      </a:endParaRPr>
                    </a:p>
                    <a:p>
                      <a:pPr marL="0" marR="0">
                        <a:lnSpc>
                          <a:spcPct val="107000"/>
                        </a:lnSpc>
                        <a:spcBef>
                          <a:spcPts val="0"/>
                        </a:spcBef>
                        <a:spcAft>
                          <a:spcPts val="800"/>
                        </a:spcAft>
                      </a:pPr>
                      <a:r>
                        <a:rPr lang="es-PR" sz="900">
                          <a:effectLst/>
                        </a:rPr>
                        <a:t>Diversidad funcional</a:t>
                      </a:r>
                      <a:r>
                        <a:rPr lang="es-US" sz="900">
                          <a:effectLst/>
                        </a:rPr>
                        <a:t> </a:t>
                      </a:r>
                      <a:endParaRPr lang="en-US" sz="900">
                        <a:effectLst/>
                      </a:endParaRPr>
                    </a:p>
                    <a:p>
                      <a:pPr marL="0" marR="0">
                        <a:lnSpc>
                          <a:spcPct val="107000"/>
                        </a:lnSpc>
                        <a:spcBef>
                          <a:spcPts val="0"/>
                        </a:spcBef>
                        <a:spcAft>
                          <a:spcPts val="800"/>
                        </a:spcAft>
                      </a:pPr>
                      <a:r>
                        <a:rPr lang="es-PR" sz="900">
                          <a:effectLst/>
                        </a:rPr>
                        <a:t>Educación para la paz</a:t>
                      </a:r>
                      <a:endParaRPr lang="en-US" sz="900">
                        <a:effectLst/>
                      </a:endParaRPr>
                    </a:p>
                    <a:p>
                      <a:pPr marL="0" marR="0">
                        <a:lnSpc>
                          <a:spcPct val="107000"/>
                        </a:lnSpc>
                        <a:spcBef>
                          <a:spcPts val="0"/>
                        </a:spcBef>
                        <a:spcAft>
                          <a:spcPts val="800"/>
                        </a:spcAft>
                      </a:pPr>
                      <a:r>
                        <a:rPr lang="es-PR" sz="900">
                          <a:effectLst/>
                        </a:rPr>
                        <a:t>Ética en la vida diaria</a:t>
                      </a:r>
                      <a:endParaRPr lang="en-US" sz="900">
                        <a:effectLst/>
                      </a:endParaRPr>
                    </a:p>
                    <a:p>
                      <a:pPr marL="0" marR="0">
                        <a:lnSpc>
                          <a:spcPct val="107000"/>
                        </a:lnSpc>
                        <a:spcBef>
                          <a:spcPts val="0"/>
                        </a:spcBef>
                        <a:spcAft>
                          <a:spcPts val="800"/>
                        </a:spcAft>
                      </a:pPr>
                      <a:r>
                        <a:rPr lang="es-US" sz="900">
                          <a:effectLst/>
                        </a:rPr>
                        <a:t>Formación de líderes</a:t>
                      </a:r>
                      <a:endParaRPr lang="en-US" sz="900">
                        <a:effectLst/>
                      </a:endParaRPr>
                    </a:p>
                    <a:p>
                      <a:pPr marL="0" marR="0">
                        <a:lnSpc>
                          <a:spcPct val="107000"/>
                        </a:lnSpc>
                        <a:spcBef>
                          <a:spcPts val="0"/>
                        </a:spcBef>
                        <a:spcAft>
                          <a:spcPts val="800"/>
                        </a:spcAft>
                      </a:pPr>
                      <a:r>
                        <a:rPr lang="es-PR" sz="900">
                          <a:effectLst/>
                        </a:rPr>
                        <a:t>Responsabilidad laboral</a:t>
                      </a:r>
                      <a:endParaRPr lang="en-US" sz="900">
                        <a:effectLst/>
                      </a:endParaRPr>
                    </a:p>
                    <a:p>
                      <a:pPr marL="0" marR="0">
                        <a:lnSpc>
                          <a:spcPct val="107000"/>
                        </a:lnSpc>
                        <a:spcBef>
                          <a:spcPts val="0"/>
                        </a:spcBef>
                        <a:spcAft>
                          <a:spcPts val="800"/>
                        </a:spcAft>
                      </a:pPr>
                      <a:r>
                        <a:rPr lang="es-PR" sz="900">
                          <a:effectLst/>
                        </a:rPr>
                        <a:t>Responsabilidad social</a:t>
                      </a:r>
                      <a:r>
                        <a:rPr lang="es-US" sz="900">
                          <a:effectLst/>
                        </a:rPr>
                        <a:t> </a:t>
                      </a:r>
                      <a:br>
                        <a:rPr lang="es-US" sz="900">
                          <a:effectLst/>
                        </a:rPr>
                      </a:br>
                      <a:r>
                        <a:rPr lang="es-PR" sz="900">
                          <a:effectLst/>
                        </a:rPr>
                        <a:t>Toma de decisiones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0000"/>
                        </a:lnSpc>
                        <a:spcBef>
                          <a:spcPts val="0"/>
                        </a:spcBef>
                        <a:spcAft>
                          <a:spcPts val="800"/>
                        </a:spcAft>
                      </a:pPr>
                      <a:r>
                        <a:rPr lang="es-US" sz="900" dirty="0">
                          <a:effectLst/>
                        </a:rPr>
                        <a:t>Autogestión</a:t>
                      </a:r>
                      <a:endParaRPr lang="en-US" sz="900" dirty="0">
                        <a:effectLst/>
                      </a:endParaRPr>
                    </a:p>
                    <a:p>
                      <a:pPr marL="0" marR="0">
                        <a:lnSpc>
                          <a:spcPct val="100000"/>
                        </a:lnSpc>
                        <a:spcBef>
                          <a:spcPts val="0"/>
                        </a:spcBef>
                        <a:spcAft>
                          <a:spcPts val="800"/>
                        </a:spcAft>
                      </a:pPr>
                      <a:r>
                        <a:rPr lang="es-US" sz="900" dirty="0">
                          <a:effectLst/>
                        </a:rPr>
                        <a:t>Conciencia tecnológica</a:t>
                      </a:r>
                      <a:endParaRPr lang="en-US" sz="900" dirty="0">
                        <a:effectLst/>
                      </a:endParaRPr>
                    </a:p>
                    <a:p>
                      <a:pPr marL="0" marR="0">
                        <a:lnSpc>
                          <a:spcPct val="100000"/>
                        </a:lnSpc>
                        <a:spcBef>
                          <a:spcPts val="0"/>
                        </a:spcBef>
                        <a:spcAft>
                          <a:spcPts val="800"/>
                        </a:spcAft>
                      </a:pPr>
                      <a:r>
                        <a:rPr lang="es-US" sz="900" dirty="0">
                          <a:effectLst/>
                        </a:rPr>
                        <a:t>Convivencia</a:t>
                      </a:r>
                      <a:endParaRPr lang="en-US" sz="900" dirty="0">
                        <a:effectLst/>
                      </a:endParaRPr>
                    </a:p>
                    <a:p>
                      <a:pPr marL="0" marR="0">
                        <a:lnSpc>
                          <a:spcPct val="100000"/>
                        </a:lnSpc>
                        <a:spcBef>
                          <a:spcPts val="0"/>
                        </a:spcBef>
                        <a:spcAft>
                          <a:spcPts val="800"/>
                        </a:spcAft>
                      </a:pPr>
                      <a:r>
                        <a:rPr lang="es-US" sz="900" dirty="0">
                          <a:effectLst/>
                        </a:rPr>
                        <a:t>Disciplina digital </a:t>
                      </a:r>
                      <a:endParaRPr lang="en-US" sz="900" dirty="0">
                        <a:effectLst/>
                      </a:endParaRPr>
                    </a:p>
                    <a:p>
                      <a:pPr marL="0" marR="0">
                        <a:lnSpc>
                          <a:spcPct val="100000"/>
                        </a:lnSpc>
                        <a:spcBef>
                          <a:spcPts val="0"/>
                        </a:spcBef>
                        <a:spcAft>
                          <a:spcPts val="800"/>
                        </a:spcAft>
                      </a:pPr>
                      <a:r>
                        <a:rPr lang="es-US" sz="900" dirty="0">
                          <a:effectLst/>
                        </a:rPr>
                        <a:t>Disciplina digital</a:t>
                      </a:r>
                      <a:endParaRPr lang="en-US" sz="900" dirty="0">
                        <a:effectLst/>
                      </a:endParaRPr>
                    </a:p>
                    <a:p>
                      <a:pPr marL="0" marR="0">
                        <a:lnSpc>
                          <a:spcPct val="100000"/>
                        </a:lnSpc>
                        <a:spcBef>
                          <a:spcPts val="0"/>
                        </a:spcBef>
                        <a:spcAft>
                          <a:spcPts val="800"/>
                        </a:spcAft>
                      </a:pPr>
                      <a:r>
                        <a:rPr lang="es-US" sz="900" dirty="0">
                          <a:effectLst/>
                        </a:rPr>
                        <a:t>Diversidad funcional</a:t>
                      </a:r>
                      <a:endParaRPr lang="en-US" sz="900" dirty="0">
                        <a:effectLst/>
                      </a:endParaRPr>
                    </a:p>
                    <a:p>
                      <a:pPr marL="0" marR="0">
                        <a:lnSpc>
                          <a:spcPct val="100000"/>
                        </a:lnSpc>
                        <a:spcBef>
                          <a:spcPts val="0"/>
                        </a:spcBef>
                        <a:spcAft>
                          <a:spcPts val="800"/>
                        </a:spcAft>
                      </a:pPr>
                      <a:r>
                        <a:rPr lang="es-US" sz="900" dirty="0">
                          <a:effectLst/>
                        </a:rPr>
                        <a:t>Economía</a:t>
                      </a:r>
                      <a:endParaRPr lang="en-US" sz="900" dirty="0">
                        <a:effectLst/>
                      </a:endParaRPr>
                    </a:p>
                    <a:p>
                      <a:pPr marL="0" marR="0">
                        <a:lnSpc>
                          <a:spcPct val="100000"/>
                        </a:lnSpc>
                        <a:spcBef>
                          <a:spcPts val="0"/>
                        </a:spcBef>
                        <a:spcAft>
                          <a:spcPts val="800"/>
                        </a:spcAft>
                      </a:pPr>
                      <a:r>
                        <a:rPr lang="es-US" sz="900" dirty="0">
                          <a:effectLst/>
                        </a:rPr>
                        <a:t>Educación al consumidor</a:t>
                      </a:r>
                      <a:endParaRPr lang="en-US" sz="900" dirty="0">
                        <a:effectLst/>
                      </a:endParaRPr>
                    </a:p>
                    <a:p>
                      <a:pPr marL="0" marR="0">
                        <a:lnSpc>
                          <a:spcPct val="100000"/>
                        </a:lnSpc>
                        <a:spcBef>
                          <a:spcPts val="0"/>
                        </a:spcBef>
                        <a:spcAft>
                          <a:spcPts val="800"/>
                        </a:spcAft>
                      </a:pPr>
                      <a:r>
                        <a:rPr lang="es-US" sz="900" dirty="0">
                          <a:effectLst/>
                        </a:rPr>
                        <a:t>Ética en la vida diaria</a:t>
                      </a:r>
                      <a:endParaRPr lang="en-US" sz="900" dirty="0">
                        <a:effectLst/>
                      </a:endParaRPr>
                    </a:p>
                    <a:p>
                      <a:pPr marL="0" marR="0">
                        <a:lnSpc>
                          <a:spcPct val="100000"/>
                        </a:lnSpc>
                        <a:spcBef>
                          <a:spcPts val="0"/>
                        </a:spcBef>
                        <a:spcAft>
                          <a:spcPts val="800"/>
                        </a:spcAft>
                      </a:pPr>
                      <a:r>
                        <a:rPr lang="es-US" sz="900" dirty="0">
                          <a:effectLst/>
                        </a:rPr>
                        <a:t>Finanzas</a:t>
                      </a:r>
                      <a:endParaRPr lang="en-US" sz="900" dirty="0">
                        <a:effectLst/>
                      </a:endParaRPr>
                    </a:p>
                    <a:p>
                      <a:pPr marL="0" marR="0">
                        <a:lnSpc>
                          <a:spcPct val="100000"/>
                        </a:lnSpc>
                        <a:spcBef>
                          <a:spcPts val="0"/>
                        </a:spcBef>
                        <a:spcAft>
                          <a:spcPts val="800"/>
                        </a:spcAft>
                      </a:pPr>
                      <a:r>
                        <a:rPr lang="es-US" sz="900" dirty="0">
                          <a:effectLst/>
                        </a:rPr>
                        <a:t>Formación de líderes</a:t>
                      </a:r>
                      <a:endParaRPr lang="en-US" sz="900" dirty="0">
                        <a:effectLst/>
                      </a:endParaRPr>
                    </a:p>
                    <a:p>
                      <a:pPr marL="0" marR="0">
                        <a:lnSpc>
                          <a:spcPct val="100000"/>
                        </a:lnSpc>
                        <a:spcBef>
                          <a:spcPts val="0"/>
                        </a:spcBef>
                        <a:spcAft>
                          <a:spcPts val="800"/>
                        </a:spcAft>
                      </a:pPr>
                      <a:r>
                        <a:rPr lang="es-US" sz="900" dirty="0">
                          <a:effectLst/>
                        </a:rPr>
                        <a:t>Investigación</a:t>
                      </a:r>
                      <a:endParaRPr lang="en-US" sz="900" dirty="0">
                        <a:effectLst/>
                      </a:endParaRPr>
                    </a:p>
                    <a:p>
                      <a:pPr marL="0" marR="0">
                        <a:lnSpc>
                          <a:spcPct val="100000"/>
                        </a:lnSpc>
                        <a:spcBef>
                          <a:spcPts val="0"/>
                        </a:spcBef>
                        <a:spcAft>
                          <a:spcPts val="800"/>
                        </a:spcAft>
                      </a:pPr>
                      <a:r>
                        <a:rPr lang="es-US" sz="900" dirty="0">
                          <a:effectLst/>
                        </a:rPr>
                        <a:t>Participación comunitaria</a:t>
                      </a:r>
                      <a:endParaRPr lang="en-US" sz="900" dirty="0">
                        <a:effectLst/>
                      </a:endParaRPr>
                    </a:p>
                    <a:p>
                      <a:pPr marL="0" marR="0">
                        <a:lnSpc>
                          <a:spcPct val="100000"/>
                        </a:lnSpc>
                        <a:spcBef>
                          <a:spcPts val="0"/>
                        </a:spcBef>
                        <a:spcAft>
                          <a:spcPts val="800"/>
                        </a:spcAft>
                      </a:pPr>
                      <a:r>
                        <a:rPr lang="es-US" sz="900" dirty="0">
                          <a:effectLst/>
                        </a:rPr>
                        <a:t>Responsabilidad social</a:t>
                      </a:r>
                      <a:endParaRPr lang="en-US" sz="900" dirty="0">
                        <a:effectLst/>
                      </a:endParaRPr>
                    </a:p>
                    <a:p>
                      <a:pPr marL="0" marR="0">
                        <a:lnSpc>
                          <a:spcPct val="100000"/>
                        </a:lnSpc>
                        <a:spcBef>
                          <a:spcPts val="0"/>
                        </a:spcBef>
                        <a:spcAft>
                          <a:spcPts val="800"/>
                        </a:spcAft>
                      </a:pPr>
                      <a:r>
                        <a:rPr lang="es-US" sz="900" dirty="0">
                          <a:effectLst/>
                        </a:rPr>
                        <a:t>Salud integral</a:t>
                      </a:r>
                      <a:endParaRPr lang="en-US" sz="900" dirty="0">
                        <a:effectLst/>
                      </a:endParaRPr>
                    </a:p>
                    <a:p>
                      <a:pPr marL="0" marR="0">
                        <a:lnSpc>
                          <a:spcPct val="100000"/>
                        </a:lnSpc>
                        <a:spcBef>
                          <a:spcPts val="0"/>
                        </a:spcBef>
                        <a:spcAft>
                          <a:spcPts val="800"/>
                        </a:spcAft>
                      </a:pPr>
                      <a:r>
                        <a:rPr lang="es-US" sz="900" dirty="0">
                          <a:effectLst/>
                        </a:rPr>
                        <a:t>Tecnología y Sociedad </a:t>
                      </a:r>
                      <a:endParaRPr lang="en-US" sz="900" dirty="0">
                        <a:effectLst/>
                      </a:endParaRPr>
                    </a:p>
                    <a:p>
                      <a:pPr marL="0" marR="0">
                        <a:lnSpc>
                          <a:spcPct val="100000"/>
                        </a:lnSpc>
                        <a:spcBef>
                          <a:spcPts val="0"/>
                        </a:spcBef>
                        <a:spcAft>
                          <a:spcPts val="800"/>
                        </a:spcAft>
                      </a:pPr>
                      <a:r>
                        <a:rPr lang="es-US" sz="900" dirty="0">
                          <a:effectLst/>
                        </a:rPr>
                        <a:t>Toma de decisiones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800"/>
                        </a:spcAft>
                      </a:pPr>
                      <a:r>
                        <a:rPr lang="es-US" sz="900">
                          <a:effectLst/>
                        </a:rPr>
                        <a:t>Conciencia económica</a:t>
                      </a:r>
                      <a:endParaRPr lang="en-US" sz="900">
                        <a:effectLst/>
                      </a:endParaRPr>
                    </a:p>
                    <a:p>
                      <a:pPr marL="0" marR="0">
                        <a:lnSpc>
                          <a:spcPct val="107000"/>
                        </a:lnSpc>
                        <a:spcBef>
                          <a:spcPts val="0"/>
                        </a:spcBef>
                        <a:spcAft>
                          <a:spcPts val="800"/>
                        </a:spcAft>
                      </a:pPr>
                      <a:r>
                        <a:rPr lang="es-US" sz="900">
                          <a:effectLst/>
                        </a:rPr>
                        <a:t>Convivencia</a:t>
                      </a:r>
                      <a:endParaRPr lang="en-US" sz="900">
                        <a:effectLst/>
                      </a:endParaRPr>
                    </a:p>
                    <a:p>
                      <a:pPr marL="0" marR="0">
                        <a:lnSpc>
                          <a:spcPct val="107000"/>
                        </a:lnSpc>
                        <a:spcBef>
                          <a:spcPts val="0"/>
                        </a:spcBef>
                        <a:spcAft>
                          <a:spcPts val="800"/>
                        </a:spcAft>
                      </a:pPr>
                      <a:r>
                        <a:rPr lang="es-US" sz="900">
                          <a:effectLst/>
                        </a:rPr>
                        <a:t>Disciplina digital </a:t>
                      </a:r>
                      <a:endParaRPr lang="en-US" sz="900">
                        <a:effectLst/>
                      </a:endParaRPr>
                    </a:p>
                    <a:p>
                      <a:pPr marL="0" marR="0">
                        <a:lnSpc>
                          <a:spcPct val="107000"/>
                        </a:lnSpc>
                        <a:spcBef>
                          <a:spcPts val="0"/>
                        </a:spcBef>
                        <a:spcAft>
                          <a:spcPts val="800"/>
                        </a:spcAft>
                      </a:pPr>
                      <a:r>
                        <a:rPr lang="es-US" sz="900">
                          <a:effectLst/>
                        </a:rPr>
                        <a:t>Diversidad cultural</a:t>
                      </a:r>
                      <a:endParaRPr lang="en-US" sz="900">
                        <a:effectLst/>
                      </a:endParaRPr>
                    </a:p>
                    <a:p>
                      <a:pPr marL="0" marR="0">
                        <a:lnSpc>
                          <a:spcPct val="107000"/>
                        </a:lnSpc>
                        <a:spcBef>
                          <a:spcPts val="0"/>
                        </a:spcBef>
                        <a:spcAft>
                          <a:spcPts val="800"/>
                        </a:spcAft>
                      </a:pPr>
                      <a:r>
                        <a:rPr lang="es-US" sz="900">
                          <a:effectLst/>
                        </a:rPr>
                        <a:t>Diversidad funcional</a:t>
                      </a:r>
                      <a:endParaRPr lang="en-US" sz="900">
                        <a:effectLst/>
                      </a:endParaRPr>
                    </a:p>
                    <a:p>
                      <a:pPr marL="0" marR="0">
                        <a:lnSpc>
                          <a:spcPct val="107000"/>
                        </a:lnSpc>
                        <a:spcBef>
                          <a:spcPts val="0"/>
                        </a:spcBef>
                        <a:spcAft>
                          <a:spcPts val="800"/>
                        </a:spcAft>
                      </a:pPr>
                      <a:r>
                        <a:rPr lang="es-US" sz="900">
                          <a:effectLst/>
                        </a:rPr>
                        <a:t>Ética en la vida diaria</a:t>
                      </a:r>
                      <a:endParaRPr lang="en-US" sz="900">
                        <a:effectLst/>
                      </a:endParaRPr>
                    </a:p>
                    <a:p>
                      <a:pPr marL="0" marR="0">
                        <a:lnSpc>
                          <a:spcPct val="107000"/>
                        </a:lnSpc>
                        <a:spcBef>
                          <a:spcPts val="0"/>
                        </a:spcBef>
                        <a:spcAft>
                          <a:spcPts val="800"/>
                        </a:spcAft>
                      </a:pPr>
                      <a:r>
                        <a:rPr lang="es-PR" sz="900">
                          <a:effectLst/>
                        </a:rPr>
                        <a:t>Finanzas</a:t>
                      </a:r>
                      <a:endParaRPr lang="en-US" sz="900">
                        <a:effectLst/>
                      </a:endParaRPr>
                    </a:p>
                    <a:p>
                      <a:pPr marL="0" marR="0">
                        <a:lnSpc>
                          <a:spcPct val="107000"/>
                        </a:lnSpc>
                        <a:spcBef>
                          <a:spcPts val="0"/>
                        </a:spcBef>
                        <a:spcAft>
                          <a:spcPts val="800"/>
                        </a:spcAft>
                      </a:pPr>
                      <a:r>
                        <a:rPr lang="es-PR" sz="900">
                          <a:effectLst/>
                        </a:rPr>
                        <a:t>Investigación</a:t>
                      </a:r>
                      <a:endParaRPr lang="en-US" sz="900">
                        <a:effectLst/>
                      </a:endParaRPr>
                    </a:p>
                    <a:p>
                      <a:pPr marL="0" marR="0">
                        <a:lnSpc>
                          <a:spcPct val="107000"/>
                        </a:lnSpc>
                        <a:spcBef>
                          <a:spcPts val="0"/>
                        </a:spcBef>
                        <a:spcAft>
                          <a:spcPts val="800"/>
                        </a:spcAft>
                      </a:pPr>
                      <a:r>
                        <a:rPr lang="es-US" sz="900">
                          <a:effectLst/>
                        </a:rPr>
                        <a:t>Investigación</a:t>
                      </a:r>
                      <a:endParaRPr lang="en-US" sz="900">
                        <a:effectLst/>
                      </a:endParaRPr>
                    </a:p>
                    <a:p>
                      <a:pPr marL="0" marR="0">
                        <a:lnSpc>
                          <a:spcPct val="107000"/>
                        </a:lnSpc>
                        <a:spcBef>
                          <a:spcPts val="0"/>
                        </a:spcBef>
                        <a:spcAft>
                          <a:spcPts val="800"/>
                        </a:spcAft>
                      </a:pPr>
                      <a:r>
                        <a:rPr lang="es-US" sz="900">
                          <a:effectLst/>
                        </a:rPr>
                        <a:t>Origen étnico </a:t>
                      </a:r>
                      <a:endParaRPr lang="en-US" sz="900">
                        <a:effectLst/>
                      </a:endParaRPr>
                    </a:p>
                    <a:p>
                      <a:pPr marL="0" marR="0">
                        <a:lnSpc>
                          <a:spcPct val="107000"/>
                        </a:lnSpc>
                        <a:spcBef>
                          <a:spcPts val="0"/>
                        </a:spcBef>
                        <a:spcAft>
                          <a:spcPts val="800"/>
                        </a:spcAft>
                      </a:pPr>
                      <a:r>
                        <a:rPr lang="es-US" sz="900">
                          <a:effectLst/>
                        </a:rPr>
                        <a:t>Responsabilidad social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800"/>
                        </a:spcAft>
                      </a:pPr>
                      <a:r>
                        <a:rPr lang="es-ES" sz="900">
                          <a:effectLst/>
                        </a:rPr>
                        <a:t>Conciencia tecnológica </a:t>
                      </a:r>
                      <a:r>
                        <a:rPr lang="es-US" sz="900">
                          <a:effectLst/>
                        </a:rPr>
                        <a:t> </a:t>
                      </a:r>
                      <a:endParaRPr lang="en-US" sz="900">
                        <a:effectLst/>
                      </a:endParaRPr>
                    </a:p>
                    <a:p>
                      <a:pPr marL="0" marR="0">
                        <a:lnSpc>
                          <a:spcPct val="107000"/>
                        </a:lnSpc>
                        <a:spcBef>
                          <a:spcPts val="0"/>
                        </a:spcBef>
                        <a:spcAft>
                          <a:spcPts val="800"/>
                        </a:spcAft>
                      </a:pPr>
                      <a:r>
                        <a:rPr lang="es-ES" sz="900">
                          <a:effectLst/>
                        </a:rPr>
                        <a:t>Disciplina digital </a:t>
                      </a:r>
                      <a:r>
                        <a:rPr lang="es-US" sz="900">
                          <a:effectLst/>
                        </a:rPr>
                        <a:t> </a:t>
                      </a:r>
                      <a:endParaRPr lang="en-US" sz="900">
                        <a:effectLst/>
                      </a:endParaRPr>
                    </a:p>
                    <a:p>
                      <a:pPr marL="0" marR="0">
                        <a:lnSpc>
                          <a:spcPct val="107000"/>
                        </a:lnSpc>
                        <a:spcBef>
                          <a:spcPts val="0"/>
                        </a:spcBef>
                        <a:spcAft>
                          <a:spcPts val="800"/>
                        </a:spcAft>
                      </a:pPr>
                      <a:r>
                        <a:rPr lang="es-ES" sz="900">
                          <a:effectLst/>
                        </a:rPr>
                        <a:t>Diversidad</a:t>
                      </a:r>
                      <a:r>
                        <a:rPr lang="es-US" sz="900">
                          <a:effectLst/>
                        </a:rPr>
                        <a:t> </a:t>
                      </a:r>
                      <a:endParaRPr lang="en-US" sz="900">
                        <a:effectLst/>
                      </a:endParaRPr>
                    </a:p>
                    <a:p>
                      <a:pPr marL="0" marR="0">
                        <a:lnSpc>
                          <a:spcPct val="107000"/>
                        </a:lnSpc>
                        <a:spcBef>
                          <a:spcPts val="0"/>
                        </a:spcBef>
                        <a:spcAft>
                          <a:spcPts val="800"/>
                        </a:spcAft>
                      </a:pPr>
                      <a:r>
                        <a:rPr lang="es-US" sz="900">
                          <a:effectLst/>
                        </a:rPr>
                        <a:t>Diversidad funcional</a:t>
                      </a:r>
                      <a:endParaRPr lang="en-US" sz="900">
                        <a:effectLst/>
                      </a:endParaRPr>
                    </a:p>
                    <a:p>
                      <a:pPr marL="0" marR="0">
                        <a:lnSpc>
                          <a:spcPct val="107000"/>
                        </a:lnSpc>
                        <a:spcBef>
                          <a:spcPts val="0"/>
                        </a:spcBef>
                        <a:spcAft>
                          <a:spcPts val="800"/>
                        </a:spcAft>
                      </a:pPr>
                      <a:r>
                        <a:rPr lang="es-US" sz="900">
                          <a:effectLst/>
                        </a:rPr>
                        <a:t>Ética en la vida diaria </a:t>
                      </a:r>
                      <a:endParaRPr lang="en-US" sz="900">
                        <a:effectLst/>
                      </a:endParaRPr>
                    </a:p>
                    <a:p>
                      <a:pPr marL="0" marR="0">
                        <a:lnSpc>
                          <a:spcPct val="107000"/>
                        </a:lnSpc>
                        <a:spcBef>
                          <a:spcPts val="0"/>
                        </a:spcBef>
                        <a:spcAft>
                          <a:spcPts val="800"/>
                        </a:spcAft>
                      </a:pPr>
                      <a:r>
                        <a:rPr lang="es-US" sz="900">
                          <a:effectLst/>
                        </a:rPr>
                        <a:t>Responsabilidad social</a:t>
                      </a:r>
                      <a:endParaRPr lang="en-US" sz="900">
                        <a:effectLst/>
                      </a:endParaRPr>
                    </a:p>
                    <a:p>
                      <a:pPr marL="0" marR="0">
                        <a:lnSpc>
                          <a:spcPct val="107000"/>
                        </a:lnSpc>
                        <a:spcBef>
                          <a:spcPts val="0"/>
                        </a:spcBef>
                        <a:spcAft>
                          <a:spcPts val="800"/>
                        </a:spcAft>
                      </a:pPr>
                      <a:r>
                        <a:rPr lang="es-US" sz="900">
                          <a:effectLst/>
                        </a:rPr>
                        <a:t>Toma de decisiones  </a:t>
                      </a:r>
                      <a:endParaRPr lang="en-US" sz="900">
                        <a:effectLst/>
                      </a:endParaRPr>
                    </a:p>
                    <a:p>
                      <a:pPr marL="0" marR="0">
                        <a:lnSpc>
                          <a:spcPct val="107000"/>
                        </a:lnSpc>
                        <a:spcBef>
                          <a:spcPts val="0"/>
                        </a:spcBef>
                        <a:spcAft>
                          <a:spcPts val="800"/>
                        </a:spcAft>
                      </a:pPr>
                      <a:r>
                        <a:rPr lang="es-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800"/>
                        </a:spcAft>
                      </a:pPr>
                      <a:r>
                        <a:rPr lang="es-PR" sz="900" dirty="0">
                          <a:effectLst/>
                        </a:rPr>
                        <a:t>Autogestión</a:t>
                      </a:r>
                      <a:r>
                        <a:rPr lang="es-US" sz="900" dirty="0">
                          <a:effectLst/>
                        </a:rPr>
                        <a:t> </a:t>
                      </a:r>
                      <a:endParaRPr lang="en-US" sz="900" dirty="0">
                        <a:effectLst/>
                      </a:endParaRPr>
                    </a:p>
                    <a:p>
                      <a:pPr marL="0" marR="0">
                        <a:lnSpc>
                          <a:spcPct val="107000"/>
                        </a:lnSpc>
                        <a:spcBef>
                          <a:spcPts val="0"/>
                        </a:spcBef>
                        <a:spcAft>
                          <a:spcPts val="800"/>
                        </a:spcAft>
                      </a:pPr>
                      <a:r>
                        <a:rPr lang="es-ES" sz="900" dirty="0">
                          <a:effectLst/>
                        </a:rPr>
                        <a:t>Cuidado del medio ambiente</a:t>
                      </a:r>
                      <a:r>
                        <a:rPr lang="es-US" sz="900" dirty="0">
                          <a:effectLst/>
                        </a:rPr>
                        <a:t> </a:t>
                      </a:r>
                      <a:endParaRPr lang="en-US" sz="900" dirty="0">
                        <a:effectLst/>
                      </a:endParaRPr>
                    </a:p>
                    <a:p>
                      <a:pPr marL="0" marR="0">
                        <a:lnSpc>
                          <a:spcPct val="107000"/>
                        </a:lnSpc>
                        <a:spcBef>
                          <a:spcPts val="0"/>
                        </a:spcBef>
                        <a:spcAft>
                          <a:spcPts val="800"/>
                        </a:spcAft>
                      </a:pPr>
                      <a:r>
                        <a:rPr lang="es-US" sz="900" dirty="0">
                          <a:effectLst/>
                        </a:rPr>
                        <a:t>Diversidad funcional</a:t>
                      </a:r>
                      <a:endParaRPr lang="en-US" sz="900" dirty="0">
                        <a:effectLst/>
                      </a:endParaRPr>
                    </a:p>
                    <a:p>
                      <a:pPr marL="0" marR="0">
                        <a:lnSpc>
                          <a:spcPct val="107000"/>
                        </a:lnSpc>
                        <a:spcBef>
                          <a:spcPts val="0"/>
                        </a:spcBef>
                        <a:spcAft>
                          <a:spcPts val="800"/>
                        </a:spcAft>
                      </a:pPr>
                      <a:r>
                        <a:rPr lang="es-PR" sz="900" dirty="0">
                          <a:effectLst/>
                        </a:rPr>
                        <a:t>Ética en la vida diaria </a:t>
                      </a:r>
                      <a:endParaRPr lang="en-US" sz="900" dirty="0">
                        <a:effectLst/>
                      </a:endParaRPr>
                    </a:p>
                    <a:p>
                      <a:pPr marL="0" marR="0">
                        <a:lnSpc>
                          <a:spcPct val="107000"/>
                        </a:lnSpc>
                        <a:spcBef>
                          <a:spcPts val="0"/>
                        </a:spcBef>
                        <a:spcAft>
                          <a:spcPts val="800"/>
                        </a:spcAft>
                      </a:pPr>
                      <a:r>
                        <a:rPr lang="es-PR" sz="900" dirty="0">
                          <a:effectLst/>
                        </a:rPr>
                        <a:t>Finanzas</a:t>
                      </a:r>
                      <a:endParaRPr lang="en-US" sz="900" dirty="0">
                        <a:effectLst/>
                      </a:endParaRPr>
                    </a:p>
                    <a:p>
                      <a:pPr marL="0" marR="0">
                        <a:lnSpc>
                          <a:spcPct val="107000"/>
                        </a:lnSpc>
                        <a:spcBef>
                          <a:spcPts val="0"/>
                        </a:spcBef>
                        <a:spcAft>
                          <a:spcPts val="800"/>
                        </a:spcAft>
                      </a:pPr>
                      <a:r>
                        <a:rPr lang="es-US" sz="900" dirty="0">
                          <a:effectLst/>
                        </a:rPr>
                        <a:t>Responsabilidad social</a:t>
                      </a:r>
                      <a:endParaRPr lang="en-US" sz="900" dirty="0">
                        <a:effectLst/>
                      </a:endParaRPr>
                    </a:p>
                    <a:p>
                      <a:pPr marL="0" marR="0">
                        <a:lnSpc>
                          <a:spcPct val="107000"/>
                        </a:lnSpc>
                        <a:spcBef>
                          <a:spcPts val="0"/>
                        </a:spcBef>
                        <a:spcAft>
                          <a:spcPts val="800"/>
                        </a:spcAft>
                      </a:pPr>
                      <a:r>
                        <a:rPr lang="es-US" sz="900" dirty="0">
                          <a:effectLst/>
                        </a:rPr>
                        <a:t>Toma de decisiones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extLst>
                  <a:ext uri="{0D108BD9-81ED-4DB2-BD59-A6C34878D82A}">
                    <a16:rowId xmlns:a16="http://schemas.microsoft.com/office/drawing/2014/main" val="1560729923"/>
                  </a:ext>
                </a:extLst>
              </a:tr>
            </a:tbl>
          </a:graphicData>
        </a:graphic>
      </p:graphicFrame>
    </p:spTree>
    <p:extLst>
      <p:ext uri="{BB962C8B-B14F-4D97-AF65-F5344CB8AC3E}">
        <p14:creationId xmlns:p14="http://schemas.microsoft.com/office/powerpoint/2010/main" val="178981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353D3-0F14-3DA3-1053-2DE0561D0AD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graphicFrame>
        <p:nvGraphicFramePr>
          <p:cNvPr id="3" name="Table 2">
            <a:extLst>
              <a:ext uri="{FF2B5EF4-FFF2-40B4-BE49-F238E27FC236}">
                <a16:creationId xmlns:a16="http://schemas.microsoft.com/office/drawing/2014/main" id="{0E553CCC-6104-9AAF-B47A-4448BB8D2DAC}"/>
              </a:ext>
            </a:extLst>
          </p:cNvPr>
          <p:cNvGraphicFramePr>
            <a:graphicFrameLocks noGrp="1"/>
          </p:cNvGraphicFramePr>
          <p:nvPr>
            <p:extLst>
              <p:ext uri="{D42A27DB-BD31-4B8C-83A1-F6EECF244321}">
                <p14:modId xmlns:p14="http://schemas.microsoft.com/office/powerpoint/2010/main" val="479354408"/>
              </p:ext>
            </p:extLst>
          </p:nvPr>
        </p:nvGraphicFramePr>
        <p:xfrm>
          <a:off x="1206795" y="365865"/>
          <a:ext cx="6730409" cy="4411769"/>
        </p:xfrm>
        <a:graphic>
          <a:graphicData uri="http://schemas.openxmlformats.org/drawingml/2006/table">
            <a:tbl>
              <a:tblPr firstRow="1" bandRow="1">
                <a:tableStyleId>{242A20BD-2505-46DF-82F6-A791D1CCFF51}</a:tableStyleId>
              </a:tblPr>
              <a:tblGrid>
                <a:gridCol w="2094171">
                  <a:extLst>
                    <a:ext uri="{9D8B030D-6E8A-4147-A177-3AD203B41FA5}">
                      <a16:colId xmlns:a16="http://schemas.microsoft.com/office/drawing/2014/main" val="3185513832"/>
                    </a:ext>
                  </a:extLst>
                </a:gridCol>
                <a:gridCol w="2244915">
                  <a:extLst>
                    <a:ext uri="{9D8B030D-6E8A-4147-A177-3AD203B41FA5}">
                      <a16:colId xmlns:a16="http://schemas.microsoft.com/office/drawing/2014/main" val="3730401546"/>
                    </a:ext>
                  </a:extLst>
                </a:gridCol>
                <a:gridCol w="2391323">
                  <a:extLst>
                    <a:ext uri="{9D8B030D-6E8A-4147-A177-3AD203B41FA5}">
                      <a16:colId xmlns:a16="http://schemas.microsoft.com/office/drawing/2014/main" val="3557497122"/>
                    </a:ext>
                  </a:extLst>
                </a:gridCol>
              </a:tblGrid>
              <a:tr h="207751">
                <a:tc>
                  <a:txBody>
                    <a:bodyPr/>
                    <a:lstStyle/>
                    <a:p>
                      <a:pPr marL="0" marR="0" algn="ctr">
                        <a:lnSpc>
                          <a:spcPct val="107000"/>
                        </a:lnSpc>
                        <a:spcBef>
                          <a:spcPts val="0"/>
                        </a:spcBef>
                        <a:spcAft>
                          <a:spcPts val="800"/>
                        </a:spcAft>
                      </a:pPr>
                      <a:r>
                        <a:rPr lang="en-US" sz="1400">
                          <a:effectLst/>
                        </a:rPr>
                        <a:t>Sexto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400">
                          <a:effectLst/>
                        </a:rPr>
                        <a:t>Séptimo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400">
                          <a:effectLst/>
                        </a:rPr>
                        <a:t>Octavo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extLst>
                  <a:ext uri="{0D108BD9-81ED-4DB2-BD59-A6C34878D82A}">
                    <a16:rowId xmlns:a16="http://schemas.microsoft.com/office/drawing/2014/main" val="3436242448"/>
                  </a:ext>
                </a:extLst>
              </a:tr>
              <a:tr h="3880640">
                <a:tc>
                  <a:txBody>
                    <a:bodyPr/>
                    <a:lstStyle/>
                    <a:p>
                      <a:pPr marL="0" marR="0">
                        <a:lnSpc>
                          <a:spcPct val="107000"/>
                        </a:lnSpc>
                        <a:spcBef>
                          <a:spcPts val="0"/>
                        </a:spcBef>
                        <a:spcAft>
                          <a:spcPts val="0"/>
                        </a:spcAft>
                      </a:pPr>
                      <a:r>
                        <a:rPr lang="es-PR" sz="1400" dirty="0">
                          <a:effectLst/>
                        </a:rPr>
                        <a:t>Antirracismo</a:t>
                      </a:r>
                      <a:endParaRPr lang="en-US" sz="1400" dirty="0">
                        <a:effectLst/>
                      </a:endParaRPr>
                    </a:p>
                    <a:p>
                      <a:pPr marL="0" marR="0">
                        <a:lnSpc>
                          <a:spcPct val="107000"/>
                        </a:lnSpc>
                        <a:spcBef>
                          <a:spcPts val="0"/>
                        </a:spcBef>
                        <a:spcAft>
                          <a:spcPts val="0"/>
                        </a:spcAft>
                      </a:pPr>
                      <a:r>
                        <a:rPr lang="es-PR" sz="1400" dirty="0">
                          <a:effectLst/>
                        </a:rPr>
                        <a:t>Autogestión</a:t>
                      </a:r>
                      <a:r>
                        <a:rPr lang="es-US" sz="1400" dirty="0">
                          <a:effectLst/>
                        </a:rPr>
                        <a:t> </a:t>
                      </a:r>
                      <a:endParaRPr lang="en-US" sz="1400" dirty="0">
                        <a:effectLst/>
                      </a:endParaRPr>
                    </a:p>
                    <a:p>
                      <a:pPr marL="0" marR="0">
                        <a:lnSpc>
                          <a:spcPct val="107000"/>
                        </a:lnSpc>
                        <a:spcBef>
                          <a:spcPts val="0"/>
                        </a:spcBef>
                        <a:spcAft>
                          <a:spcPts val="0"/>
                        </a:spcAft>
                      </a:pPr>
                      <a:r>
                        <a:rPr lang="es-PR" sz="1400" dirty="0">
                          <a:effectLst/>
                        </a:rPr>
                        <a:t>Convivencia</a:t>
                      </a:r>
                      <a:endParaRPr lang="en-US" sz="1400" dirty="0">
                        <a:effectLst/>
                      </a:endParaRPr>
                    </a:p>
                    <a:p>
                      <a:pPr marL="0" marR="0">
                        <a:lnSpc>
                          <a:spcPct val="107000"/>
                        </a:lnSpc>
                        <a:spcBef>
                          <a:spcPts val="0"/>
                        </a:spcBef>
                        <a:spcAft>
                          <a:spcPts val="0"/>
                        </a:spcAft>
                      </a:pPr>
                      <a:r>
                        <a:rPr lang="es-US" sz="1400" dirty="0">
                          <a:effectLst/>
                        </a:rPr>
                        <a:t>Diversidad funcional</a:t>
                      </a:r>
                      <a:endParaRPr lang="en-US" sz="1400" dirty="0">
                        <a:effectLst/>
                      </a:endParaRPr>
                    </a:p>
                    <a:p>
                      <a:pPr marL="0" marR="0">
                        <a:lnSpc>
                          <a:spcPct val="107000"/>
                        </a:lnSpc>
                        <a:spcBef>
                          <a:spcPts val="0"/>
                        </a:spcBef>
                        <a:spcAft>
                          <a:spcPts val="0"/>
                        </a:spcAft>
                      </a:pPr>
                      <a:r>
                        <a:rPr lang="es-PR" sz="1400" dirty="0">
                          <a:effectLst/>
                        </a:rPr>
                        <a:t>Educación para la paz</a:t>
                      </a:r>
                      <a:endParaRPr lang="en-US" sz="1400" dirty="0">
                        <a:effectLst/>
                      </a:endParaRPr>
                    </a:p>
                    <a:p>
                      <a:pPr marL="0" marR="0">
                        <a:lnSpc>
                          <a:spcPct val="107000"/>
                        </a:lnSpc>
                        <a:spcBef>
                          <a:spcPts val="0"/>
                        </a:spcBef>
                        <a:spcAft>
                          <a:spcPts val="0"/>
                        </a:spcAft>
                      </a:pPr>
                      <a:r>
                        <a:rPr lang="es-PR" sz="1400" dirty="0">
                          <a:effectLst/>
                        </a:rPr>
                        <a:t>Ética en la vida diaria </a:t>
                      </a:r>
                      <a:endParaRPr lang="en-US" sz="1400" dirty="0">
                        <a:effectLst/>
                      </a:endParaRPr>
                    </a:p>
                    <a:p>
                      <a:pPr marL="0" marR="0">
                        <a:lnSpc>
                          <a:spcPct val="107000"/>
                        </a:lnSpc>
                        <a:spcBef>
                          <a:spcPts val="0"/>
                        </a:spcBef>
                        <a:spcAft>
                          <a:spcPts val="0"/>
                        </a:spcAft>
                      </a:pPr>
                      <a:r>
                        <a:rPr lang="es-PR" sz="1400" dirty="0">
                          <a:effectLst/>
                        </a:rPr>
                        <a:t>Finanzas</a:t>
                      </a:r>
                      <a:endParaRPr lang="en-US" sz="1400" dirty="0">
                        <a:effectLst/>
                      </a:endParaRPr>
                    </a:p>
                    <a:p>
                      <a:pPr marL="0" marR="0">
                        <a:lnSpc>
                          <a:spcPct val="107000"/>
                        </a:lnSpc>
                        <a:spcBef>
                          <a:spcPts val="0"/>
                        </a:spcBef>
                        <a:spcAft>
                          <a:spcPts val="0"/>
                        </a:spcAft>
                      </a:pPr>
                      <a:r>
                        <a:rPr lang="es-PR" sz="1400" dirty="0">
                          <a:effectLst/>
                        </a:rPr>
                        <a:t>Moral</a:t>
                      </a:r>
                      <a:endParaRPr lang="en-US" sz="1400" dirty="0">
                        <a:effectLst/>
                      </a:endParaRPr>
                    </a:p>
                    <a:p>
                      <a:pPr marL="0" marR="0">
                        <a:lnSpc>
                          <a:spcPct val="107000"/>
                        </a:lnSpc>
                        <a:spcBef>
                          <a:spcPts val="0"/>
                        </a:spcBef>
                        <a:spcAft>
                          <a:spcPts val="0"/>
                        </a:spcAft>
                      </a:pPr>
                      <a:r>
                        <a:rPr lang="es-PR" sz="1400" dirty="0">
                          <a:effectLst/>
                        </a:rPr>
                        <a:t>Responsabilidad laboral</a:t>
                      </a:r>
                      <a:r>
                        <a:rPr lang="es-US" sz="1400" dirty="0">
                          <a:effectLst/>
                        </a:rPr>
                        <a:t> </a:t>
                      </a:r>
                      <a:endParaRPr lang="en-US" sz="1400" dirty="0">
                        <a:effectLst/>
                      </a:endParaRPr>
                    </a:p>
                    <a:p>
                      <a:pPr marL="0" marR="0">
                        <a:lnSpc>
                          <a:spcPct val="107000"/>
                        </a:lnSpc>
                        <a:spcBef>
                          <a:spcPts val="0"/>
                        </a:spcBef>
                        <a:spcAft>
                          <a:spcPts val="0"/>
                        </a:spcAft>
                      </a:pPr>
                      <a:r>
                        <a:rPr lang="es-US" sz="1400" dirty="0">
                          <a:effectLst/>
                        </a:rPr>
                        <a:t>Responsabilidad social</a:t>
                      </a:r>
                      <a:endParaRPr lang="en-US" sz="1400" dirty="0">
                        <a:effectLst/>
                      </a:endParaRPr>
                    </a:p>
                    <a:p>
                      <a:pPr marL="0" marR="0">
                        <a:lnSpc>
                          <a:spcPct val="107000"/>
                        </a:lnSpc>
                        <a:spcBef>
                          <a:spcPts val="0"/>
                        </a:spcBef>
                        <a:spcAft>
                          <a:spcPts val="0"/>
                        </a:spcAft>
                      </a:pPr>
                      <a:r>
                        <a:rPr lang="es-US" sz="1400" dirty="0">
                          <a:effectLst/>
                        </a:rPr>
                        <a:t>Toma de decisiones  </a:t>
                      </a:r>
                      <a:endParaRPr lang="en-US" sz="1400" dirty="0">
                        <a:effectLst/>
                      </a:endParaRPr>
                    </a:p>
                    <a:p>
                      <a:pPr marL="0" marR="0">
                        <a:lnSpc>
                          <a:spcPct val="107000"/>
                        </a:lnSpc>
                        <a:spcBef>
                          <a:spcPts val="0"/>
                        </a:spcBef>
                        <a:spcAft>
                          <a:spcPts val="800"/>
                        </a:spcAft>
                      </a:pPr>
                      <a:r>
                        <a:rPr lang="es-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0"/>
                        </a:spcAft>
                      </a:pPr>
                      <a:r>
                        <a:rPr lang="es-US" sz="1400">
                          <a:effectLst/>
                        </a:rPr>
                        <a:t>Agricultura</a:t>
                      </a:r>
                      <a:endParaRPr lang="en-US" sz="1400">
                        <a:effectLst/>
                      </a:endParaRPr>
                    </a:p>
                    <a:p>
                      <a:pPr marL="0" marR="0">
                        <a:lnSpc>
                          <a:spcPct val="107000"/>
                        </a:lnSpc>
                        <a:spcBef>
                          <a:spcPts val="0"/>
                        </a:spcBef>
                        <a:spcAft>
                          <a:spcPts val="0"/>
                        </a:spcAft>
                      </a:pPr>
                      <a:r>
                        <a:rPr lang="es-US" sz="1400">
                          <a:effectLst/>
                        </a:rPr>
                        <a:t>Autogestión</a:t>
                      </a:r>
                      <a:endParaRPr lang="en-US" sz="1400">
                        <a:effectLst/>
                      </a:endParaRPr>
                    </a:p>
                    <a:p>
                      <a:pPr marL="0" marR="0">
                        <a:lnSpc>
                          <a:spcPct val="107000"/>
                        </a:lnSpc>
                        <a:spcBef>
                          <a:spcPts val="0"/>
                        </a:spcBef>
                        <a:spcAft>
                          <a:spcPts val="0"/>
                        </a:spcAft>
                      </a:pPr>
                      <a:r>
                        <a:rPr lang="es-US" sz="1400">
                          <a:effectLst/>
                        </a:rPr>
                        <a:t>Conciencia tecnológica</a:t>
                      </a:r>
                      <a:endParaRPr lang="en-US" sz="1400">
                        <a:effectLst/>
                      </a:endParaRPr>
                    </a:p>
                    <a:p>
                      <a:pPr marL="0" marR="0">
                        <a:lnSpc>
                          <a:spcPct val="107000"/>
                        </a:lnSpc>
                        <a:spcBef>
                          <a:spcPts val="0"/>
                        </a:spcBef>
                        <a:spcAft>
                          <a:spcPts val="0"/>
                        </a:spcAft>
                      </a:pPr>
                      <a:r>
                        <a:rPr lang="es-US" sz="1400">
                          <a:effectLst/>
                        </a:rPr>
                        <a:t>Cuidado del medioambiente</a:t>
                      </a:r>
                      <a:endParaRPr lang="en-US" sz="1400">
                        <a:effectLst/>
                      </a:endParaRPr>
                    </a:p>
                    <a:p>
                      <a:pPr marL="0" marR="0">
                        <a:lnSpc>
                          <a:spcPct val="107000"/>
                        </a:lnSpc>
                        <a:spcBef>
                          <a:spcPts val="0"/>
                        </a:spcBef>
                        <a:spcAft>
                          <a:spcPts val="0"/>
                        </a:spcAft>
                      </a:pPr>
                      <a:r>
                        <a:rPr lang="es-US" sz="1400">
                          <a:effectLst/>
                        </a:rPr>
                        <a:t>Disciplina digital</a:t>
                      </a:r>
                      <a:endParaRPr lang="en-US" sz="1400">
                        <a:effectLst/>
                      </a:endParaRPr>
                    </a:p>
                    <a:p>
                      <a:pPr marL="0" marR="0">
                        <a:lnSpc>
                          <a:spcPct val="107000"/>
                        </a:lnSpc>
                        <a:spcBef>
                          <a:spcPts val="0"/>
                        </a:spcBef>
                        <a:spcAft>
                          <a:spcPts val="0"/>
                        </a:spcAft>
                      </a:pPr>
                      <a:r>
                        <a:rPr lang="es-US" sz="1400">
                          <a:effectLst/>
                        </a:rPr>
                        <a:t>Diversidad</a:t>
                      </a:r>
                      <a:endParaRPr lang="en-US" sz="1400">
                        <a:effectLst/>
                      </a:endParaRPr>
                    </a:p>
                    <a:p>
                      <a:pPr marL="0" marR="0">
                        <a:lnSpc>
                          <a:spcPct val="107000"/>
                        </a:lnSpc>
                        <a:spcBef>
                          <a:spcPts val="0"/>
                        </a:spcBef>
                        <a:spcAft>
                          <a:spcPts val="0"/>
                        </a:spcAft>
                      </a:pPr>
                      <a:r>
                        <a:rPr lang="es-US" sz="1400">
                          <a:effectLst/>
                        </a:rPr>
                        <a:t>Diversidad funcional</a:t>
                      </a:r>
                      <a:endParaRPr lang="en-US" sz="1400">
                        <a:effectLst/>
                      </a:endParaRPr>
                    </a:p>
                    <a:p>
                      <a:pPr marL="0" marR="0">
                        <a:lnSpc>
                          <a:spcPct val="107000"/>
                        </a:lnSpc>
                        <a:spcBef>
                          <a:spcPts val="0"/>
                        </a:spcBef>
                        <a:spcAft>
                          <a:spcPts val="0"/>
                        </a:spcAft>
                      </a:pPr>
                      <a:r>
                        <a:rPr lang="es-US" sz="1400">
                          <a:effectLst/>
                        </a:rPr>
                        <a:t>Ética en la vida diaria</a:t>
                      </a:r>
                      <a:endParaRPr lang="en-US" sz="1400">
                        <a:effectLst/>
                      </a:endParaRPr>
                    </a:p>
                    <a:p>
                      <a:pPr marL="0" marR="0">
                        <a:lnSpc>
                          <a:spcPct val="107000"/>
                        </a:lnSpc>
                        <a:spcBef>
                          <a:spcPts val="0"/>
                        </a:spcBef>
                        <a:spcAft>
                          <a:spcPts val="0"/>
                        </a:spcAft>
                      </a:pPr>
                      <a:r>
                        <a:rPr lang="es-US" sz="1400">
                          <a:effectLst/>
                        </a:rPr>
                        <a:t>Inclusividad </a:t>
                      </a:r>
                      <a:endParaRPr lang="en-US" sz="1400">
                        <a:effectLst/>
                      </a:endParaRPr>
                    </a:p>
                    <a:p>
                      <a:pPr marL="0" marR="0">
                        <a:lnSpc>
                          <a:spcPct val="107000"/>
                        </a:lnSpc>
                        <a:spcBef>
                          <a:spcPts val="0"/>
                        </a:spcBef>
                        <a:spcAft>
                          <a:spcPts val="0"/>
                        </a:spcAft>
                      </a:pPr>
                      <a:r>
                        <a:rPr lang="es-US" sz="1400">
                          <a:effectLst/>
                        </a:rPr>
                        <a:t>Recursos naturales</a:t>
                      </a:r>
                      <a:endParaRPr lang="en-US" sz="1400">
                        <a:effectLst/>
                      </a:endParaRPr>
                    </a:p>
                    <a:p>
                      <a:pPr marL="0" marR="0">
                        <a:lnSpc>
                          <a:spcPct val="107000"/>
                        </a:lnSpc>
                        <a:spcBef>
                          <a:spcPts val="0"/>
                        </a:spcBef>
                        <a:spcAft>
                          <a:spcPts val="0"/>
                        </a:spcAft>
                      </a:pPr>
                      <a:r>
                        <a:rPr lang="es-US" sz="1400">
                          <a:effectLst/>
                        </a:rPr>
                        <a:t>Responsabilidad laboral</a:t>
                      </a:r>
                      <a:endParaRPr lang="en-US" sz="1400">
                        <a:effectLst/>
                      </a:endParaRPr>
                    </a:p>
                    <a:p>
                      <a:pPr marL="0" marR="0">
                        <a:lnSpc>
                          <a:spcPct val="107000"/>
                        </a:lnSpc>
                        <a:spcBef>
                          <a:spcPts val="0"/>
                        </a:spcBef>
                        <a:spcAft>
                          <a:spcPts val="0"/>
                        </a:spcAft>
                      </a:pPr>
                      <a:r>
                        <a:rPr lang="es-US" sz="1400">
                          <a:effectLst/>
                        </a:rPr>
                        <a:t>Responsabilidad social</a:t>
                      </a:r>
                      <a:endParaRPr lang="en-US" sz="1400">
                        <a:effectLst/>
                      </a:endParaRPr>
                    </a:p>
                    <a:p>
                      <a:pPr marL="0" marR="0">
                        <a:lnSpc>
                          <a:spcPct val="107000"/>
                        </a:lnSpc>
                        <a:spcBef>
                          <a:spcPts val="0"/>
                        </a:spcBef>
                        <a:spcAft>
                          <a:spcPts val="0"/>
                        </a:spcAft>
                      </a:pPr>
                      <a:r>
                        <a:rPr lang="es-US" sz="1400">
                          <a:effectLst/>
                        </a:rPr>
                        <a:t>Sensibilidad por la naturaleza</a:t>
                      </a:r>
                      <a:endParaRPr lang="en-US" sz="1400">
                        <a:effectLst/>
                      </a:endParaRPr>
                    </a:p>
                    <a:p>
                      <a:pPr marL="0" marR="0">
                        <a:lnSpc>
                          <a:spcPct val="107000"/>
                        </a:lnSpc>
                        <a:spcBef>
                          <a:spcPts val="0"/>
                        </a:spcBef>
                        <a:spcAft>
                          <a:spcPts val="0"/>
                        </a:spcAft>
                      </a:pPr>
                      <a:r>
                        <a:rPr lang="es-US" sz="1400">
                          <a:effectLst/>
                        </a:rPr>
                        <a:t>Solidaridad</a:t>
                      </a:r>
                      <a:endParaRPr lang="en-US" sz="1400">
                        <a:effectLst/>
                      </a:endParaRPr>
                    </a:p>
                    <a:p>
                      <a:pPr marL="0" marR="0">
                        <a:lnSpc>
                          <a:spcPct val="107000"/>
                        </a:lnSpc>
                        <a:spcBef>
                          <a:spcPts val="0"/>
                        </a:spcBef>
                        <a:spcAft>
                          <a:spcPts val="0"/>
                        </a:spcAft>
                      </a:pPr>
                      <a:r>
                        <a:rPr lang="es-US" sz="1400">
                          <a:effectLst/>
                        </a:rPr>
                        <a:t>Toma de decisiones</a:t>
                      </a:r>
                      <a:endParaRPr lang="en-US" sz="1400">
                        <a:effectLst/>
                      </a:endParaRPr>
                    </a:p>
                    <a:p>
                      <a:pPr marL="0" marR="0">
                        <a:lnSpc>
                          <a:spcPct val="107000"/>
                        </a:lnSpc>
                        <a:spcBef>
                          <a:spcPts val="0"/>
                        </a:spcBef>
                        <a:spcAft>
                          <a:spcPts val="800"/>
                        </a:spcAft>
                      </a:pPr>
                      <a:r>
                        <a:rPr lang="es-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0"/>
                        </a:spcAft>
                      </a:pPr>
                      <a:r>
                        <a:rPr lang="es-US" sz="1400" dirty="0">
                          <a:effectLst/>
                        </a:rPr>
                        <a:t>Disciplina digital</a:t>
                      </a:r>
                      <a:endParaRPr lang="en-US" sz="1400" dirty="0">
                        <a:effectLst/>
                      </a:endParaRPr>
                    </a:p>
                    <a:p>
                      <a:pPr marL="0" marR="0">
                        <a:lnSpc>
                          <a:spcPct val="107000"/>
                        </a:lnSpc>
                        <a:spcBef>
                          <a:spcPts val="0"/>
                        </a:spcBef>
                        <a:spcAft>
                          <a:spcPts val="0"/>
                        </a:spcAft>
                      </a:pPr>
                      <a:r>
                        <a:rPr lang="es-US" sz="1400" dirty="0">
                          <a:effectLst/>
                        </a:rPr>
                        <a:t>Diversidad funcional</a:t>
                      </a:r>
                      <a:endParaRPr lang="en-US" sz="1400" dirty="0">
                        <a:effectLst/>
                      </a:endParaRPr>
                    </a:p>
                    <a:p>
                      <a:pPr marL="0" marR="0">
                        <a:lnSpc>
                          <a:spcPct val="107000"/>
                        </a:lnSpc>
                        <a:spcBef>
                          <a:spcPts val="0"/>
                        </a:spcBef>
                        <a:spcAft>
                          <a:spcPts val="0"/>
                        </a:spcAft>
                      </a:pPr>
                      <a:r>
                        <a:rPr lang="es-US" sz="1400" dirty="0">
                          <a:effectLst/>
                        </a:rPr>
                        <a:t>Educación ambiental </a:t>
                      </a:r>
                      <a:endParaRPr lang="en-US" sz="1400" dirty="0">
                        <a:effectLst/>
                      </a:endParaRPr>
                    </a:p>
                    <a:p>
                      <a:pPr marL="0" marR="0">
                        <a:lnSpc>
                          <a:spcPct val="107000"/>
                        </a:lnSpc>
                        <a:spcBef>
                          <a:spcPts val="0"/>
                        </a:spcBef>
                        <a:spcAft>
                          <a:spcPts val="0"/>
                        </a:spcAft>
                      </a:pPr>
                      <a:r>
                        <a:rPr lang="es-US" sz="1400" dirty="0">
                          <a:effectLst/>
                        </a:rPr>
                        <a:t>Ética en la vida diaria</a:t>
                      </a:r>
                      <a:endParaRPr lang="en-US" sz="1400" dirty="0">
                        <a:effectLst/>
                      </a:endParaRPr>
                    </a:p>
                    <a:p>
                      <a:pPr marL="0" marR="0">
                        <a:lnSpc>
                          <a:spcPct val="107000"/>
                        </a:lnSpc>
                        <a:spcBef>
                          <a:spcPts val="0"/>
                        </a:spcBef>
                        <a:spcAft>
                          <a:spcPts val="0"/>
                        </a:spcAft>
                      </a:pPr>
                      <a:r>
                        <a:rPr lang="es-ES" sz="1400" dirty="0">
                          <a:effectLst/>
                        </a:rPr>
                        <a:t>Formación de líderes</a:t>
                      </a:r>
                      <a:endParaRPr lang="en-US" sz="1400" dirty="0">
                        <a:effectLst/>
                      </a:endParaRPr>
                    </a:p>
                    <a:p>
                      <a:pPr marL="0" marR="0">
                        <a:lnSpc>
                          <a:spcPct val="107000"/>
                        </a:lnSpc>
                        <a:spcBef>
                          <a:spcPts val="0"/>
                        </a:spcBef>
                        <a:spcAft>
                          <a:spcPts val="0"/>
                        </a:spcAft>
                      </a:pPr>
                      <a:r>
                        <a:rPr lang="es-US" sz="1400" dirty="0">
                          <a:effectLst/>
                        </a:rPr>
                        <a:t>Investigación</a:t>
                      </a:r>
                      <a:endParaRPr lang="en-US" sz="1400" dirty="0">
                        <a:effectLst/>
                      </a:endParaRPr>
                    </a:p>
                    <a:p>
                      <a:pPr marL="0" marR="0">
                        <a:lnSpc>
                          <a:spcPct val="107000"/>
                        </a:lnSpc>
                        <a:spcBef>
                          <a:spcPts val="0"/>
                        </a:spcBef>
                        <a:spcAft>
                          <a:spcPts val="0"/>
                        </a:spcAft>
                      </a:pPr>
                      <a:r>
                        <a:rPr lang="es-ES" sz="1400" dirty="0">
                          <a:effectLst/>
                        </a:rPr>
                        <a:t>Publicidad</a:t>
                      </a:r>
                      <a:endParaRPr lang="en-US" sz="1400" dirty="0">
                        <a:effectLst/>
                      </a:endParaRPr>
                    </a:p>
                    <a:p>
                      <a:pPr marL="0" marR="0">
                        <a:lnSpc>
                          <a:spcPct val="107000"/>
                        </a:lnSpc>
                        <a:spcBef>
                          <a:spcPts val="0"/>
                        </a:spcBef>
                        <a:spcAft>
                          <a:spcPts val="0"/>
                        </a:spcAft>
                      </a:pPr>
                      <a:r>
                        <a:rPr lang="es-US" sz="1400" dirty="0">
                          <a:effectLst/>
                        </a:rPr>
                        <a:t>Recursos naturales</a:t>
                      </a:r>
                      <a:endParaRPr lang="en-US" sz="1400" dirty="0">
                        <a:effectLst/>
                      </a:endParaRPr>
                    </a:p>
                    <a:p>
                      <a:pPr marL="0" marR="0">
                        <a:lnSpc>
                          <a:spcPct val="107000"/>
                        </a:lnSpc>
                        <a:spcBef>
                          <a:spcPts val="0"/>
                        </a:spcBef>
                        <a:spcAft>
                          <a:spcPts val="0"/>
                        </a:spcAft>
                      </a:pPr>
                      <a:r>
                        <a:rPr lang="es-US" sz="1400" dirty="0">
                          <a:effectLst/>
                        </a:rPr>
                        <a:t>Responsabilidad laboral</a:t>
                      </a:r>
                      <a:endParaRPr lang="en-US" sz="1400" dirty="0">
                        <a:effectLst/>
                      </a:endParaRPr>
                    </a:p>
                    <a:p>
                      <a:pPr marL="0" marR="0">
                        <a:lnSpc>
                          <a:spcPct val="107000"/>
                        </a:lnSpc>
                        <a:spcBef>
                          <a:spcPts val="0"/>
                        </a:spcBef>
                        <a:spcAft>
                          <a:spcPts val="0"/>
                        </a:spcAft>
                      </a:pPr>
                      <a:r>
                        <a:rPr lang="es-US" sz="1400" dirty="0">
                          <a:effectLst/>
                        </a:rPr>
                        <a:t>Responsabilidad social</a:t>
                      </a:r>
                      <a:endParaRPr lang="en-US" sz="1400" dirty="0">
                        <a:effectLst/>
                      </a:endParaRPr>
                    </a:p>
                    <a:p>
                      <a:pPr marL="0" marR="0">
                        <a:lnSpc>
                          <a:spcPct val="107000"/>
                        </a:lnSpc>
                        <a:spcBef>
                          <a:spcPts val="0"/>
                        </a:spcBef>
                        <a:spcAft>
                          <a:spcPts val="0"/>
                        </a:spcAft>
                      </a:pPr>
                      <a:r>
                        <a:rPr lang="es-US" sz="1400" dirty="0">
                          <a:effectLst/>
                        </a:rPr>
                        <a:t>Sensibilidad por la naturaleza</a:t>
                      </a:r>
                      <a:endParaRPr lang="en-US" sz="1400" dirty="0">
                        <a:effectLst/>
                      </a:endParaRPr>
                    </a:p>
                    <a:p>
                      <a:pPr marL="0" marR="0">
                        <a:lnSpc>
                          <a:spcPct val="107000"/>
                        </a:lnSpc>
                        <a:spcBef>
                          <a:spcPts val="0"/>
                        </a:spcBef>
                        <a:spcAft>
                          <a:spcPts val="0"/>
                        </a:spcAft>
                      </a:pPr>
                      <a:r>
                        <a:rPr lang="es-US" sz="1400" dirty="0">
                          <a:effectLst/>
                        </a:rPr>
                        <a:t>Toma de decisiones </a:t>
                      </a:r>
                      <a:endParaRPr lang="en-US" sz="1400" dirty="0">
                        <a:effectLst/>
                      </a:endParaRPr>
                    </a:p>
                    <a:p>
                      <a:pPr marL="0" marR="0">
                        <a:lnSpc>
                          <a:spcPct val="107000"/>
                        </a:lnSpc>
                        <a:spcBef>
                          <a:spcPts val="0"/>
                        </a:spcBef>
                        <a:spcAft>
                          <a:spcPts val="0"/>
                        </a:spcAft>
                      </a:pPr>
                      <a:r>
                        <a:rPr lang="es-US" sz="1400" dirty="0">
                          <a:effectLst/>
                        </a:rPr>
                        <a:t>Trabajo</a:t>
                      </a:r>
                      <a:endParaRPr lang="en-US" sz="1400" dirty="0">
                        <a:effectLst/>
                      </a:endParaRPr>
                    </a:p>
                    <a:p>
                      <a:pPr marL="0" marR="0">
                        <a:lnSpc>
                          <a:spcPct val="107000"/>
                        </a:lnSpc>
                        <a:spcBef>
                          <a:spcPts val="0"/>
                        </a:spcBef>
                        <a:spcAft>
                          <a:spcPts val="800"/>
                        </a:spcAft>
                      </a:pPr>
                      <a:r>
                        <a:rPr lang="es-PR"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extLst>
                  <a:ext uri="{0D108BD9-81ED-4DB2-BD59-A6C34878D82A}">
                    <a16:rowId xmlns:a16="http://schemas.microsoft.com/office/drawing/2014/main" val="86297899"/>
                  </a:ext>
                </a:extLst>
              </a:tr>
            </a:tbl>
          </a:graphicData>
        </a:graphic>
      </p:graphicFrame>
    </p:spTree>
    <p:extLst>
      <p:ext uri="{BB962C8B-B14F-4D97-AF65-F5344CB8AC3E}">
        <p14:creationId xmlns:p14="http://schemas.microsoft.com/office/powerpoint/2010/main" val="2815955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3CA7C3-AC32-F91A-F379-FDF62DECEE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graphicFrame>
        <p:nvGraphicFramePr>
          <p:cNvPr id="3" name="Table 2">
            <a:extLst>
              <a:ext uri="{FF2B5EF4-FFF2-40B4-BE49-F238E27FC236}">
                <a16:creationId xmlns:a16="http://schemas.microsoft.com/office/drawing/2014/main" id="{D8ACB105-40E0-48F2-05E8-FC3BE3EB4C41}"/>
              </a:ext>
            </a:extLst>
          </p:cNvPr>
          <p:cNvGraphicFramePr>
            <a:graphicFrameLocks noGrp="1"/>
          </p:cNvGraphicFramePr>
          <p:nvPr>
            <p:extLst>
              <p:ext uri="{D42A27DB-BD31-4B8C-83A1-F6EECF244321}">
                <p14:modId xmlns:p14="http://schemas.microsoft.com/office/powerpoint/2010/main" val="1698189514"/>
              </p:ext>
            </p:extLst>
          </p:nvPr>
        </p:nvGraphicFramePr>
        <p:xfrm>
          <a:off x="1446028" y="318684"/>
          <a:ext cx="6539023" cy="4432941"/>
        </p:xfrm>
        <a:graphic>
          <a:graphicData uri="http://schemas.openxmlformats.org/drawingml/2006/table">
            <a:tbl>
              <a:tblPr firstRow="1" bandRow="1">
                <a:tableStyleId>{242A20BD-2505-46DF-82F6-A791D1CCFF51}</a:tableStyleId>
              </a:tblPr>
              <a:tblGrid>
                <a:gridCol w="1485223">
                  <a:extLst>
                    <a:ext uri="{9D8B030D-6E8A-4147-A177-3AD203B41FA5}">
                      <a16:colId xmlns:a16="http://schemas.microsoft.com/office/drawing/2014/main" val="3744290063"/>
                    </a:ext>
                  </a:extLst>
                </a:gridCol>
                <a:gridCol w="1624652">
                  <a:extLst>
                    <a:ext uri="{9D8B030D-6E8A-4147-A177-3AD203B41FA5}">
                      <a16:colId xmlns:a16="http://schemas.microsoft.com/office/drawing/2014/main" val="2946324145"/>
                    </a:ext>
                  </a:extLst>
                </a:gridCol>
                <a:gridCol w="1715079">
                  <a:extLst>
                    <a:ext uri="{9D8B030D-6E8A-4147-A177-3AD203B41FA5}">
                      <a16:colId xmlns:a16="http://schemas.microsoft.com/office/drawing/2014/main" val="628388031"/>
                    </a:ext>
                  </a:extLst>
                </a:gridCol>
                <a:gridCol w="1714069">
                  <a:extLst>
                    <a:ext uri="{9D8B030D-6E8A-4147-A177-3AD203B41FA5}">
                      <a16:colId xmlns:a16="http://schemas.microsoft.com/office/drawing/2014/main" val="536294203"/>
                    </a:ext>
                  </a:extLst>
                </a:gridCol>
              </a:tblGrid>
              <a:tr h="224762">
                <a:tc>
                  <a:txBody>
                    <a:bodyPr/>
                    <a:lstStyle/>
                    <a:p>
                      <a:pPr marL="0" marR="0" algn="ctr">
                        <a:lnSpc>
                          <a:spcPct val="107000"/>
                        </a:lnSpc>
                        <a:spcBef>
                          <a:spcPts val="0"/>
                        </a:spcBef>
                        <a:spcAft>
                          <a:spcPts val="800"/>
                        </a:spcAft>
                      </a:pPr>
                      <a:r>
                        <a:rPr lang="en-US" sz="1200">
                          <a:effectLst/>
                        </a:rPr>
                        <a:t>Noveno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200">
                          <a:effectLst/>
                        </a:rPr>
                        <a:t>Décimo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200">
                          <a:effectLst/>
                        </a:rPr>
                        <a:t>Undécimo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gn="ctr">
                        <a:lnSpc>
                          <a:spcPct val="107000"/>
                        </a:lnSpc>
                        <a:spcBef>
                          <a:spcPts val="0"/>
                        </a:spcBef>
                        <a:spcAft>
                          <a:spcPts val="800"/>
                        </a:spcAft>
                      </a:pPr>
                      <a:r>
                        <a:rPr lang="en-US" sz="1200">
                          <a:effectLst/>
                        </a:rPr>
                        <a:t>Duodécimo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66920886"/>
                  </a:ext>
                </a:extLst>
              </a:tr>
              <a:tr h="4198382">
                <a:tc>
                  <a:txBody>
                    <a:bodyPr/>
                    <a:lstStyle/>
                    <a:p>
                      <a:pPr marL="0" marR="0">
                        <a:lnSpc>
                          <a:spcPct val="107000"/>
                        </a:lnSpc>
                        <a:spcBef>
                          <a:spcPts val="0"/>
                        </a:spcBef>
                        <a:spcAft>
                          <a:spcPts val="0"/>
                        </a:spcAft>
                      </a:pPr>
                      <a:r>
                        <a:rPr lang="es-US" sz="1200">
                          <a:effectLst/>
                        </a:rPr>
                        <a:t>Disciplina digital</a:t>
                      </a:r>
                      <a:endParaRPr lang="en-US" sz="1200">
                        <a:effectLst/>
                      </a:endParaRPr>
                    </a:p>
                    <a:p>
                      <a:pPr marL="0" marR="0">
                        <a:lnSpc>
                          <a:spcPct val="107000"/>
                        </a:lnSpc>
                        <a:spcBef>
                          <a:spcPts val="0"/>
                        </a:spcBef>
                        <a:spcAft>
                          <a:spcPts val="0"/>
                        </a:spcAft>
                      </a:pPr>
                      <a:r>
                        <a:rPr lang="es-US" sz="1200">
                          <a:effectLst/>
                        </a:rPr>
                        <a:t>Diversidad funcional</a:t>
                      </a:r>
                      <a:endParaRPr lang="en-US" sz="1200">
                        <a:effectLst/>
                      </a:endParaRPr>
                    </a:p>
                    <a:p>
                      <a:pPr marL="0" marR="0">
                        <a:lnSpc>
                          <a:spcPct val="107000"/>
                        </a:lnSpc>
                        <a:spcBef>
                          <a:spcPts val="0"/>
                        </a:spcBef>
                        <a:spcAft>
                          <a:spcPts val="0"/>
                        </a:spcAft>
                      </a:pPr>
                      <a:r>
                        <a:rPr lang="es-ES" sz="1200">
                          <a:effectLst/>
                        </a:rPr>
                        <a:t>Economía</a:t>
                      </a:r>
                      <a:endParaRPr lang="en-US" sz="1200">
                        <a:effectLst/>
                      </a:endParaRPr>
                    </a:p>
                    <a:p>
                      <a:pPr marL="0" marR="0">
                        <a:lnSpc>
                          <a:spcPct val="107000"/>
                        </a:lnSpc>
                        <a:spcBef>
                          <a:spcPts val="0"/>
                        </a:spcBef>
                        <a:spcAft>
                          <a:spcPts val="0"/>
                        </a:spcAft>
                      </a:pPr>
                      <a:r>
                        <a:rPr lang="es-ES" sz="1200">
                          <a:effectLst/>
                        </a:rPr>
                        <a:t>Educación al consumidor</a:t>
                      </a:r>
                      <a:endParaRPr lang="en-US" sz="1200">
                        <a:effectLst/>
                      </a:endParaRPr>
                    </a:p>
                    <a:p>
                      <a:pPr marL="0" marR="0">
                        <a:lnSpc>
                          <a:spcPct val="107000"/>
                        </a:lnSpc>
                        <a:spcBef>
                          <a:spcPts val="0"/>
                        </a:spcBef>
                        <a:spcAft>
                          <a:spcPts val="0"/>
                        </a:spcAft>
                      </a:pPr>
                      <a:r>
                        <a:rPr lang="es-US" sz="1200">
                          <a:effectLst/>
                        </a:rPr>
                        <a:t>Ética en la vida diaria</a:t>
                      </a:r>
                      <a:endParaRPr lang="en-US" sz="1200">
                        <a:effectLst/>
                      </a:endParaRPr>
                    </a:p>
                    <a:p>
                      <a:pPr marL="0" marR="0">
                        <a:lnSpc>
                          <a:spcPct val="107000"/>
                        </a:lnSpc>
                        <a:spcBef>
                          <a:spcPts val="0"/>
                        </a:spcBef>
                        <a:spcAft>
                          <a:spcPts val="0"/>
                        </a:spcAft>
                      </a:pPr>
                      <a:r>
                        <a:rPr lang="es-ES" sz="1200">
                          <a:effectLst/>
                        </a:rPr>
                        <a:t>Finanzas</a:t>
                      </a:r>
                      <a:endParaRPr lang="en-US" sz="1200">
                        <a:effectLst/>
                      </a:endParaRPr>
                    </a:p>
                    <a:p>
                      <a:pPr marL="0" marR="0">
                        <a:lnSpc>
                          <a:spcPct val="107000"/>
                        </a:lnSpc>
                        <a:spcBef>
                          <a:spcPts val="0"/>
                        </a:spcBef>
                        <a:spcAft>
                          <a:spcPts val="0"/>
                        </a:spcAft>
                      </a:pPr>
                      <a:r>
                        <a:rPr lang="es-ES" sz="1200">
                          <a:effectLst/>
                        </a:rPr>
                        <a:t>Formación de líderes</a:t>
                      </a:r>
                      <a:endParaRPr lang="en-US" sz="1200">
                        <a:effectLst/>
                      </a:endParaRPr>
                    </a:p>
                    <a:p>
                      <a:pPr marL="0" marR="0">
                        <a:lnSpc>
                          <a:spcPct val="107000"/>
                        </a:lnSpc>
                        <a:spcBef>
                          <a:spcPts val="0"/>
                        </a:spcBef>
                        <a:spcAft>
                          <a:spcPts val="0"/>
                        </a:spcAft>
                      </a:pPr>
                      <a:r>
                        <a:rPr lang="es-US" sz="1200">
                          <a:effectLst/>
                        </a:rPr>
                        <a:t>Investigación</a:t>
                      </a:r>
                      <a:endParaRPr lang="en-US" sz="1200">
                        <a:effectLst/>
                      </a:endParaRPr>
                    </a:p>
                    <a:p>
                      <a:pPr marL="0" marR="0">
                        <a:lnSpc>
                          <a:spcPct val="107000"/>
                        </a:lnSpc>
                        <a:spcBef>
                          <a:spcPts val="0"/>
                        </a:spcBef>
                        <a:spcAft>
                          <a:spcPts val="0"/>
                        </a:spcAft>
                      </a:pPr>
                      <a:r>
                        <a:rPr lang="es-ES" sz="1200">
                          <a:effectLst/>
                        </a:rPr>
                        <a:t>Responsabilidad laboral</a:t>
                      </a:r>
                      <a:endParaRPr lang="en-US" sz="1200">
                        <a:effectLst/>
                      </a:endParaRPr>
                    </a:p>
                    <a:p>
                      <a:pPr marL="0" marR="0">
                        <a:lnSpc>
                          <a:spcPct val="107000"/>
                        </a:lnSpc>
                        <a:spcBef>
                          <a:spcPts val="0"/>
                        </a:spcBef>
                        <a:spcAft>
                          <a:spcPts val="0"/>
                        </a:spcAft>
                      </a:pPr>
                      <a:r>
                        <a:rPr lang="es-US" sz="1200">
                          <a:effectLst/>
                        </a:rPr>
                        <a:t>Responsabilidad social</a:t>
                      </a:r>
                      <a:endParaRPr lang="en-US" sz="1200">
                        <a:effectLst/>
                      </a:endParaRPr>
                    </a:p>
                    <a:p>
                      <a:pPr marL="0" marR="0">
                        <a:lnSpc>
                          <a:spcPct val="107000"/>
                        </a:lnSpc>
                        <a:spcBef>
                          <a:spcPts val="0"/>
                        </a:spcBef>
                        <a:spcAft>
                          <a:spcPts val="0"/>
                        </a:spcAft>
                      </a:pPr>
                      <a:r>
                        <a:rPr lang="es-ES" sz="1200">
                          <a:effectLst/>
                        </a:rPr>
                        <a:t>Salud física</a:t>
                      </a:r>
                      <a:endParaRPr lang="en-US" sz="1200">
                        <a:effectLst/>
                      </a:endParaRPr>
                    </a:p>
                    <a:p>
                      <a:pPr marL="0" marR="0">
                        <a:lnSpc>
                          <a:spcPct val="107000"/>
                        </a:lnSpc>
                        <a:spcBef>
                          <a:spcPts val="0"/>
                        </a:spcBef>
                        <a:spcAft>
                          <a:spcPts val="0"/>
                        </a:spcAft>
                      </a:pPr>
                      <a:r>
                        <a:rPr lang="es-ES" sz="1200">
                          <a:effectLst/>
                        </a:rPr>
                        <a:t>Salud integral</a:t>
                      </a:r>
                      <a:r>
                        <a:rPr lang="es-US" sz="1200">
                          <a:effectLst/>
                        </a:rPr>
                        <a:t> </a:t>
                      </a:r>
                      <a:endParaRPr lang="en-US" sz="1200">
                        <a:effectLst/>
                      </a:endParaRPr>
                    </a:p>
                    <a:p>
                      <a:pPr marL="0" marR="0">
                        <a:lnSpc>
                          <a:spcPct val="107000"/>
                        </a:lnSpc>
                        <a:spcBef>
                          <a:spcPts val="0"/>
                        </a:spcBef>
                        <a:spcAft>
                          <a:spcPts val="0"/>
                        </a:spcAft>
                      </a:pPr>
                      <a:r>
                        <a:rPr lang="es-ES" sz="1200">
                          <a:effectLst/>
                        </a:rPr>
                        <a:t>Solidaridad</a:t>
                      </a:r>
                      <a:r>
                        <a:rPr lang="es-US" sz="1200">
                          <a:effectLst/>
                        </a:rPr>
                        <a:t> </a:t>
                      </a:r>
                      <a:endParaRPr lang="en-US" sz="1200">
                        <a:effectLst/>
                      </a:endParaRPr>
                    </a:p>
                    <a:p>
                      <a:pPr marL="0" marR="0">
                        <a:lnSpc>
                          <a:spcPct val="107000"/>
                        </a:lnSpc>
                        <a:spcBef>
                          <a:spcPts val="0"/>
                        </a:spcBef>
                        <a:spcAft>
                          <a:spcPts val="0"/>
                        </a:spcAft>
                      </a:pPr>
                      <a:r>
                        <a:rPr lang="es-US" sz="1200">
                          <a:effectLst/>
                        </a:rPr>
                        <a:t>Toma de decisiones</a:t>
                      </a:r>
                      <a:endParaRPr lang="en-US" sz="1200">
                        <a:effectLst/>
                      </a:endParaRPr>
                    </a:p>
                    <a:p>
                      <a:pPr marL="0" marR="0">
                        <a:lnSpc>
                          <a:spcPct val="107000"/>
                        </a:lnSpc>
                        <a:spcBef>
                          <a:spcPts val="0"/>
                        </a:spcBef>
                        <a:spcAft>
                          <a:spcPts val="0"/>
                        </a:spcAft>
                      </a:pPr>
                      <a:r>
                        <a:rPr lang="es-US" sz="1200">
                          <a:effectLst/>
                        </a:rPr>
                        <a:t>Trabajo</a:t>
                      </a:r>
                      <a:endParaRPr lang="en-US" sz="1200">
                        <a:effectLst/>
                      </a:endParaRPr>
                    </a:p>
                    <a:p>
                      <a:pPr marL="0" marR="0">
                        <a:lnSpc>
                          <a:spcPct val="107000"/>
                        </a:lnSpc>
                        <a:spcBef>
                          <a:spcPts val="0"/>
                        </a:spcBef>
                        <a:spcAft>
                          <a:spcPts val="800"/>
                        </a:spcAft>
                      </a:pPr>
                      <a:r>
                        <a:rPr lang="es-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0"/>
                        </a:spcAft>
                      </a:pPr>
                      <a:r>
                        <a:rPr lang="es-US" sz="1200">
                          <a:effectLst/>
                        </a:rPr>
                        <a:t>Capital social </a:t>
                      </a:r>
                      <a:endParaRPr lang="en-US" sz="1200">
                        <a:effectLst/>
                      </a:endParaRPr>
                    </a:p>
                    <a:p>
                      <a:pPr marL="0" marR="0">
                        <a:lnSpc>
                          <a:spcPct val="107000"/>
                        </a:lnSpc>
                        <a:spcBef>
                          <a:spcPts val="0"/>
                        </a:spcBef>
                        <a:spcAft>
                          <a:spcPts val="0"/>
                        </a:spcAft>
                      </a:pPr>
                      <a:r>
                        <a:rPr lang="es-US" sz="1200">
                          <a:effectLst/>
                        </a:rPr>
                        <a:t>Comunidad</a:t>
                      </a:r>
                      <a:endParaRPr lang="en-US" sz="1200">
                        <a:effectLst/>
                      </a:endParaRPr>
                    </a:p>
                    <a:p>
                      <a:pPr marL="0" marR="0">
                        <a:lnSpc>
                          <a:spcPct val="107000"/>
                        </a:lnSpc>
                        <a:spcBef>
                          <a:spcPts val="0"/>
                        </a:spcBef>
                        <a:spcAft>
                          <a:spcPts val="0"/>
                        </a:spcAft>
                      </a:pPr>
                      <a:r>
                        <a:rPr lang="es-US" sz="1200">
                          <a:effectLst/>
                        </a:rPr>
                        <a:t>Disciplina digital</a:t>
                      </a:r>
                      <a:endParaRPr lang="en-US" sz="1200">
                        <a:effectLst/>
                      </a:endParaRPr>
                    </a:p>
                    <a:p>
                      <a:pPr marL="0" marR="0">
                        <a:lnSpc>
                          <a:spcPct val="107000"/>
                        </a:lnSpc>
                        <a:spcBef>
                          <a:spcPts val="0"/>
                        </a:spcBef>
                        <a:spcAft>
                          <a:spcPts val="0"/>
                        </a:spcAft>
                      </a:pPr>
                      <a:r>
                        <a:rPr lang="es-US" sz="1200">
                          <a:effectLst/>
                        </a:rPr>
                        <a:t>Diversidad funcional</a:t>
                      </a:r>
                      <a:endParaRPr lang="en-US" sz="1200">
                        <a:effectLst/>
                      </a:endParaRPr>
                    </a:p>
                    <a:p>
                      <a:pPr marL="0" marR="0">
                        <a:lnSpc>
                          <a:spcPct val="107000"/>
                        </a:lnSpc>
                        <a:spcBef>
                          <a:spcPts val="0"/>
                        </a:spcBef>
                        <a:spcAft>
                          <a:spcPts val="0"/>
                        </a:spcAft>
                      </a:pPr>
                      <a:r>
                        <a:rPr lang="es-US" sz="1200">
                          <a:effectLst/>
                        </a:rPr>
                        <a:t>Empresarismo</a:t>
                      </a:r>
                      <a:endParaRPr lang="en-US" sz="1200">
                        <a:effectLst/>
                      </a:endParaRPr>
                    </a:p>
                    <a:p>
                      <a:pPr marL="0" marR="0">
                        <a:lnSpc>
                          <a:spcPct val="107000"/>
                        </a:lnSpc>
                        <a:spcBef>
                          <a:spcPts val="0"/>
                        </a:spcBef>
                        <a:spcAft>
                          <a:spcPts val="0"/>
                        </a:spcAft>
                      </a:pPr>
                      <a:r>
                        <a:rPr lang="es-US" sz="1200">
                          <a:effectLst/>
                        </a:rPr>
                        <a:t>Ética en la vida diaria</a:t>
                      </a:r>
                      <a:endParaRPr lang="en-US" sz="1200">
                        <a:effectLst/>
                      </a:endParaRPr>
                    </a:p>
                    <a:p>
                      <a:pPr marL="0" marR="0">
                        <a:lnSpc>
                          <a:spcPct val="107000"/>
                        </a:lnSpc>
                        <a:spcBef>
                          <a:spcPts val="0"/>
                        </a:spcBef>
                        <a:spcAft>
                          <a:spcPts val="0"/>
                        </a:spcAft>
                      </a:pPr>
                      <a:r>
                        <a:rPr lang="es-ES" sz="1200">
                          <a:effectLst/>
                        </a:rPr>
                        <a:t>Finanzas</a:t>
                      </a:r>
                      <a:endParaRPr lang="en-US" sz="1200">
                        <a:effectLst/>
                      </a:endParaRPr>
                    </a:p>
                    <a:p>
                      <a:pPr marL="0" marR="0">
                        <a:lnSpc>
                          <a:spcPct val="107000"/>
                        </a:lnSpc>
                        <a:spcBef>
                          <a:spcPts val="0"/>
                        </a:spcBef>
                        <a:spcAft>
                          <a:spcPts val="0"/>
                        </a:spcAft>
                      </a:pPr>
                      <a:r>
                        <a:rPr lang="es-US" sz="1200">
                          <a:effectLst/>
                        </a:rPr>
                        <a:t>Inclusividad</a:t>
                      </a:r>
                      <a:endParaRPr lang="en-US" sz="1200">
                        <a:effectLst/>
                      </a:endParaRPr>
                    </a:p>
                    <a:p>
                      <a:pPr marL="0" marR="0">
                        <a:lnSpc>
                          <a:spcPct val="107000"/>
                        </a:lnSpc>
                        <a:spcBef>
                          <a:spcPts val="0"/>
                        </a:spcBef>
                        <a:spcAft>
                          <a:spcPts val="0"/>
                        </a:spcAft>
                      </a:pPr>
                      <a:r>
                        <a:rPr lang="es-US" sz="1200">
                          <a:effectLst/>
                        </a:rPr>
                        <a:t>Investigación</a:t>
                      </a:r>
                      <a:endParaRPr lang="en-US" sz="1200">
                        <a:effectLst/>
                      </a:endParaRPr>
                    </a:p>
                    <a:p>
                      <a:pPr marL="0" marR="0">
                        <a:lnSpc>
                          <a:spcPct val="107000"/>
                        </a:lnSpc>
                        <a:spcBef>
                          <a:spcPts val="0"/>
                        </a:spcBef>
                        <a:spcAft>
                          <a:spcPts val="0"/>
                        </a:spcAft>
                      </a:pPr>
                      <a:r>
                        <a:rPr lang="es-US" sz="1200">
                          <a:effectLst/>
                        </a:rPr>
                        <a:t>Responsabilidad social</a:t>
                      </a:r>
                      <a:endParaRPr lang="en-US" sz="1200">
                        <a:effectLst/>
                      </a:endParaRPr>
                    </a:p>
                    <a:p>
                      <a:pPr marL="0" marR="0">
                        <a:lnSpc>
                          <a:spcPct val="107000"/>
                        </a:lnSpc>
                        <a:spcBef>
                          <a:spcPts val="0"/>
                        </a:spcBef>
                        <a:spcAft>
                          <a:spcPts val="0"/>
                        </a:spcAft>
                      </a:pPr>
                      <a:r>
                        <a:rPr lang="es-US" sz="1200">
                          <a:effectLst/>
                        </a:rPr>
                        <a:t>Toma de decisiones</a:t>
                      </a:r>
                      <a:endParaRPr lang="en-US" sz="1200">
                        <a:effectLst/>
                      </a:endParaRPr>
                    </a:p>
                    <a:p>
                      <a:pPr marL="0" marR="0">
                        <a:lnSpc>
                          <a:spcPct val="107000"/>
                        </a:lnSpc>
                        <a:spcBef>
                          <a:spcPts val="0"/>
                        </a:spcBef>
                        <a:spcAft>
                          <a:spcPts val="800"/>
                        </a:spcAft>
                      </a:pPr>
                      <a:r>
                        <a:rPr lang="es-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0"/>
                        </a:spcAft>
                      </a:pPr>
                      <a:r>
                        <a:rPr lang="es-US" sz="1200">
                          <a:effectLst/>
                        </a:rPr>
                        <a:t>Disciplina digital</a:t>
                      </a:r>
                      <a:endParaRPr lang="en-US" sz="1200">
                        <a:effectLst/>
                      </a:endParaRPr>
                    </a:p>
                    <a:p>
                      <a:pPr marL="0" marR="0">
                        <a:lnSpc>
                          <a:spcPct val="107000"/>
                        </a:lnSpc>
                        <a:spcBef>
                          <a:spcPts val="0"/>
                        </a:spcBef>
                        <a:spcAft>
                          <a:spcPts val="0"/>
                        </a:spcAft>
                      </a:pPr>
                      <a:r>
                        <a:rPr lang="es-US" sz="1200">
                          <a:effectLst/>
                        </a:rPr>
                        <a:t>Diversidad funcional</a:t>
                      </a:r>
                      <a:endParaRPr lang="en-US" sz="1200">
                        <a:effectLst/>
                      </a:endParaRPr>
                    </a:p>
                    <a:p>
                      <a:pPr marL="0" marR="0">
                        <a:lnSpc>
                          <a:spcPct val="107000"/>
                        </a:lnSpc>
                        <a:spcBef>
                          <a:spcPts val="0"/>
                        </a:spcBef>
                        <a:spcAft>
                          <a:spcPts val="0"/>
                        </a:spcAft>
                      </a:pPr>
                      <a:r>
                        <a:rPr lang="es-US" sz="1200">
                          <a:effectLst/>
                        </a:rPr>
                        <a:t>Ética en la vida diaria</a:t>
                      </a:r>
                      <a:endParaRPr lang="en-US" sz="1200">
                        <a:effectLst/>
                      </a:endParaRPr>
                    </a:p>
                    <a:p>
                      <a:pPr marL="0" marR="0">
                        <a:lnSpc>
                          <a:spcPct val="107000"/>
                        </a:lnSpc>
                        <a:spcBef>
                          <a:spcPts val="0"/>
                        </a:spcBef>
                        <a:spcAft>
                          <a:spcPts val="0"/>
                        </a:spcAft>
                      </a:pPr>
                      <a:r>
                        <a:rPr lang="es-ES" sz="1200">
                          <a:effectLst/>
                        </a:rPr>
                        <a:t>Formación de líderes</a:t>
                      </a:r>
                      <a:endParaRPr lang="en-US" sz="1200">
                        <a:effectLst/>
                      </a:endParaRPr>
                    </a:p>
                    <a:p>
                      <a:pPr marL="0" marR="0">
                        <a:lnSpc>
                          <a:spcPct val="107000"/>
                        </a:lnSpc>
                        <a:spcBef>
                          <a:spcPts val="0"/>
                        </a:spcBef>
                        <a:spcAft>
                          <a:spcPts val="0"/>
                        </a:spcAft>
                      </a:pPr>
                      <a:r>
                        <a:rPr lang="es-US" sz="1200">
                          <a:effectLst/>
                        </a:rPr>
                        <a:t>Investigación</a:t>
                      </a:r>
                      <a:endParaRPr lang="en-US" sz="1200">
                        <a:effectLst/>
                      </a:endParaRPr>
                    </a:p>
                    <a:p>
                      <a:pPr marL="0" marR="0">
                        <a:lnSpc>
                          <a:spcPct val="107000"/>
                        </a:lnSpc>
                        <a:spcBef>
                          <a:spcPts val="0"/>
                        </a:spcBef>
                        <a:spcAft>
                          <a:spcPts val="0"/>
                        </a:spcAft>
                      </a:pPr>
                      <a:r>
                        <a:rPr lang="es-US" sz="1200">
                          <a:effectLst/>
                        </a:rPr>
                        <a:t>Publicidad</a:t>
                      </a:r>
                      <a:endParaRPr lang="en-US" sz="1200">
                        <a:effectLst/>
                      </a:endParaRPr>
                    </a:p>
                    <a:p>
                      <a:pPr marL="0" marR="0">
                        <a:lnSpc>
                          <a:spcPct val="107000"/>
                        </a:lnSpc>
                        <a:spcBef>
                          <a:spcPts val="0"/>
                        </a:spcBef>
                        <a:spcAft>
                          <a:spcPts val="0"/>
                        </a:spcAft>
                      </a:pPr>
                      <a:r>
                        <a:rPr lang="es-US" sz="1200">
                          <a:effectLst/>
                        </a:rPr>
                        <a:t>Responsabilidad social</a:t>
                      </a:r>
                      <a:endParaRPr lang="en-US" sz="1200">
                        <a:effectLst/>
                      </a:endParaRPr>
                    </a:p>
                    <a:p>
                      <a:pPr marL="0" marR="0">
                        <a:lnSpc>
                          <a:spcPct val="107000"/>
                        </a:lnSpc>
                        <a:spcBef>
                          <a:spcPts val="0"/>
                        </a:spcBef>
                        <a:spcAft>
                          <a:spcPts val="0"/>
                        </a:spcAft>
                      </a:pPr>
                      <a:r>
                        <a:rPr lang="es-US" sz="1200">
                          <a:effectLst/>
                        </a:rPr>
                        <a:t>Solidaridad</a:t>
                      </a:r>
                      <a:endParaRPr lang="en-US" sz="1200">
                        <a:effectLst/>
                      </a:endParaRPr>
                    </a:p>
                    <a:p>
                      <a:pPr marL="0" marR="0">
                        <a:lnSpc>
                          <a:spcPct val="107000"/>
                        </a:lnSpc>
                        <a:spcBef>
                          <a:spcPts val="0"/>
                        </a:spcBef>
                        <a:spcAft>
                          <a:spcPts val="0"/>
                        </a:spcAft>
                      </a:pPr>
                      <a:r>
                        <a:rPr lang="es-ES" sz="1200">
                          <a:effectLst/>
                        </a:rPr>
                        <a:t>Toma de decisiones</a:t>
                      </a:r>
                      <a:endParaRPr lang="en-US" sz="1200">
                        <a:effectLst/>
                      </a:endParaRPr>
                    </a:p>
                    <a:p>
                      <a:pPr marL="0" marR="0">
                        <a:lnSpc>
                          <a:spcPct val="107000"/>
                        </a:lnSpc>
                        <a:spcBef>
                          <a:spcPts val="0"/>
                        </a:spcBef>
                        <a:spcAft>
                          <a:spcPts val="800"/>
                        </a:spcAft>
                      </a:pPr>
                      <a:r>
                        <a:rPr lang="es-PR"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94" marR="48694" marT="24347" marB="24347"/>
                </a:tc>
                <a:tc>
                  <a:txBody>
                    <a:bodyPr/>
                    <a:lstStyle/>
                    <a:p>
                      <a:pPr marL="0" marR="0">
                        <a:lnSpc>
                          <a:spcPct val="107000"/>
                        </a:lnSpc>
                        <a:spcBef>
                          <a:spcPts val="0"/>
                        </a:spcBef>
                        <a:spcAft>
                          <a:spcPts val="0"/>
                        </a:spcAft>
                      </a:pPr>
                      <a:r>
                        <a:rPr lang="es-PR" sz="1200" dirty="0">
                          <a:effectLst/>
                        </a:rPr>
                        <a:t>Conciencia tecnológica </a:t>
                      </a:r>
                      <a:r>
                        <a:rPr lang="es-US" sz="1200" dirty="0">
                          <a:effectLst/>
                        </a:rPr>
                        <a:t> </a:t>
                      </a:r>
                      <a:endParaRPr lang="en-US" sz="1200" dirty="0">
                        <a:effectLst/>
                      </a:endParaRPr>
                    </a:p>
                    <a:p>
                      <a:pPr marL="0" marR="0">
                        <a:lnSpc>
                          <a:spcPct val="107000"/>
                        </a:lnSpc>
                        <a:spcBef>
                          <a:spcPts val="0"/>
                        </a:spcBef>
                        <a:spcAft>
                          <a:spcPts val="0"/>
                        </a:spcAft>
                      </a:pPr>
                      <a:r>
                        <a:rPr lang="es-PR" sz="1200" dirty="0">
                          <a:effectLst/>
                        </a:rPr>
                        <a:t>Convivencia</a:t>
                      </a:r>
                      <a:endParaRPr lang="en-US" sz="1200" dirty="0">
                        <a:effectLst/>
                      </a:endParaRPr>
                    </a:p>
                    <a:p>
                      <a:pPr marL="0" marR="0">
                        <a:lnSpc>
                          <a:spcPct val="107000"/>
                        </a:lnSpc>
                        <a:spcBef>
                          <a:spcPts val="0"/>
                        </a:spcBef>
                        <a:spcAft>
                          <a:spcPts val="0"/>
                        </a:spcAft>
                      </a:pPr>
                      <a:r>
                        <a:rPr lang="es-PR" sz="1200" dirty="0">
                          <a:effectLst/>
                        </a:rPr>
                        <a:t>Disciplina digital</a:t>
                      </a:r>
                      <a:endParaRPr lang="en-US" sz="1200" dirty="0">
                        <a:effectLst/>
                      </a:endParaRPr>
                    </a:p>
                    <a:p>
                      <a:pPr marL="0" marR="0">
                        <a:lnSpc>
                          <a:spcPct val="107000"/>
                        </a:lnSpc>
                        <a:spcBef>
                          <a:spcPts val="0"/>
                        </a:spcBef>
                        <a:spcAft>
                          <a:spcPts val="0"/>
                        </a:spcAft>
                      </a:pPr>
                      <a:r>
                        <a:rPr lang="es-PR" sz="1200" dirty="0">
                          <a:effectLst/>
                        </a:rPr>
                        <a:t>Educación para la paz</a:t>
                      </a:r>
                      <a:endParaRPr lang="en-US" sz="1200" dirty="0">
                        <a:effectLst/>
                      </a:endParaRPr>
                    </a:p>
                    <a:p>
                      <a:pPr marL="0" marR="0">
                        <a:lnSpc>
                          <a:spcPct val="107000"/>
                        </a:lnSpc>
                        <a:spcBef>
                          <a:spcPts val="0"/>
                        </a:spcBef>
                        <a:spcAft>
                          <a:spcPts val="0"/>
                        </a:spcAft>
                      </a:pPr>
                      <a:r>
                        <a:rPr lang="es-PR" sz="1200" dirty="0">
                          <a:effectLst/>
                        </a:rPr>
                        <a:t>Ética para la vida diaria</a:t>
                      </a:r>
                      <a:endParaRPr lang="en-US" sz="1200" dirty="0">
                        <a:effectLst/>
                      </a:endParaRPr>
                    </a:p>
                    <a:p>
                      <a:pPr marL="0" marR="0">
                        <a:lnSpc>
                          <a:spcPct val="107000"/>
                        </a:lnSpc>
                        <a:spcBef>
                          <a:spcPts val="0"/>
                        </a:spcBef>
                        <a:spcAft>
                          <a:spcPts val="0"/>
                        </a:spcAft>
                      </a:pPr>
                      <a:r>
                        <a:rPr lang="es-PR" sz="1200" dirty="0">
                          <a:effectLst/>
                        </a:rPr>
                        <a:t>Investigación</a:t>
                      </a:r>
                      <a:endParaRPr lang="en-US" sz="1200" dirty="0">
                        <a:effectLst/>
                      </a:endParaRPr>
                    </a:p>
                    <a:p>
                      <a:pPr marL="0" marR="0">
                        <a:lnSpc>
                          <a:spcPct val="107000"/>
                        </a:lnSpc>
                        <a:spcBef>
                          <a:spcPts val="0"/>
                        </a:spcBef>
                        <a:spcAft>
                          <a:spcPts val="0"/>
                        </a:spcAft>
                      </a:pPr>
                      <a:r>
                        <a:rPr lang="es-PR" sz="1200" dirty="0">
                          <a:effectLst/>
                        </a:rPr>
                        <a:t>Responsabilidad social</a:t>
                      </a:r>
                      <a:r>
                        <a:rPr lang="es-US" sz="1200" dirty="0">
                          <a:effectLst/>
                        </a:rPr>
                        <a:t> </a:t>
                      </a:r>
                      <a:endParaRPr lang="en-US" sz="1200" dirty="0">
                        <a:effectLst/>
                      </a:endParaRPr>
                    </a:p>
                    <a:p>
                      <a:pPr marL="0" marR="0">
                        <a:lnSpc>
                          <a:spcPct val="107000"/>
                        </a:lnSpc>
                        <a:spcBef>
                          <a:spcPts val="0"/>
                        </a:spcBef>
                        <a:spcAft>
                          <a:spcPts val="800"/>
                        </a:spcAft>
                      </a:pPr>
                      <a:r>
                        <a:rPr lang="es-PR"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42915401"/>
                  </a:ext>
                </a:extLst>
              </a:tr>
            </a:tbl>
          </a:graphicData>
        </a:graphic>
      </p:graphicFrame>
    </p:spTree>
    <p:extLst>
      <p:ext uri="{BB962C8B-B14F-4D97-AF65-F5344CB8AC3E}">
        <p14:creationId xmlns:p14="http://schemas.microsoft.com/office/powerpoint/2010/main" val="2344247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Nuevas herramientas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Nuestro currículo oficial 2022</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86927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2"/>
          <a:srcRect l="72046" t="1272" r="-1056" b="-1272"/>
          <a:stretch/>
        </p:blipFill>
        <p:spPr>
          <a:xfrm>
            <a:off x="8375792" y="-97082"/>
            <a:ext cx="924697" cy="1497257"/>
          </a:xfrm>
          <a:prstGeom prst="rect">
            <a:avLst/>
          </a:prstGeom>
        </p:spPr>
      </p:pic>
      <p:pic>
        <p:nvPicPr>
          <p:cNvPr id="4" name="Picture 3" descr="Map&#10;&#10;Description automatically generated">
            <a:extLst>
              <a:ext uri="{FF2B5EF4-FFF2-40B4-BE49-F238E27FC236}">
                <a16:creationId xmlns:a16="http://schemas.microsoft.com/office/drawing/2014/main" id="{CEAB868C-0144-12CD-A046-32DC784A4E7B}"/>
              </a:ext>
            </a:extLst>
          </p:cNvPr>
          <p:cNvPicPr>
            <a:picLocks noChangeAspect="1"/>
          </p:cNvPicPr>
          <p:nvPr/>
        </p:nvPicPr>
        <p:blipFill>
          <a:blip r:embed="rId3"/>
          <a:stretch>
            <a:fillRect/>
          </a:stretch>
        </p:blipFill>
        <p:spPr>
          <a:xfrm>
            <a:off x="3538761" y="1108463"/>
            <a:ext cx="2261443" cy="2926573"/>
          </a:xfrm>
          <a:prstGeom prst="rect">
            <a:avLst/>
          </a:prstGeom>
        </p:spPr>
      </p:pic>
      <p:pic>
        <p:nvPicPr>
          <p:cNvPr id="8" name="Picture 7" descr="Diagram, map&#10;&#10;Description automatically generated">
            <a:extLst>
              <a:ext uri="{FF2B5EF4-FFF2-40B4-BE49-F238E27FC236}">
                <a16:creationId xmlns:a16="http://schemas.microsoft.com/office/drawing/2014/main" id="{9E79EBA0-7B94-1106-FB34-8569E4076803}"/>
              </a:ext>
            </a:extLst>
          </p:cNvPr>
          <p:cNvPicPr>
            <a:picLocks noChangeAspect="1"/>
          </p:cNvPicPr>
          <p:nvPr/>
        </p:nvPicPr>
        <p:blipFill>
          <a:blip r:embed="rId4"/>
          <a:stretch>
            <a:fillRect/>
          </a:stretch>
        </p:blipFill>
        <p:spPr>
          <a:xfrm>
            <a:off x="891699" y="651546"/>
            <a:ext cx="2261443" cy="2926573"/>
          </a:xfrm>
          <a:prstGeom prst="rect">
            <a:avLst/>
          </a:prstGeom>
        </p:spPr>
      </p:pic>
      <p:pic>
        <p:nvPicPr>
          <p:cNvPr id="12" name="Picture 11" descr="Shape&#10;&#10;Description automatically generated">
            <a:extLst>
              <a:ext uri="{FF2B5EF4-FFF2-40B4-BE49-F238E27FC236}">
                <a16:creationId xmlns:a16="http://schemas.microsoft.com/office/drawing/2014/main" id="{D8559E22-E7EA-0C5D-BE9F-C6BC826F8A8A}"/>
              </a:ext>
            </a:extLst>
          </p:cNvPr>
          <p:cNvPicPr>
            <a:picLocks noChangeAspect="1"/>
          </p:cNvPicPr>
          <p:nvPr/>
        </p:nvPicPr>
        <p:blipFill>
          <a:blip r:embed="rId5"/>
          <a:stretch>
            <a:fillRect/>
          </a:stretch>
        </p:blipFill>
        <p:spPr>
          <a:xfrm>
            <a:off x="6185824" y="1825052"/>
            <a:ext cx="2261443" cy="2926573"/>
          </a:xfrm>
          <a:prstGeom prst="rect">
            <a:avLst/>
          </a:prstGeom>
        </p:spPr>
      </p:pic>
    </p:spTree>
    <p:extLst>
      <p:ext uri="{BB962C8B-B14F-4D97-AF65-F5344CB8AC3E}">
        <p14:creationId xmlns:p14="http://schemas.microsoft.com/office/powerpoint/2010/main" val="1757441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pic>
        <p:nvPicPr>
          <p:cNvPr id="5" name="Picture 4">
            <a:extLst>
              <a:ext uri="{FF2B5EF4-FFF2-40B4-BE49-F238E27FC236}">
                <a16:creationId xmlns:a16="http://schemas.microsoft.com/office/drawing/2014/main" id="{E0DF0991-C845-4FEA-9A52-D36B5DBECAA0}"/>
              </a:ext>
            </a:extLst>
          </p:cNvPr>
          <p:cNvPicPr>
            <a:picLocks noChangeAspect="1"/>
          </p:cNvPicPr>
          <p:nvPr/>
        </p:nvPicPr>
        <p:blipFill>
          <a:blip r:embed="rId2"/>
          <a:stretch>
            <a:fillRect/>
          </a:stretch>
        </p:blipFill>
        <p:spPr>
          <a:xfrm>
            <a:off x="4832252" y="1279612"/>
            <a:ext cx="3441747" cy="217987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04EF7C49-A4BA-4F6F-8CE3-8F3F08863CB7}"/>
              </a:ext>
            </a:extLst>
          </p:cNvPr>
          <p:cNvPicPr>
            <a:picLocks noChangeAspect="1"/>
          </p:cNvPicPr>
          <p:nvPr/>
        </p:nvPicPr>
        <p:blipFill>
          <a:blip r:embed="rId3"/>
          <a:stretch>
            <a:fillRect/>
          </a:stretch>
        </p:blipFill>
        <p:spPr>
          <a:xfrm>
            <a:off x="870001" y="1351341"/>
            <a:ext cx="3467099" cy="1901797"/>
          </a:xfrm>
          <a:prstGeom prst="rect">
            <a:avLst/>
          </a:prstGeom>
          <a:ln>
            <a:noFill/>
          </a:ln>
          <a:effectLst>
            <a:outerShdw blurRad="190500" algn="tl" rotWithShape="0">
              <a:srgbClr val="000000">
                <a:alpha val="70000"/>
              </a:srgbClr>
            </a:outerShdw>
          </a:effectLst>
        </p:spPr>
      </p:pic>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4"/>
          <a:srcRect l="72046" t="1272" r="-1056" b="-1272"/>
          <a:stretch/>
        </p:blipFill>
        <p:spPr>
          <a:xfrm>
            <a:off x="8375792" y="-97082"/>
            <a:ext cx="924697" cy="1497257"/>
          </a:xfrm>
          <a:prstGeom prst="rect">
            <a:avLst/>
          </a:prstGeom>
        </p:spPr>
      </p:pic>
    </p:spTree>
    <p:extLst>
      <p:ext uri="{BB962C8B-B14F-4D97-AF65-F5344CB8AC3E}">
        <p14:creationId xmlns:p14="http://schemas.microsoft.com/office/powerpoint/2010/main" val="3312814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Nueva Carta Circular</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955923"/>
            <a:ext cx="7226300" cy="3539430"/>
          </a:xfrm>
          <a:prstGeom prst="rect">
            <a:avLst/>
          </a:prstGeom>
          <a:noFill/>
        </p:spPr>
        <p:txBody>
          <a:bodyPr wrap="square">
            <a:spAutoFit/>
          </a:bodyPr>
          <a:lstStyle/>
          <a:p>
            <a:pPr marL="342900" indent="-342900">
              <a:buFont typeface="Arial" panose="020B0604020202020204" pitchFamily="34" charset="0"/>
              <a:buChar char="•"/>
            </a:pPr>
            <a:r>
              <a:rPr lang="es-ES" sz="2000" dirty="0">
                <a:solidFill>
                  <a:schemeClr val="bg2"/>
                </a:solidFill>
                <a:latin typeface="Varela Round" panose="00000500000000000000" pitchFamily="2" charset="-79"/>
                <a:cs typeface="Varela Round" panose="00000500000000000000" pitchFamily="2" charset="-79"/>
              </a:rPr>
              <a:t>Cursos de Geometría y Álgebra II (10mo y 9no respectivamente)</a:t>
            </a:r>
          </a:p>
          <a:p>
            <a:pPr marL="342900" indent="-342900">
              <a:buFont typeface="Arial" panose="020B0604020202020204" pitchFamily="34" charset="0"/>
              <a:buChar char="•"/>
            </a:pPr>
            <a:endParaRPr lang="es-ES" sz="2000" dirty="0">
              <a:solidFill>
                <a:schemeClr val="bg2"/>
              </a:solidFill>
              <a:latin typeface="Varela Round" panose="00000500000000000000" pitchFamily="2" charset="-79"/>
              <a:cs typeface="Varela Round" panose="00000500000000000000" pitchFamily="2" charset="-79"/>
            </a:endParaRPr>
          </a:p>
          <a:p>
            <a:pPr marL="342900" indent="-342900">
              <a:buFont typeface="Arial" panose="020B0604020202020204" pitchFamily="34" charset="0"/>
              <a:buChar char="•"/>
            </a:pPr>
            <a:r>
              <a:rPr lang="es-ES" sz="1800" b="0" i="0" dirty="0">
                <a:solidFill>
                  <a:schemeClr val="bg2"/>
                </a:solidFill>
                <a:effectLst/>
                <a:latin typeface="Varela Round" panose="00000500000000000000" pitchFamily="2" charset="-79"/>
                <a:cs typeface="Varela Round" panose="00000500000000000000" pitchFamily="2" charset="-79"/>
              </a:rPr>
              <a:t>Durante el año escolar, mientras implementan el currículo oficial del grado y de la materia, los maestros integrarán transversalmente el tema: “La equidad y el respeto entre todos los seres humanos” utilizando el pensamiento crítico y creativo, la integración de valores humanos y la atención a la pluralidad humana como un medio para prevenir la violencia y fomentar el desarrollo de una sociedad sensible, inclusiva e igualitaria para el logro del bienestar colectivo.</a:t>
            </a:r>
            <a:endParaRPr lang="es-ES" sz="1800" dirty="0">
              <a:solidFill>
                <a:schemeClr val="bg2"/>
              </a:solidFill>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solidFill>
                <a:schemeClr val="bg2"/>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501768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D87831-E1F1-8774-A7E7-27C3C1673616}"/>
              </a:ext>
            </a:extLst>
          </p:cNvPr>
          <p:cNvSpPr>
            <a:spLocks noGrp="1"/>
          </p:cNvSpPr>
          <p:nvPr>
            <p:ph type="body" idx="1"/>
          </p:nvPr>
        </p:nvSpPr>
        <p:spPr/>
        <p:txBody>
          <a:bodyPr/>
          <a:lstStyle/>
          <a:p>
            <a:r>
              <a:rPr lang="es-PR" sz="1800" dirty="0">
                <a:solidFill>
                  <a:schemeClr val="bg2"/>
                </a:solidFill>
                <a:effectLst/>
                <a:latin typeface="Varela Round" panose="00000500000000000000" pitchFamily="2" charset="-79"/>
                <a:ea typeface="Calibri" panose="020F0502020204030204" pitchFamily="34" charset="0"/>
                <a:cs typeface="Varela Round" panose="00000500000000000000" pitchFamily="2" charset="-79"/>
              </a:rPr>
              <a:t>El 21 de marzo de cada año, se celebrará el Día Nacional para la Erradicación del Racismo y Afirmación de la </a:t>
            </a:r>
            <a:r>
              <a:rPr lang="es-PR" sz="1800" dirty="0" err="1">
                <a:solidFill>
                  <a:schemeClr val="bg2"/>
                </a:solidFill>
                <a:effectLst/>
                <a:latin typeface="Varela Round" panose="00000500000000000000" pitchFamily="2" charset="-79"/>
                <a:ea typeface="Calibri" panose="020F0502020204030204" pitchFamily="34" charset="0"/>
                <a:cs typeface="Varela Round" panose="00000500000000000000" pitchFamily="2" charset="-79"/>
              </a:rPr>
              <a:t>Afrodescendencia</a:t>
            </a:r>
            <a:r>
              <a:rPr lang="es-PR" sz="1800" dirty="0">
                <a:solidFill>
                  <a:schemeClr val="bg2"/>
                </a:solidFill>
                <a:effectLst/>
                <a:latin typeface="Varela Round" panose="00000500000000000000" pitchFamily="2" charset="-79"/>
                <a:ea typeface="Calibri" panose="020F0502020204030204" pitchFamily="34" charset="0"/>
                <a:cs typeface="Varela Round" panose="00000500000000000000" pitchFamily="2" charset="-79"/>
              </a:rPr>
              <a:t>”, según lo dispone la Ley # 24 del año 2021.  Los maestros implementarán actividades dentro del currículo de Matemáticas para conmemorar esta festividad durante toda la semana. </a:t>
            </a:r>
            <a:endParaRPr lang="en-US" sz="1800" dirty="0">
              <a:solidFill>
                <a:schemeClr val="bg2"/>
              </a:solidFill>
              <a:effectLst/>
              <a:latin typeface="Varela Round" panose="00000500000000000000" pitchFamily="2" charset="-79"/>
              <a:ea typeface="Calibri" panose="020F0502020204030204" pitchFamily="34" charset="0"/>
              <a:cs typeface="Varela Round" panose="00000500000000000000" pitchFamily="2" charset="-79"/>
            </a:endParaRPr>
          </a:p>
          <a:p>
            <a:endParaRPr lang="en-US" dirty="0">
              <a:solidFill>
                <a:schemeClr val="bg2"/>
              </a:solidFill>
            </a:endParaRPr>
          </a:p>
        </p:txBody>
      </p:sp>
      <p:sp>
        <p:nvSpPr>
          <p:cNvPr id="2" name="Slide Number Placeholder 1">
            <a:extLst>
              <a:ext uri="{FF2B5EF4-FFF2-40B4-BE49-F238E27FC236}">
                <a16:creationId xmlns:a16="http://schemas.microsoft.com/office/drawing/2014/main" id="{695FCF59-0F1E-C278-0C71-E689C343F32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386520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Cómo facilita estos cambios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36</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63533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954107"/>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El nuevo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facilita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740839"/>
            <a:ext cx="7226300" cy="1323439"/>
          </a:xfrm>
          <a:prstGeom prst="rect">
            <a:avLst/>
          </a:prstGeom>
          <a:noFill/>
        </p:spPr>
        <p:txBody>
          <a:bodyPr wrap="square">
            <a:spAutoFit/>
          </a:bodyPr>
          <a:lstStyle/>
          <a:p>
            <a:pPr marL="342900" indent="-342900">
              <a:buFont typeface="Wingdings" panose="05000000000000000000" pitchFamily="2" charset="2"/>
              <a:buChar char="§"/>
            </a:pPr>
            <a:r>
              <a:rPr lang="es-ES" sz="2000" dirty="0">
                <a:latin typeface="Varela Round" panose="00000500000000000000" pitchFamily="2" charset="-79"/>
                <a:cs typeface="Varela Round" panose="00000500000000000000" pitchFamily="2" charset="-79"/>
              </a:rPr>
              <a:t>Secuencia lógica de los cursos.</a:t>
            </a:r>
          </a:p>
          <a:p>
            <a:endParaRPr lang="es-ES" sz="2000" dirty="0">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Destrezas con niveles de profundidad</a:t>
            </a:r>
            <a:r>
              <a:rPr lang="es-ES" sz="2000" dirty="0">
                <a:latin typeface="Varela Round" panose="00000500000000000000" pitchFamily="2" charset="-79"/>
                <a:cs typeface="Varela Round" panose="00000500000000000000" pitchFamily="2" charset="-79"/>
              </a:rPr>
              <a:t>, según la taxonomía de Bloom.</a:t>
            </a: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60610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C992F-DC58-F4A4-1EEB-2C5A2D835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2050" name="Picture 2">
            <a:extLst>
              <a:ext uri="{FF2B5EF4-FFF2-40B4-BE49-F238E27FC236}">
                <a16:creationId xmlns:a16="http://schemas.microsoft.com/office/drawing/2014/main" id="{BAF460D9-AA72-1F6E-E3B2-1557A1C30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0"/>
            <a:ext cx="68024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73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561348" y="236558"/>
            <a:ext cx="3150138" cy="901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Objetivos</a:t>
            </a:r>
            <a:r>
              <a:rPr lang="en" sz="3200" dirty="0"/>
              <a:t> </a:t>
            </a:r>
            <a:endParaRPr sz="3200" dirty="0"/>
          </a:p>
        </p:txBody>
      </p:sp>
      <p:sp>
        <p:nvSpPr>
          <p:cNvPr id="201" name="Google Shape;201;p14"/>
          <p:cNvSpPr txBox="1"/>
          <p:nvPr/>
        </p:nvSpPr>
        <p:spPr>
          <a:xfrm>
            <a:off x="2313315" y="1213492"/>
            <a:ext cx="3705110"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a:solidFill>
                  <a:srgbClr val="E8004C"/>
                </a:solidFill>
                <a:latin typeface="Varela Round"/>
                <a:ea typeface="Varela Round"/>
                <a:cs typeface="Varela Round"/>
                <a:sym typeface="Varela Round"/>
              </a:rPr>
              <a:t>1. </a:t>
            </a:r>
            <a:endParaRPr sz="2800" dirty="0">
              <a:solidFill>
                <a:srgbClr val="E8004C"/>
              </a:solidFill>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r>
              <a:rPr lang="es-ES" sz="2000" dirty="0">
                <a:solidFill>
                  <a:srgbClr val="617A86"/>
                </a:solidFill>
                <a:latin typeface="Varela Round"/>
                <a:ea typeface="Varela Round"/>
                <a:cs typeface="Varela Round"/>
                <a:sym typeface="Varela Round"/>
              </a:rPr>
              <a:t>Presentar el currículo de Matemáticas y los cambios significativos en la Revisión Curricular.</a:t>
            </a:r>
          </a:p>
          <a:p>
            <a:pPr marL="0" lvl="0" indent="0" algn="l" rtl="0">
              <a:spcBef>
                <a:spcPts val="600"/>
              </a:spcBef>
              <a:spcAft>
                <a:spcPts val="0"/>
              </a:spcAft>
              <a:buNone/>
            </a:pPr>
            <a:endParaRPr sz="1000"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681548" y="-133645"/>
            <a:ext cx="2583427" cy="1213492"/>
          </a:xfrm>
          <a:prstGeom prst="rect">
            <a:avLst/>
          </a:prstGeom>
        </p:spPr>
      </p:pic>
      <p:sp>
        <p:nvSpPr>
          <p:cNvPr id="8" name="Google Shape;201;p14">
            <a:extLst>
              <a:ext uri="{FF2B5EF4-FFF2-40B4-BE49-F238E27FC236}">
                <a16:creationId xmlns:a16="http://schemas.microsoft.com/office/drawing/2014/main" id="{D8E48209-D162-4D94-8DD8-305C8B6FC165}"/>
              </a:ext>
            </a:extLst>
          </p:cNvPr>
          <p:cNvSpPr txBox="1"/>
          <p:nvPr/>
        </p:nvSpPr>
        <p:spPr>
          <a:xfrm>
            <a:off x="6148292" y="1802073"/>
            <a:ext cx="2722233"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a:solidFill>
                  <a:srgbClr val="E8004C"/>
                </a:solidFill>
                <a:latin typeface="Varela Round"/>
                <a:ea typeface="Varela Round"/>
                <a:cs typeface="Varela Round"/>
                <a:sym typeface="Varela Round"/>
              </a:rPr>
              <a:t>2. </a:t>
            </a:r>
            <a:endParaRPr sz="2800" dirty="0">
              <a:solidFill>
                <a:srgbClr val="E8004C"/>
              </a:solidFill>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r>
              <a:rPr lang="es-ES" sz="2000" dirty="0">
                <a:solidFill>
                  <a:srgbClr val="617A86"/>
                </a:solidFill>
                <a:latin typeface="Varela Round"/>
                <a:ea typeface="Varela Round"/>
                <a:cs typeface="Varela Round"/>
                <a:sym typeface="Varela Round"/>
              </a:rPr>
              <a:t>Presentar y explicar las herramientas de alineación: horizontal y vertical. </a:t>
            </a:r>
          </a:p>
        </p:txBody>
      </p:sp>
      <p:sp>
        <p:nvSpPr>
          <p:cNvPr id="9" name="Google Shape;201;p14">
            <a:extLst>
              <a:ext uri="{FF2B5EF4-FFF2-40B4-BE49-F238E27FC236}">
                <a16:creationId xmlns:a16="http://schemas.microsoft.com/office/drawing/2014/main" id="{BAB3B62B-B92E-4D2F-B266-2EA026118948}"/>
              </a:ext>
            </a:extLst>
          </p:cNvPr>
          <p:cNvSpPr txBox="1"/>
          <p:nvPr/>
        </p:nvSpPr>
        <p:spPr>
          <a:xfrm>
            <a:off x="2586790" y="3420592"/>
            <a:ext cx="6557210" cy="1422762"/>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a:solidFill>
                  <a:srgbClr val="E8004C"/>
                </a:solidFill>
                <a:latin typeface="Varela Round"/>
                <a:ea typeface="Varela Round"/>
                <a:cs typeface="Varela Round"/>
                <a:sym typeface="Varela Round"/>
              </a:rPr>
              <a:t>3. </a:t>
            </a:r>
            <a:endParaRPr sz="2800" dirty="0">
              <a:solidFill>
                <a:srgbClr val="E8004C"/>
              </a:solidFill>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r>
              <a:rPr lang="es-ES" sz="2000" dirty="0">
                <a:solidFill>
                  <a:srgbClr val="617A86"/>
                </a:solidFill>
                <a:latin typeface="Varela Round"/>
                <a:ea typeface="Varela Round"/>
                <a:cs typeface="Varela Round"/>
                <a:sym typeface="Varela Round"/>
              </a:rPr>
              <a:t>Discutir puntos relevantes y aclarar dudas con respecto a las nuevos documentos.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787400" y="141152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t>Gracias por su atención. </a:t>
            </a:r>
            <a:endParaRPr sz="4800" b="1" dirty="0"/>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40</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572179"/>
            <a:ext cx="5056602" cy="23751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572000" y="1965479"/>
            <a:ext cx="3923148"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1400506" y="1919951"/>
            <a:ext cx="3272445" cy="2740310"/>
            <a:chOff x="3736257" y="4460423"/>
            <a:chExt cx="762630" cy="638618"/>
          </a:xfrm>
        </p:grpSpPr>
        <p:sp>
          <p:nvSpPr>
            <p:cNvPr id="6" name="Google Shape;472;p42">
              <a:extLst>
                <a:ext uri="{FF2B5EF4-FFF2-40B4-BE49-F238E27FC236}">
                  <a16:creationId xmlns:a16="http://schemas.microsoft.com/office/drawing/2014/main" id="{56EA582D-E79E-0CCA-0570-5373DC36E660}"/>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n" sz="1200" b="1">
                  <a:solidFill>
                    <a:schemeClr val="tx1">
                      <a:lumMod val="50000"/>
                    </a:schemeClr>
                  </a:solidFill>
                  <a:latin typeface="Sniglet"/>
                  <a:ea typeface="Sniglet"/>
                  <a:cs typeface="Sniglet"/>
                  <a:sym typeface="Sniglet"/>
                </a:rPr>
                <a:t>PENSAMIENTO CRÍTICO</a:t>
              </a:r>
              <a:endParaRPr lang="en" sz="1200" b="1" i="0" u="none" strike="noStrike" cap="none">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100" b="1" dirty="0">
                  <a:latin typeface="Sniglet"/>
                  <a:ea typeface="Sniglet"/>
                  <a:cs typeface="Sniglet"/>
                  <a:sym typeface="Sniglet"/>
                </a:rPr>
                <a:t>ACTITUDES PARA EL ÉXITO ACADÉMICO</a:t>
              </a:r>
              <a:endParaRPr sz="11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100" b="1" dirty="0">
                  <a:latin typeface="Sniglet"/>
                  <a:ea typeface="Sniglet"/>
                  <a:cs typeface="Sniglet"/>
                  <a:sym typeface="Sniglet"/>
                </a:rPr>
                <a:t>EQUIDAD Y RESPETO HACIA TODOS LOS SERES </a:t>
              </a:r>
              <a:r>
                <a:rPr lang="en" sz="1050" b="1" dirty="0">
                  <a:latin typeface="Sniglet"/>
                  <a:ea typeface="Sniglet"/>
                  <a:cs typeface="Sniglet"/>
                  <a:sym typeface="Sniglet"/>
                </a:rPr>
                <a:t>HUMANOS</a:t>
              </a:r>
              <a:endParaRPr sz="105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844782" y="1919951"/>
            <a:ext cx="3272445" cy="2740310"/>
            <a:chOff x="3736257" y="4460423"/>
            <a:chExt cx="762630" cy="638618"/>
          </a:xfrm>
        </p:grpSpPr>
        <p:sp>
          <p:nvSpPr>
            <p:cNvPr id="14" name="Google Shape;472;p42">
              <a:extLst>
                <a:ext uri="{FF2B5EF4-FFF2-40B4-BE49-F238E27FC236}">
                  <a16:creationId xmlns:a16="http://schemas.microsoft.com/office/drawing/2014/main" id="{D06FAD65-461A-8630-CB21-76C35B381DE7}"/>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US" sz="1100" b="1" dirty="0">
                  <a:latin typeface="Sniglet"/>
                  <a:ea typeface="Sniglet"/>
                  <a:cs typeface="Sniglet"/>
                  <a:sym typeface="Sniglet"/>
                </a:rPr>
                <a:t>COMPETENCIAS ESENCIALES </a:t>
              </a:r>
            </a:p>
            <a:p>
              <a:pPr algn="ctr">
                <a:buClr>
                  <a:schemeClr val="dk1"/>
                </a:buClr>
                <a:buSzPts val="1400"/>
              </a:pPr>
              <a:r>
                <a:rPr lang="en-US" sz="1100" b="1" dirty="0">
                  <a:latin typeface="Sniglet"/>
                  <a:ea typeface="Sniglet"/>
                  <a:cs typeface="Sniglet"/>
                  <a:sym typeface="Sniglet"/>
                </a:rPr>
                <a:t>DE FILNANDIA </a:t>
              </a:r>
              <a:endParaRPr lang="en-US" sz="11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US" sz="1100" b="1" dirty="0">
                  <a:latin typeface="Sniglet"/>
                  <a:ea typeface="Sniglet"/>
                  <a:cs typeface="Sniglet"/>
                  <a:sym typeface="Sniglet"/>
                </a:rPr>
                <a:t>COMPETENCIAS </a:t>
              </a:r>
            </a:p>
            <a:p>
              <a:pPr algn="ctr">
                <a:buClr>
                  <a:schemeClr val="dk1"/>
                </a:buClr>
                <a:buSzPts val="1400"/>
              </a:pPr>
              <a:r>
                <a:rPr lang="en-US" sz="1100" b="1" dirty="0">
                  <a:latin typeface="Sniglet"/>
                  <a:ea typeface="Sniglet"/>
                  <a:cs typeface="Sniglet"/>
                  <a:sym typeface="Sniglet"/>
                </a:rPr>
                <a:t>DEL SIGLO XXI</a:t>
              </a:r>
              <a:endParaRPr sz="105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19" name="Google Shape;476;p42">
            <a:extLst>
              <a:ext uri="{FF2B5EF4-FFF2-40B4-BE49-F238E27FC236}">
                <a16:creationId xmlns:a16="http://schemas.microsoft.com/office/drawing/2014/main" id="{9AC677F4-E0A3-EEFB-218E-0C108A525798}"/>
              </a:ext>
            </a:extLst>
          </p:cNvPr>
          <p:cNvSpPr/>
          <p:nvPr/>
        </p:nvSpPr>
        <p:spPr>
          <a:xfrm>
            <a:off x="906257" y="965200"/>
            <a:ext cx="7528479" cy="1061801"/>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75" tIns="34275" rIns="68575" bIns="34275" anchor="ctr" anchorCtr="0">
            <a:noAutofit/>
            <a:scene3d>
              <a:camera prst="orthographicFront"/>
              <a:lightRig rig="threePt" dir="t"/>
            </a:scene3d>
            <a:sp3d extrusionH="57150">
              <a:bevelT w="38100" h="38100"/>
            </a:sp3d>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NUEVO CURRÍCULO DEL ÁREA DE </a:t>
            </a: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SERVICIOS ACADÉMCOS </a:t>
            </a:r>
            <a:endParaRPr sz="1800" b="1" i="0" u="none" strike="noStrike" cap="none" dirty="0">
              <a:solidFill>
                <a:schemeClr val="tx1"/>
              </a:solidFill>
              <a:latin typeface="Sniglet"/>
              <a:ea typeface="Sniglet"/>
              <a:cs typeface="Sniglet"/>
              <a:sym typeface="Sniglet"/>
            </a:endParaRPr>
          </a:p>
        </p:txBody>
      </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88674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87079" y="2065254"/>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5537963"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dirty="0"/>
              <a:t>Pertinencia del currículo. </a:t>
            </a:r>
          </a:p>
          <a:p>
            <a:endParaRPr lang="es-PR" sz="2000" dirty="0"/>
          </a:p>
          <a:p>
            <a:r>
              <a:rPr lang="es-PR" sz="2000" dirty="0"/>
              <a:t>Homogenizar los formatos de los documentos. </a:t>
            </a:r>
          </a:p>
          <a:p>
            <a:endParaRPr lang="es-PR" sz="2000" dirty="0"/>
          </a:p>
          <a:p>
            <a:r>
              <a:rPr lang="es-PR" sz="2000" dirty="0"/>
              <a:t>Asegurar que el rigor de cada grado en cada materia este acorde con la etapas de desarrollo de los estudiantes. </a:t>
            </a:r>
          </a:p>
          <a:p>
            <a:endParaRPr lang="es-PR" sz="2000" dirty="0"/>
          </a:p>
          <a:p>
            <a:r>
              <a:rPr lang="es-PR" sz="2000" dirty="0"/>
              <a:t>Cumplir con el proceso de “Peer </a:t>
            </a:r>
            <a:r>
              <a:rPr lang="es-PR" sz="2000" dirty="0" err="1"/>
              <a:t>Review</a:t>
            </a:r>
            <a:r>
              <a:rPr lang="es-PR" sz="2000" dirty="0"/>
              <a:t>” del Departamento de Educación Federal</a:t>
            </a:r>
            <a:r>
              <a:rPr lang="en-US" sz="2000" dirty="0"/>
              <a:t>. </a:t>
            </a:r>
            <a:endParaRPr lang="es-PR" sz="2000" dirty="0"/>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113674" y="765441"/>
            <a:ext cx="5275500" cy="641100"/>
          </a:xfrm>
        </p:spPr>
        <p:txBody>
          <a:bodyPr/>
          <a:lstStyle/>
          <a:p>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935874" y="1525758"/>
            <a:ext cx="5884275" cy="2786100"/>
          </a:xfrm>
        </p:spPr>
        <p:txBody>
          <a:bodyPr/>
          <a:lstStyle/>
          <a:p>
            <a:r>
              <a:rPr lang="es-PR" sz="1800" dirty="0"/>
              <a:t>Análisis de los resultados de las pruebas estandarizadas y notas. </a:t>
            </a:r>
          </a:p>
          <a:p>
            <a:r>
              <a:rPr lang="es-PR" sz="1800" dirty="0"/>
              <a:t>Consultas a maestros realizadas por los programas. </a:t>
            </a:r>
          </a:p>
          <a:p>
            <a:r>
              <a:rPr lang="es-PR" sz="1800" dirty="0"/>
              <a:t>Revisión de literatura y documentos de estándares de otras jurisdicciones y países. </a:t>
            </a:r>
          </a:p>
          <a:p>
            <a:r>
              <a:rPr lang="es-PR" sz="1800" dirty="0"/>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TotalTime>
  <Words>1825</Words>
  <Application>Microsoft Office PowerPoint</Application>
  <PresentationFormat>On-screen Show (16:9)</PresentationFormat>
  <Paragraphs>387</Paragraphs>
  <Slides>40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Nixie One</vt:lpstr>
      <vt:lpstr>Calibri</vt:lpstr>
      <vt:lpstr>Cambria Math</vt:lpstr>
      <vt:lpstr>Arial</vt:lpstr>
      <vt:lpstr>Wingdings</vt:lpstr>
      <vt:lpstr>Sniglet</vt:lpstr>
      <vt:lpstr>Varela Round</vt:lpstr>
      <vt:lpstr>Puck template</vt:lpstr>
      <vt:lpstr>Programa de Matemáticas  Área de Servicios Académicos </vt:lpstr>
      <vt:lpstr>Notificación de Política Pública </vt:lpstr>
      <vt:lpstr>Nota aclaratoria</vt:lpstr>
      <vt:lpstr>Objetivos </vt:lpstr>
      <vt:lpstr>Fundamentos del Proyecto de Revisión Curricular de Servicios Académicos </vt:lpstr>
      <vt:lpstr>PowerPoint Presentation</vt:lpstr>
      <vt:lpstr>Preceptos guías </vt:lpstr>
      <vt:lpstr>PowerPoint Presentation</vt:lpstr>
      <vt:lpstr>Puntos de partida</vt:lpstr>
      <vt:lpstr>Proceso de Revisión Curricular del Programa  de Matemáticas</vt:lpstr>
      <vt:lpstr>Enfoque del Programa </vt:lpstr>
      <vt:lpstr>PowerPoint Presentation</vt:lpstr>
      <vt:lpstr>Cambios en los estándares </vt:lpstr>
      <vt:lpstr>PowerPoint Presentation</vt:lpstr>
      <vt:lpstr>PowerPoint Presentation</vt:lpstr>
      <vt:lpstr>PowerPoint Presentation</vt:lpstr>
      <vt:lpstr>Cambios en el currículo</vt:lpstr>
      <vt:lpstr>Ejemplo</vt:lpstr>
      <vt:lpstr>PowerPoint Presentation</vt:lpstr>
      <vt:lpstr>PowerPoint Presentation</vt:lpstr>
      <vt:lpstr>PowerPoint Presentation</vt:lpstr>
      <vt:lpstr>PowerPoint Presentation</vt:lpstr>
      <vt:lpstr>PowerPoint Presentation</vt:lpstr>
      <vt:lpstr>Nuevos temas transversales </vt:lpstr>
      <vt:lpstr>Los temas transversales</vt:lpstr>
      <vt:lpstr>Los temas transversales</vt:lpstr>
      <vt:lpstr>Temas transversales</vt:lpstr>
      <vt:lpstr>PowerPoint Presentation</vt:lpstr>
      <vt:lpstr>PowerPoint Presentation</vt:lpstr>
      <vt:lpstr>PowerPoint Presentation</vt:lpstr>
      <vt:lpstr>Nuevas herramientas </vt:lpstr>
      <vt:lpstr>PowerPoint Presentation</vt:lpstr>
      <vt:lpstr>PowerPoint Presentation</vt:lpstr>
      <vt:lpstr>PowerPoint Presentation</vt:lpstr>
      <vt:lpstr>PowerPoint Presentation</vt:lpstr>
      <vt:lpstr>Cómo facilita estos cambios </vt:lpstr>
      <vt:lpstr>PowerPoint Presentation</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150</cp:revision>
  <dcterms:modified xsi:type="dcterms:W3CDTF">2022-08-04T22:36:17Z</dcterms:modified>
</cp:coreProperties>
</file>