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56" r:id="rId5"/>
    <p:sldId id="268" r:id="rId6"/>
    <p:sldId id="260" r:id="rId7"/>
    <p:sldId id="269" r:id="rId8"/>
    <p:sldId id="270" r:id="rId9"/>
    <p:sldId id="271" r:id="rId10"/>
    <p:sldId id="261" r:id="rId11"/>
    <p:sldId id="272" r:id="rId12"/>
    <p:sldId id="264" r:id="rId13"/>
    <p:sldId id="262" r:id="rId14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AA7D5-7138-44A0-A868-9F83D8FB3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CB9AE-7E97-4EC8-94D3-D12F98F5D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24FCF-7086-45E2-92A8-FC83FFB9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95E69-1377-4E2D-91CC-47326270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26616-3EC5-465F-8342-E10A47D1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1488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DFC6D-8688-4301-AF20-11BA6395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9A3CD-ABE2-4051-8C75-0AB815E83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8D748-46E0-4203-9D18-80F1C943E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545D2-5EDA-4EC1-8A66-5D3E663A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401-AC92-479B-89C5-5F416C36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6588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40318E-2D2E-49FB-A4ED-41A106E99F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B5ED9-5A30-47A2-B8C9-69AE6DC16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1B629-C892-4715-AA6D-2BB19D66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55A2A-9262-49BF-BDF0-AB732358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70E82-3CF1-4A81-80CA-230B0259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3948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0916-C777-4158-B7F8-B6A72DE6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F628-C838-4F5B-B063-6EDCA3A61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95C8A-AFFF-4656-A966-C28BD851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9EFF9-2310-4C68-957A-B17B3C79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26482-080C-40C5-A748-6EC3843E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41406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91F9B-1AB8-40ED-9D73-29707E89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F6187-A616-4A3A-B6F2-A1F78C764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87183-1AC3-4984-8835-A45F6D39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8866F-24F1-4FFC-8ACA-3F08B798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C009C-B287-47A9-B09F-025198BD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10146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ECEF-5F46-47AF-938D-4CB406F5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017DF-7B2C-4056-8CF9-6DFBB9DB4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2D5E1-64A3-406E-BB6D-4CEB72BFA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3C3B2-ACE5-4ACE-BEA5-ED8CAD0C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FC88-A023-42C6-A285-FC152199A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C8689-4FCB-4AB4-99B5-B4E6080D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06614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023E3-A2A0-4CE9-A748-B2338C3BA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F8308-C6D5-41C1-B0CD-A80A1039C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30F48-6829-48F7-B37D-5FB373A8E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85116-B1C1-42AE-B4AB-0B8689A4B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21328-E33D-4784-B427-39867A28E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B077B-1B09-48BE-843C-4926CD7D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DD512-20C8-4560-96A8-8D3AF22D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67F7A-5FC4-449C-9FBA-8DCF2E74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2907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DA31-4107-4124-AB71-BB4B7D39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A67F4-0CC2-4E2A-ACE6-9C02E5D0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40BC32-F89F-4552-BD1F-1FDA4B857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2CC36-A4C6-4137-AD5B-D24FE125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85777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14075-C309-463A-9DCD-1BD29C8C0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5F95C8-0B4F-4570-B635-28E938B9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972E6-B97C-488A-A624-7C13D0AA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4786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1C8B-0E26-4D07-99DF-656FF4CE2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C473A-6D37-4E77-96D3-D7AD9BBB3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C9159-7240-4B9A-858E-665BCCF09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E929F-13E4-43BF-9C60-38784F9A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10F0D-E274-4E24-BEEC-2E202F728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4E9A1-4DB7-487F-8A84-D379E3B2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30449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3039-4B47-460C-B0B7-95A3F5C7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D20818-DA1E-4F16-9C22-413D817AF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ED23D-F983-4BA5-9BC5-EB91002B7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E65C2-7539-485D-B8BF-66231340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D045E-CD4B-4A3E-B7E3-E2131972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82FA5-5DFB-4C8D-B86A-9D75ED3D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67344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93346-EF4B-4822-BD95-EFBB9723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2C9F1-412A-49B1-BDC2-71EF02733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7E15-5758-408A-8490-33A11BCE0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BEFC-1E02-44FD-9D3E-105124F2BF7A}" type="datetimeFigureOut">
              <a:rPr lang="es-PR" smtClean="0"/>
              <a:t>11/14/2021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8E5C9-0B6F-48EC-AF0D-51770B4CB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4C6B2-8A0C-400D-AE50-0A910FDD0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640EC-EDAD-49FE-90F9-A249121A94D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3913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opez_s@de.pr.gov" TargetMode="External"/><Relationship Id="rId7" Type="http://schemas.openxmlformats.org/officeDocument/2006/relationships/hyperlink" Target="mailto:morrovb@de.pr.gov" TargetMode="External"/><Relationship Id="rId2" Type="http://schemas.openxmlformats.org/officeDocument/2006/relationships/hyperlink" Target="mailto:clementers@de.pr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ernandezgd@de.pr.gov" TargetMode="External"/><Relationship Id="rId5" Type="http://schemas.openxmlformats.org/officeDocument/2006/relationships/hyperlink" Target="mailto:moralesmt@de.pr.gov" TargetMode="External"/><Relationship Id="rId4" Type="http://schemas.openxmlformats.org/officeDocument/2006/relationships/hyperlink" Target="mailto:cruz_ne@de.pr.gov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F031E8-2E7C-42CB-A01F-B6F0AF80C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7012" y="1911167"/>
            <a:ext cx="8296215" cy="2751086"/>
          </a:xfrm>
        </p:spPr>
        <p:txBody>
          <a:bodyPr>
            <a:normAutofit/>
          </a:bodyPr>
          <a:lstStyle/>
          <a:p>
            <a:pPr algn="r"/>
            <a:r>
              <a:rPr lang="es-PR" sz="5400" dirty="0">
                <a:latin typeface="Amasis MT Pro Black" panose="02040A04050005020304" pitchFamily="18" charset="0"/>
              </a:rPr>
              <a:t>Currículo Innovador </a:t>
            </a:r>
            <a:br>
              <a:rPr lang="es-PR" sz="5400" dirty="0">
                <a:latin typeface="Amasis MT Pro Black" panose="02040A04050005020304" pitchFamily="18" charset="0"/>
              </a:rPr>
            </a:br>
            <a:r>
              <a:rPr lang="es-PR" sz="5400" dirty="0">
                <a:latin typeface="Amasis MT Pro Black" panose="02040A04050005020304" pitchFamily="18" charset="0"/>
              </a:rPr>
              <a:t>2020-2021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AB7BC9C-F4D0-421A-814D-CB04BD86F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s-PR" b="1" dirty="0"/>
              <a:t>15 de noviembre de 2021</a:t>
            </a:r>
          </a:p>
        </p:txBody>
      </p:sp>
    </p:spTree>
    <p:extLst>
      <p:ext uri="{BB962C8B-B14F-4D97-AF65-F5344CB8AC3E}">
        <p14:creationId xmlns:p14="http://schemas.microsoft.com/office/powerpoint/2010/main" val="4508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EE9E9-B6DE-45EF-814E-A41E1BBC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1396686"/>
            <a:ext cx="4389120" cy="4064628"/>
          </a:xfrm>
        </p:spPr>
        <p:txBody>
          <a:bodyPr>
            <a:normAutofit/>
          </a:bodyPr>
          <a:lstStyle/>
          <a:p>
            <a:pPr algn="ctr"/>
            <a:r>
              <a:rPr lang="es-PR" dirty="0">
                <a:solidFill>
                  <a:srgbClr val="FFFFFF"/>
                </a:solidFill>
                <a:latin typeface="Amasis MT Pro Black" panose="02040A04050005020304" pitchFamily="18" charset="0"/>
              </a:rPr>
              <a:t>Fechas importantes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33735-7CDB-43DD-AB1E-AC573DFDF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11799" cy="5159247"/>
          </a:xfrm>
        </p:spPr>
        <p:txBody>
          <a:bodyPr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s-PR" sz="2000" b="1" i="0" dirty="0">
                <a:effectLst/>
                <a:latin typeface="Amasis MT Pro Black" panose="02040A04050005020304" pitchFamily="18" charset="0"/>
              </a:rPr>
              <a:t>22 de noviembre </a:t>
            </a:r>
            <a:r>
              <a:rPr lang="es-PR" sz="2000" b="1" i="0" dirty="0">
                <a:effectLst/>
              </a:rPr>
              <a:t>– </a:t>
            </a:r>
            <a:r>
              <a:rPr lang="es-PR" sz="2000" b="0" i="0" dirty="0">
                <a:effectLst/>
              </a:rPr>
              <a:t>ENTREGA DEL PRESUPUESTO REVISADO (Distribuido por objeto de gasto)  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s-PR" sz="2000" b="1" i="0" dirty="0">
                <a:effectLst/>
                <a:latin typeface="Amasis MT Pro Black" panose="02040A04050005020304" pitchFamily="18" charset="0"/>
              </a:rPr>
              <a:t>22 al 3 de diciembre </a:t>
            </a:r>
            <a:r>
              <a:rPr lang="es-PR" sz="2000" b="1" i="0" dirty="0">
                <a:effectLst/>
              </a:rPr>
              <a:t>–</a:t>
            </a:r>
            <a:r>
              <a:rPr lang="es-PR" sz="2000" b="0" i="0" dirty="0">
                <a:effectLst/>
              </a:rPr>
              <a:t> Organización y logística para implementar el proyecto en enero 2022 </a:t>
            </a:r>
          </a:p>
          <a:p>
            <a:pPr lvl="1"/>
            <a:r>
              <a:rPr lang="es-PR" sz="2000" b="0" i="0" dirty="0">
                <a:effectLst/>
              </a:rPr>
              <a:t>Divulgación (facultad, estudiantes, familias) </a:t>
            </a:r>
          </a:p>
          <a:p>
            <a:pPr lvl="1"/>
            <a:r>
              <a:rPr lang="es-PR" sz="2000" b="0" i="0" dirty="0">
                <a:effectLst/>
              </a:rPr>
              <a:t>Identificación de estudiantes (si aplica) </a:t>
            </a:r>
          </a:p>
          <a:p>
            <a:pPr lvl="1"/>
            <a:r>
              <a:rPr lang="es-PR" sz="2000" b="1" i="0" dirty="0">
                <a:effectLst/>
              </a:rPr>
              <a:t>Obligación de presupuesto  </a:t>
            </a:r>
          </a:p>
          <a:p>
            <a:pPr lvl="1"/>
            <a:r>
              <a:rPr lang="es-PR" sz="2000" b="0" i="0" dirty="0">
                <a:effectLst/>
              </a:rPr>
              <a:t>Reporte de obligaciones, gastos y pagos </a:t>
            </a:r>
          </a:p>
          <a:p>
            <a:pPr lvl="1"/>
            <a:r>
              <a:rPr lang="es-PR" sz="2000" b="0" i="0" dirty="0">
                <a:effectLst/>
              </a:rPr>
              <a:t>Consideración de riesgo (ejemplo: no llegan los materiales) y acciones de mitigación </a:t>
            </a:r>
          </a:p>
          <a:p>
            <a:pPr algn="l" fontAlgn="base"/>
            <a:endParaRPr lang="es-PR" sz="2000" b="0" i="0" dirty="0">
              <a:effectLst/>
            </a:endParaRPr>
          </a:p>
          <a:p>
            <a:pPr marL="0" marR="0" algn="just" fontAlgn="base">
              <a:spcBef>
                <a:spcPts val="0"/>
              </a:spcBef>
              <a:spcAft>
                <a:spcPts val="800"/>
              </a:spcAft>
            </a:pPr>
            <a:r>
              <a:rPr lang="es-PR" sz="2000" b="1" i="0" dirty="0">
                <a:effectLst/>
                <a:latin typeface="Amasis MT Pro Black" panose="02040A04050005020304" pitchFamily="18" charset="0"/>
              </a:rPr>
              <a:t>10 de enero de 2022 – </a:t>
            </a:r>
            <a:r>
              <a:rPr lang="es-PR" sz="2000" b="0" i="0" dirty="0">
                <a:effectLst/>
              </a:rPr>
              <a:t>Inicio de las actividades del Proyecto de Currículo Innovador en cada escuela (aunque no hayan llegado las compras) </a:t>
            </a:r>
            <a:r>
              <a:rPr lang="es-PR" sz="2000" b="1" i="0" dirty="0">
                <a:effectLst/>
              </a:rPr>
              <a:t> </a:t>
            </a:r>
            <a:endParaRPr lang="es-PR" sz="2000" b="0" i="0" dirty="0">
              <a:effectLst/>
            </a:endParaRPr>
          </a:p>
          <a:p>
            <a:endParaRPr lang="es-PR" sz="2000" dirty="0"/>
          </a:p>
        </p:txBody>
      </p:sp>
    </p:spTree>
    <p:extLst>
      <p:ext uri="{BB962C8B-B14F-4D97-AF65-F5344CB8AC3E}">
        <p14:creationId xmlns:p14="http://schemas.microsoft.com/office/powerpoint/2010/main" val="147668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F08F9-6CC9-4BBB-9D75-BA8CC5229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98" y="768350"/>
            <a:ext cx="10515600" cy="788034"/>
          </a:xfrm>
        </p:spPr>
        <p:txBody>
          <a:bodyPr>
            <a:normAutofit fontScale="92500"/>
          </a:bodyPr>
          <a:lstStyle/>
          <a:p>
            <a:pPr algn="ctr"/>
            <a:r>
              <a:rPr lang="es-PR" sz="3600" dirty="0"/>
              <a:t>RECOPILACIÓN DE INFORMACIÓN SOBRE PROGRAMADOS 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2F7AC11A-5AC6-448E-86C4-EBCDD18C2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433" y="1749767"/>
            <a:ext cx="5515708" cy="433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6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1A671DE-D529-4A2A-A35D-E97400239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2599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63649" y="127376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631431" y="1382395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31329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20126" y="2345836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03228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27948" flipH="1">
            <a:off x="230949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8170A-E866-4227-B9CF-E7B021A461CA}"/>
              </a:ext>
            </a:extLst>
          </p:cNvPr>
          <p:cNvSpPr txBox="1"/>
          <p:nvPr/>
        </p:nvSpPr>
        <p:spPr>
          <a:xfrm>
            <a:off x="6370320" y="477998"/>
            <a:ext cx="4754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sz="2000" dirty="0"/>
              <a:t>El presupuesto revisado, deberá enviarlo a: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R" sz="2000" dirty="0"/>
              <a:t> Sandra E. Clemente Rosado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R" sz="2000" dirty="0">
                <a:hlinkClick r:id="rId2"/>
              </a:rPr>
              <a:t>clementers@de.pr.gov</a:t>
            </a:r>
            <a:endParaRPr lang="es-P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R" sz="2000" dirty="0" err="1"/>
              <a:t>Solángel</a:t>
            </a:r>
            <a:r>
              <a:rPr lang="es-PR" sz="2000" dirty="0"/>
              <a:t> López Ortiz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R" sz="2000" dirty="0">
                <a:hlinkClick r:id="rId3"/>
              </a:rPr>
              <a:t>lopez_s@de.pr.gov</a:t>
            </a:r>
            <a:endParaRPr lang="es-P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R" sz="2000" dirty="0"/>
              <a:t>Nelson Cruz Hernández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R" sz="2000" dirty="0">
                <a:hlinkClick r:id="rId4"/>
              </a:rPr>
              <a:t>cruz_ne@de.pr.gov</a:t>
            </a:r>
            <a:r>
              <a:rPr lang="es-PR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sz="2000" dirty="0"/>
              <a:t>Con copia a: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R" sz="2000" dirty="0"/>
              <a:t>Tania Morales </a:t>
            </a:r>
            <a:r>
              <a:rPr lang="es-PR" sz="2000" dirty="0" err="1"/>
              <a:t>Morales</a:t>
            </a:r>
            <a:r>
              <a:rPr lang="es-PR" sz="20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R" sz="2000" dirty="0">
                <a:hlinkClick r:id="rId5"/>
              </a:rPr>
              <a:t>moralesmt@de.pr.gov</a:t>
            </a:r>
            <a:r>
              <a:rPr lang="es-PR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R" sz="2000" dirty="0"/>
              <a:t>Daisy Hernández González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R" sz="2000" dirty="0">
                <a:hlinkClick r:id="rId6"/>
              </a:rPr>
              <a:t>hernandezgd@de.pr.gov</a:t>
            </a:r>
            <a:r>
              <a:rPr lang="es-PR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R" sz="2000" dirty="0"/>
              <a:t>Beverly Morro Vega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R" sz="2000" dirty="0">
                <a:hlinkClick r:id="rId7"/>
              </a:rPr>
              <a:t>morrovb@de.pr.gov</a:t>
            </a:r>
            <a:r>
              <a:rPr lang="es-PR" sz="20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PR" sz="2000" dirty="0"/>
          </a:p>
        </p:txBody>
      </p:sp>
    </p:spTree>
    <p:extLst>
      <p:ext uri="{BB962C8B-B14F-4D97-AF65-F5344CB8AC3E}">
        <p14:creationId xmlns:p14="http://schemas.microsoft.com/office/powerpoint/2010/main" val="3709982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000D9-92A7-460B-A5E3-A3F717F59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3"/>
            <a:ext cx="5561938" cy="29673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tx1"/>
                </a:solidFill>
                <a:latin typeface="Amasis MT Pro Black" panose="02040A04050005020304" pitchFamily="18" charset="0"/>
              </a:rPr>
              <a:t>Gracias por </a:t>
            </a:r>
            <a:r>
              <a:rPr lang="en-US" sz="6600" kern="12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su</a:t>
            </a:r>
            <a:r>
              <a:rPr lang="en-US" sz="6600" kern="12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US" sz="6600" kern="12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atención</a:t>
            </a:r>
            <a:r>
              <a:rPr lang="en-US" sz="6600" kern="1200" dirty="0">
                <a:solidFill>
                  <a:schemeClr val="tx1"/>
                </a:solidFill>
                <a:latin typeface="Amasis MT Pro Black" panose="02040A04050005020304" pitchFamily="18" charset="0"/>
              </a:rPr>
              <a:t>  </a:t>
            </a:r>
          </a:p>
        </p:txBody>
      </p:sp>
      <p:sp>
        <p:nvSpPr>
          <p:cNvPr id="23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75FF72-8782-4DFD-8B36-963C12D7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3520" y="2744662"/>
            <a:ext cx="6589707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 dirty="0">
                <a:solidFill>
                  <a:schemeClr val="bg1"/>
                </a:solidFill>
                <a:latin typeface="Amasis MT Pro Black" panose="02040A04050005020304" pitchFamily="18" charset="0"/>
              </a:rPr>
              <a:t>Puntos para </a:t>
            </a:r>
            <a:r>
              <a:rPr lang="en-US" sz="6000" kern="1200" dirty="0" err="1">
                <a:solidFill>
                  <a:schemeClr val="bg1"/>
                </a:solidFill>
                <a:latin typeface="Amasis MT Pro Black" panose="02040A04050005020304" pitchFamily="18" charset="0"/>
              </a:rPr>
              <a:t>recordar</a:t>
            </a:r>
            <a:r>
              <a:rPr lang="en-US" sz="6000" kern="1200" dirty="0">
                <a:solidFill>
                  <a:schemeClr val="bg1"/>
                </a:solidFill>
                <a:latin typeface="Amasis MT Pro Black" panose="02040A04050005020304" pitchFamily="18" charset="0"/>
              </a:rPr>
              <a:t> </a:t>
            </a:r>
            <a:endParaRPr lang="en-US" sz="6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0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2BC88-6D2D-44CA-8910-DA37C0401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es-PR" dirty="0">
                <a:solidFill>
                  <a:srgbClr val="FFFFFF"/>
                </a:solidFill>
                <a:latin typeface="Amasis MT Pro Black" panose="02040A04050005020304" pitchFamily="18" charset="0"/>
              </a:rPr>
              <a:t>Oficina de Presupuesto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F1F8-4776-4315-85B4-E5A92C524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s-PR" dirty="0"/>
              <a:t>La carta con la asignación de los 7,000,000.00 llegó el 30 de octubre de 2021. </a:t>
            </a:r>
          </a:p>
          <a:p>
            <a:r>
              <a:rPr lang="es-PR" dirty="0"/>
              <a:t>Los fondos se asignarán por medio de SIFDE a cada ganador. </a:t>
            </a:r>
          </a:p>
          <a:p>
            <a:endParaRPr lang="es-P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6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6D5744-04BD-4D6E-B864-6463EFF7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s-PR" sz="2800">
                <a:solidFill>
                  <a:srgbClr val="FFFFFF"/>
                </a:solidFill>
                <a:latin typeface="Amasis MT Pro Black" panose="02040A04050005020304" pitchFamily="18" charset="0"/>
              </a:rPr>
              <a:t>Algunas consideraciones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CF225A-BC09-4F83-B9A6-005C8562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88727" cy="4752847"/>
          </a:xfrm>
        </p:spPr>
        <p:txBody>
          <a:bodyPr>
            <a:noAutofit/>
          </a:bodyPr>
          <a:lstStyle/>
          <a:p>
            <a:r>
              <a:rPr lang="es-PR" sz="2400" b="1" dirty="0">
                <a:latin typeface="Amasis MT Pro Black" panose="02040A04050005020304" pitchFamily="18" charset="0"/>
              </a:rPr>
              <a:t>Reevaluar el presupuesto dirigido a Materiales y Equipo</a:t>
            </a:r>
          </a:p>
          <a:p>
            <a:pPr lvl="1"/>
            <a:r>
              <a:rPr lang="es-PR" sz="2000" dirty="0"/>
              <a:t>Muchos de los presupuestos incluyen materiales y equipos de instrucción comunes (por ejemplo: impresoras, fotocopiadoras, resmas de papel, computadoras…) </a:t>
            </a:r>
          </a:p>
          <a:p>
            <a:pPr lvl="1"/>
            <a:r>
              <a:rPr lang="es-PR" sz="2000" dirty="0"/>
              <a:t>Dado que la intención de la iniciativa es permitir que las escuelas vayan más allá de lo que hacen día a día, es necesario que reevalúen las compras. </a:t>
            </a:r>
          </a:p>
          <a:p>
            <a:pPr lvl="1"/>
            <a:r>
              <a:rPr lang="es-PR" sz="2000" dirty="0"/>
              <a:t>Estos equipos de instrucción comunes, se podría adquirir con el presupuesto de las escuelas en el DEE. </a:t>
            </a:r>
          </a:p>
          <a:p>
            <a:pPr lvl="1"/>
            <a:r>
              <a:rPr lang="es-PR" sz="2000" b="1" dirty="0">
                <a:solidFill>
                  <a:schemeClr val="accent2">
                    <a:lumMod val="75000"/>
                  </a:schemeClr>
                </a:solidFill>
              </a:rPr>
              <a:t>Los invitamos a pensar en formas de invertir más recursos en la estrategia propuesta en sí.</a:t>
            </a:r>
          </a:p>
        </p:txBody>
      </p:sp>
    </p:spTree>
    <p:extLst>
      <p:ext uri="{BB962C8B-B14F-4D97-AF65-F5344CB8AC3E}">
        <p14:creationId xmlns:p14="http://schemas.microsoft.com/office/powerpoint/2010/main" val="416052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6D5744-04BD-4D6E-B864-6463EFF7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9" y="1153572"/>
            <a:ext cx="3956553" cy="4461163"/>
          </a:xfrm>
        </p:spPr>
        <p:txBody>
          <a:bodyPr>
            <a:normAutofit/>
          </a:bodyPr>
          <a:lstStyle/>
          <a:p>
            <a:r>
              <a:rPr lang="es-PR" sz="3200" dirty="0">
                <a:solidFill>
                  <a:srgbClr val="FFFFFF"/>
                </a:solidFill>
                <a:latin typeface="Amasis MT Pro Black" panose="02040A04050005020304" pitchFamily="18" charset="0"/>
              </a:rPr>
              <a:t>Algunas consideraciones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CF225A-BC09-4F83-B9A6-005C8562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s-PR" sz="2000" b="1" dirty="0">
                <a:latin typeface="Amasis MT Pro Black" panose="02040A04050005020304" pitchFamily="18" charset="0"/>
              </a:rPr>
              <a:t>Integración de las familias y la comunidad</a:t>
            </a:r>
          </a:p>
          <a:p>
            <a:pPr lvl="1"/>
            <a:r>
              <a:rPr lang="es-PR" sz="2000" dirty="0"/>
              <a:t>Algunos proyectos mencionan la participación de familias y comunidades en su plan de innovación. </a:t>
            </a:r>
          </a:p>
          <a:p>
            <a:pPr lvl="2"/>
            <a:r>
              <a:rPr lang="es-PR" dirty="0">
                <a:effectLst/>
                <a:ea typeface="Tahoma" panose="020B0604030504040204" pitchFamily="34" charset="0"/>
              </a:rPr>
              <a:t>El papel fundamental de la participación de las familias en la educación de los niños se ha examinado en innumerables estudios e informes. </a:t>
            </a:r>
            <a:r>
              <a:rPr lang="es-PR" dirty="0">
                <a:ea typeface="Tahoma" panose="020B0604030504040204" pitchFamily="34" charset="0"/>
              </a:rPr>
              <a:t>La integración de estas favorece el éxito académico, el desarrollo socioemocional de los estudiantes y mejora el clima escolar. </a:t>
            </a:r>
            <a:endParaRPr lang="es-PR" dirty="0">
              <a:effectLst/>
              <a:ea typeface="Tahoma" panose="020B0604030504040204" pitchFamily="34" charset="0"/>
            </a:endParaRPr>
          </a:p>
          <a:p>
            <a:pPr lvl="1"/>
            <a:r>
              <a:rPr lang="es-PR" sz="2000" dirty="0"/>
              <a:t>Por lo que se considera que  integren a las familias y a la comunidad para fortalecer los resultados de su proyecto. </a:t>
            </a:r>
          </a:p>
          <a:p>
            <a:pPr lvl="1"/>
            <a:r>
              <a:rPr lang="es-PR" sz="2000" b="1" dirty="0">
                <a:solidFill>
                  <a:schemeClr val="accent2">
                    <a:lumMod val="75000"/>
                  </a:schemeClr>
                </a:solidFill>
              </a:rPr>
              <a:t>Por tanto, esperamos que todos incluyan actividades para integrar a las familias y la comunidad en sus proyectos. </a:t>
            </a:r>
          </a:p>
          <a:p>
            <a:pPr marL="914400" lvl="2" indent="0">
              <a:buNone/>
            </a:pPr>
            <a:endParaRPr lang="es-PR" sz="1800" dirty="0"/>
          </a:p>
        </p:txBody>
      </p:sp>
    </p:spTree>
    <p:extLst>
      <p:ext uri="{BB962C8B-B14F-4D97-AF65-F5344CB8AC3E}">
        <p14:creationId xmlns:p14="http://schemas.microsoft.com/office/powerpoint/2010/main" val="390853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32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4E93756D-4E8B-4C1A-B1D1-E5FC8937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98" y="374864"/>
            <a:ext cx="6543261" cy="1755562"/>
          </a:xfrm>
        </p:spPr>
        <p:txBody>
          <a:bodyPr>
            <a:noAutofit/>
          </a:bodyPr>
          <a:lstStyle/>
          <a:p>
            <a:r>
              <a:rPr lang="es-PR" sz="2800" dirty="0">
                <a:latin typeface="Amasis MT Pro Black" panose="02040A04050005020304" pitchFamily="18" charset="0"/>
              </a:rPr>
              <a:t>Seguimiento a la implementación de los proyectos </a:t>
            </a:r>
          </a:p>
        </p:txBody>
      </p:sp>
      <p:sp>
        <p:nvSpPr>
          <p:cNvPr id="32" name="Freeform: Shape 34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6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Block Arc 38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reeform: Shape 40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0" name="Straight Connector 42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44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Arc 46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ontent Placeholder 47">
            <a:extLst>
              <a:ext uri="{FF2B5EF4-FFF2-40B4-BE49-F238E27FC236}">
                <a16:creationId xmlns:a16="http://schemas.microsoft.com/office/drawing/2014/main" id="{22C03F8D-7FB8-47D1-B04C-7BAA3BAC4B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385391"/>
            <a:ext cx="6379530" cy="3791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R" sz="2000" dirty="0">
                <a:latin typeface="Amasis MT Pro Black" panose="02040A04050005020304" pitchFamily="18" charset="0"/>
              </a:rPr>
              <a:t>Informe de progreso mensual de las actividades del proyecto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R" sz="2000" dirty="0"/>
              <a:t>Aspectos administrativos, académicos y fiscales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R" sz="2000" dirty="0">
                <a:latin typeface="Amasis MT Pro Black" panose="02040A04050005020304" pitchFamily="18" charset="0"/>
              </a:rPr>
              <a:t>Informe de logros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R" sz="2000" dirty="0"/>
              <a:t>Cumplimiento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R" sz="2000" dirty="0"/>
              <a:t>Limitaciones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R" sz="2000" dirty="0"/>
              <a:t>Sostenibilidad y continuidad de la iniciativa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99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C1A2-4041-426C-B018-ABEBFAF86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185"/>
            <a:ext cx="10515600" cy="1007511"/>
          </a:xfrm>
        </p:spPr>
        <p:txBody>
          <a:bodyPr/>
          <a:lstStyle/>
          <a:p>
            <a:pPr algn="ctr"/>
            <a:r>
              <a:rPr lang="es-PR" dirty="0"/>
              <a:t>INFORME DE PROGRESO MENSUAL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DE6EDA-9ACD-4A3C-A6A6-1895C25FE5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911" y="1007166"/>
            <a:ext cx="11852178" cy="512859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8B67F9-07E6-4759-BE9A-148D0C4BDD6C}"/>
              </a:ext>
            </a:extLst>
          </p:cNvPr>
          <p:cNvSpPr txBox="1"/>
          <p:nvPr/>
        </p:nvSpPr>
        <p:spPr>
          <a:xfrm>
            <a:off x="3220278" y="6303483"/>
            <a:ext cx="714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/>
              <a:t>Entregar  la primera semana de cada mes de enero a mayo.</a:t>
            </a:r>
          </a:p>
        </p:txBody>
      </p:sp>
    </p:spTree>
    <p:extLst>
      <p:ext uri="{BB962C8B-B14F-4D97-AF65-F5344CB8AC3E}">
        <p14:creationId xmlns:p14="http://schemas.microsoft.com/office/powerpoint/2010/main" val="185895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7E63B-762C-4746-BBB8-A36454CD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dirty="0"/>
              <a:t>INFORME DE LOGROS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E4CADDA-8421-443B-898E-B397B55F1F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064749"/>
              </p:ext>
            </p:extLst>
          </p:nvPr>
        </p:nvGraphicFramePr>
        <p:xfrm>
          <a:off x="838200" y="1577010"/>
          <a:ext cx="10515600" cy="4174434"/>
        </p:xfrm>
        <a:graphic>
          <a:graphicData uri="http://schemas.openxmlformats.org/drawingml/2006/table">
            <a:tbl>
              <a:tblPr firstRow="1" firstCol="1" bandRow="1"/>
              <a:tblGrid>
                <a:gridCol w="1237714">
                  <a:extLst>
                    <a:ext uri="{9D8B030D-6E8A-4147-A177-3AD203B41FA5}">
                      <a16:colId xmlns:a16="http://schemas.microsoft.com/office/drawing/2014/main" val="1738707442"/>
                    </a:ext>
                  </a:extLst>
                </a:gridCol>
                <a:gridCol w="1237714">
                  <a:extLst>
                    <a:ext uri="{9D8B030D-6E8A-4147-A177-3AD203B41FA5}">
                      <a16:colId xmlns:a16="http://schemas.microsoft.com/office/drawing/2014/main" val="302199872"/>
                    </a:ext>
                  </a:extLst>
                </a:gridCol>
                <a:gridCol w="1271624">
                  <a:extLst>
                    <a:ext uri="{9D8B030D-6E8A-4147-A177-3AD203B41FA5}">
                      <a16:colId xmlns:a16="http://schemas.microsoft.com/office/drawing/2014/main" val="1995879014"/>
                    </a:ext>
                  </a:extLst>
                </a:gridCol>
                <a:gridCol w="6768548">
                  <a:extLst>
                    <a:ext uri="{9D8B030D-6E8A-4147-A177-3AD203B41FA5}">
                      <a16:colId xmlns:a16="http://schemas.microsoft.com/office/drawing/2014/main" val="2342863783"/>
                    </a:ext>
                  </a:extLst>
                </a:gridCol>
              </a:tblGrid>
              <a:tr h="118021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Objetivos medibles en el plan de trabajo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Objetivo#1</a:t>
                      </a:r>
                      <a:r>
                        <a:rPr lang="es-PR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19705"/>
                  </a:ext>
                </a:extLst>
              </a:tr>
              <a:tr h="73905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Población impactada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842769"/>
                  </a:ext>
                </a:extLst>
              </a:tr>
              <a:tr h="41537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Lecciones aprendidas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Logros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Cuantitativos: 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(Identificar el aumento o disminución, según el objetivo trazado) 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262598"/>
                  </a:ext>
                </a:extLst>
              </a:tr>
              <a:tr h="415378">
                <a:tc v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Cualitativos: 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(usar dato de la evidencia identificada en el plan) </a:t>
                      </a:r>
                      <a:endParaRPr lang="en-P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440010"/>
                  </a:ext>
                </a:extLst>
              </a:tr>
              <a:tr h="841462">
                <a:tc v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Limitaciones 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encontradas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P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P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566775"/>
                  </a:ext>
                </a:extLst>
              </a:tr>
              <a:tr h="582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Evidencia incluida </a:t>
                      </a:r>
                      <a:endParaRPr lang="en-P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P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Mencionar la evidencia que se anejará para justificar el dato. </a:t>
                      </a:r>
                      <a:endParaRPr lang="en-P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92173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70D297-0255-4364-8DCE-36AC1BF11B02}"/>
              </a:ext>
            </a:extLst>
          </p:cNvPr>
          <p:cNvSpPr txBox="1"/>
          <p:nvPr/>
        </p:nvSpPr>
        <p:spPr>
          <a:xfrm>
            <a:off x="3048001" y="5989983"/>
            <a:ext cx="677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 Entrega de los informes al nivel central (17 de junio de 2022)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19193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B117F-504C-4D76-BBAC-587BA4A2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/>
          <a:lstStyle/>
          <a:p>
            <a:pPr algn="ctr"/>
            <a:r>
              <a:rPr lang="es-PR" dirty="0"/>
              <a:t>INFORME DE LOGROS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821467-CDC5-49C9-9560-4A54F4A26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174" y="939383"/>
            <a:ext cx="9859617" cy="5553492"/>
          </a:xfrm>
        </p:spPr>
      </p:pic>
    </p:spTree>
    <p:extLst>
      <p:ext uri="{BB962C8B-B14F-4D97-AF65-F5344CB8AC3E}">
        <p14:creationId xmlns:p14="http://schemas.microsoft.com/office/powerpoint/2010/main" val="375156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573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Amasis MT Pro Black</vt:lpstr>
      <vt:lpstr>Arial</vt:lpstr>
      <vt:lpstr>Calibri</vt:lpstr>
      <vt:lpstr>Calibri Light</vt:lpstr>
      <vt:lpstr>Office Theme</vt:lpstr>
      <vt:lpstr>Currículo Innovador  2020-2021</vt:lpstr>
      <vt:lpstr>Puntos para recordar </vt:lpstr>
      <vt:lpstr>Oficina de Presupuesto</vt:lpstr>
      <vt:lpstr>Algunas consideraciones</vt:lpstr>
      <vt:lpstr>Algunas consideraciones</vt:lpstr>
      <vt:lpstr>Seguimiento a la implementación de los proyectos </vt:lpstr>
      <vt:lpstr>INFORME DE PROGRESO MENSUAL </vt:lpstr>
      <vt:lpstr>INFORME DE LOGROS </vt:lpstr>
      <vt:lpstr>INFORME DE LOGROS </vt:lpstr>
      <vt:lpstr>Fechas importantes </vt:lpstr>
      <vt:lpstr>PowerPoint Presentation</vt:lpstr>
      <vt:lpstr>PowerPoint Presentation</vt:lpstr>
      <vt:lpstr>Gracias por su atención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Currículo Innovador  2020-2021</dc:title>
  <dc:creator>Beverly Morro</dc:creator>
  <cp:lastModifiedBy>Tania Morales Morales</cp:lastModifiedBy>
  <cp:revision>11</cp:revision>
  <dcterms:created xsi:type="dcterms:W3CDTF">2021-11-13T18:05:53Z</dcterms:created>
  <dcterms:modified xsi:type="dcterms:W3CDTF">2021-11-15T01:08:51Z</dcterms:modified>
</cp:coreProperties>
</file>