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95" r:id="rId3"/>
    <p:sldId id="296" r:id="rId4"/>
    <p:sldId id="257" r:id="rId5"/>
    <p:sldId id="399" r:id="rId6"/>
    <p:sldId id="367" r:id="rId7"/>
    <p:sldId id="306" r:id="rId8"/>
    <p:sldId id="388" r:id="rId9"/>
    <p:sldId id="364" r:id="rId10"/>
    <p:sldId id="316" r:id="rId11"/>
    <p:sldId id="363" r:id="rId12"/>
    <p:sldId id="342" r:id="rId13"/>
    <p:sldId id="400" r:id="rId14"/>
    <p:sldId id="315" r:id="rId15"/>
    <p:sldId id="333" r:id="rId16"/>
    <p:sldId id="343" r:id="rId17"/>
    <p:sldId id="394" r:id="rId18"/>
    <p:sldId id="382" r:id="rId19"/>
    <p:sldId id="378" r:id="rId20"/>
    <p:sldId id="393" r:id="rId21"/>
    <p:sldId id="391" r:id="rId22"/>
    <p:sldId id="331" r:id="rId23"/>
    <p:sldId id="395" r:id="rId24"/>
    <p:sldId id="396" r:id="rId25"/>
    <p:sldId id="371" r:id="rId26"/>
    <p:sldId id="389" r:id="rId27"/>
    <p:sldId id="381" r:id="rId28"/>
    <p:sldId id="387" r:id="rId29"/>
    <p:sldId id="397" r:id="rId30"/>
    <p:sldId id="401" r:id="rId31"/>
    <p:sldId id="384" r:id="rId32"/>
    <p:sldId id="278"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
      <p:font typeface="Nixie One" panose="020B0604020202020204" charset="0"/>
      <p:regular r:id="rId43"/>
    </p:embeddedFont>
    <p:embeddedFont>
      <p:font typeface="Sniglet" panose="020B0604020202020204" charset="0"/>
      <p:regular r:id="rId44"/>
    </p:embeddedFont>
    <p:embeddedFont>
      <p:font typeface="Varela Round" panose="00000500000000000000" pitchFamily="2" charset="-79"/>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346" autoAdjust="0"/>
  </p:normalViewPr>
  <p:slideViewPr>
    <p:cSldViewPr snapToGrid="0">
      <p:cViewPr varScale="1">
        <p:scale>
          <a:sx n="102" d="100"/>
          <a:sy n="102" d="100"/>
        </p:scale>
        <p:origin x="324" y="72"/>
      </p:cViewPr>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91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21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9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46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89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03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03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42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37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1063578" y="1768396"/>
            <a:ext cx="7016843" cy="18990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n>
                  <a:solidFill>
                    <a:srgbClr val="00B0F0"/>
                  </a:solidFill>
                </a:ln>
                <a:solidFill>
                  <a:sysClr val="windowText" lastClr="000000"/>
                </a:solidFill>
                <a:effectLst>
                  <a:outerShdw blurRad="38100" dist="38100" dir="2700000" algn="tl">
                    <a:srgbClr val="000000">
                      <a:alpha val="43137"/>
                    </a:srgbClr>
                  </a:outerShdw>
                </a:effectLst>
              </a:rPr>
              <a:t>English Program </a:t>
            </a:r>
            <a:br>
              <a:rPr lang="en" sz="4000" b="1" dirty="0">
                <a:ln>
                  <a:solidFill>
                    <a:srgbClr val="00B0F0"/>
                  </a:solidFill>
                </a:ln>
                <a:solidFill>
                  <a:sysClr val="windowText" lastClr="000000"/>
                </a:solidFill>
                <a:effectLst>
                  <a:outerShdw blurRad="38100" dist="38100" dir="2700000" algn="tl">
                    <a:srgbClr val="000000">
                      <a:alpha val="43137"/>
                    </a:srgbClr>
                  </a:outerShdw>
                </a:effectLst>
              </a:rPr>
            </a:br>
            <a:r>
              <a:rPr lang="en" sz="3200" b="1" dirty="0">
                <a:ln>
                  <a:solidFill>
                    <a:srgbClr val="00B0F0"/>
                  </a:solidFill>
                </a:ln>
                <a:solidFill>
                  <a:sysClr val="windowText" lastClr="000000"/>
                </a:solidFill>
                <a:effectLst>
                  <a:outerShdw blurRad="38100" dist="38100" dir="2700000" algn="tl">
                    <a:srgbClr val="000000">
                      <a:alpha val="43137"/>
                    </a:srgbClr>
                  </a:outerShdw>
                </a:effectLst>
              </a:rPr>
              <a:t>Office of Academic Affairs </a:t>
            </a:r>
            <a:endParaRPr sz="4000" b="1" dirty="0">
              <a:ln>
                <a:solidFill>
                  <a:srgbClr val="00B0F0"/>
                </a:solidFill>
              </a:ln>
              <a:solidFill>
                <a:sysClr val="windowText" lastClr="000000"/>
              </a:solidFill>
              <a:effectLst>
                <a:outerShdw blurRad="38100" dist="38100" dir="2700000" algn="tl">
                  <a:srgbClr val="000000">
                    <a:alpha val="43137"/>
                  </a:srgbClr>
                </a:outerShdw>
              </a:effectLst>
            </a:endParaRPr>
          </a:p>
        </p:txBody>
      </p:sp>
      <p:pic>
        <p:nvPicPr>
          <p:cNvPr id="3" name="Picture 2" descr="A picture containing text&#10;&#10;Description automatically generated">
            <a:extLst>
              <a:ext uri="{FF2B5EF4-FFF2-40B4-BE49-F238E27FC236}">
                <a16:creationId xmlns:a16="http://schemas.microsoft.com/office/drawing/2014/main" id="{4F964785-61FB-4B05-803B-7F42D040230C}"/>
              </a:ext>
            </a:extLst>
          </p:cNvPr>
          <p:cNvPicPr>
            <a:picLocks noChangeAspect="1"/>
          </p:cNvPicPr>
          <p:nvPr/>
        </p:nvPicPr>
        <p:blipFill>
          <a:blip r:embed="rId3"/>
          <a:stretch>
            <a:fillRect/>
          </a:stretch>
        </p:blipFill>
        <p:spPr>
          <a:xfrm>
            <a:off x="2327797" y="-276724"/>
            <a:ext cx="5071626" cy="2382253"/>
          </a:xfrm>
          <a:prstGeom prst="rect">
            <a:avLst/>
          </a:prstGeom>
        </p:spPr>
      </p:pic>
      <p:sp>
        <p:nvSpPr>
          <p:cNvPr id="5" name="Google Shape;195;p13">
            <a:extLst>
              <a:ext uri="{FF2B5EF4-FFF2-40B4-BE49-F238E27FC236}">
                <a16:creationId xmlns:a16="http://schemas.microsoft.com/office/drawing/2014/main" id="{CDF515AE-13C4-4EF3-A5D7-12F81F9250F4}"/>
              </a:ext>
            </a:extLst>
          </p:cNvPr>
          <p:cNvSpPr txBox="1">
            <a:spLocks/>
          </p:cNvSpPr>
          <p:nvPr/>
        </p:nvSpPr>
        <p:spPr>
          <a:xfrm>
            <a:off x="1427002" y="3201137"/>
            <a:ext cx="6039852" cy="18990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9pPr>
          </a:lstStyle>
          <a:p>
            <a:r>
              <a:rPr lang="es-ES" sz="2400" b="1" dirty="0">
                <a:ln>
                  <a:solidFill>
                    <a:srgbClr val="00B0F0"/>
                  </a:solidFill>
                </a:ln>
                <a:solidFill>
                  <a:sysClr val="windowText" lastClr="000000"/>
                </a:solidFill>
                <a:effectLst>
                  <a:outerShdw blurRad="38100" dist="38100" dir="2700000" algn="tl">
                    <a:srgbClr val="000000">
                      <a:alpha val="43137"/>
                    </a:srgbClr>
                  </a:outerShdw>
                </a:effectLst>
              </a:rPr>
              <a:t>Prof. Patricia Nieves Sánchez</a:t>
            </a:r>
          </a:p>
          <a:p>
            <a:r>
              <a:rPr lang="es-ES" sz="2400" b="1" dirty="0">
                <a:ln>
                  <a:solidFill>
                    <a:srgbClr val="00B0F0"/>
                  </a:solidFill>
                </a:ln>
                <a:solidFill>
                  <a:sysClr val="windowText" lastClr="000000"/>
                </a:solidFill>
                <a:effectLst>
                  <a:outerShdw blurRad="38100" dist="38100" dir="2700000" algn="tl">
                    <a:srgbClr val="000000">
                      <a:alpha val="43137"/>
                    </a:srgbClr>
                  </a:outerShdw>
                </a:effectLst>
              </a:rPr>
              <a:t>Director </a:t>
            </a:r>
            <a:r>
              <a:rPr lang="es-ES" sz="2400" b="1" dirty="0" err="1">
                <a:ln>
                  <a:solidFill>
                    <a:srgbClr val="00B0F0"/>
                  </a:solidFill>
                </a:ln>
                <a:solidFill>
                  <a:sysClr val="windowText" lastClr="000000"/>
                </a:solidFill>
                <a:effectLst>
                  <a:outerShdw blurRad="38100" dist="38100" dir="2700000" algn="tl">
                    <a:srgbClr val="000000">
                      <a:alpha val="43137"/>
                    </a:srgbClr>
                  </a:outerShdw>
                </a:effectLst>
              </a:rPr>
              <a:t>of</a:t>
            </a:r>
            <a:r>
              <a:rPr lang="es-ES" sz="2400" b="1" dirty="0">
                <a:ln>
                  <a:solidFill>
                    <a:srgbClr val="00B0F0"/>
                  </a:solidFill>
                </a:ln>
                <a:solidFill>
                  <a:sysClr val="windowText" lastClr="000000"/>
                </a:solidFill>
                <a:effectLst>
                  <a:outerShdw blurRad="38100" dist="38100" dir="2700000" algn="tl">
                    <a:srgbClr val="000000">
                      <a:alpha val="43137"/>
                    </a:srgbClr>
                  </a:outerShdw>
                </a:effectLst>
              </a:rPr>
              <a:t> </a:t>
            </a:r>
            <a:r>
              <a:rPr lang="es-ES" sz="2400" b="1" dirty="0" err="1">
                <a:ln>
                  <a:solidFill>
                    <a:srgbClr val="00B0F0"/>
                  </a:solidFill>
                </a:ln>
                <a:solidFill>
                  <a:sysClr val="windowText" lastClr="000000"/>
                </a:solidFill>
                <a:effectLst>
                  <a:outerShdw blurRad="38100" dist="38100" dir="2700000" algn="tl">
                    <a:srgbClr val="000000">
                      <a:alpha val="43137"/>
                    </a:srgbClr>
                  </a:outerShdw>
                </a:effectLst>
              </a:rPr>
              <a:t>Operations</a:t>
            </a:r>
            <a:endParaRPr lang="es-ES" sz="2400" b="1" dirty="0">
              <a:ln>
                <a:solidFill>
                  <a:srgbClr val="00B0F0"/>
                </a:solidFill>
              </a:ln>
              <a:solidFill>
                <a:sysClr val="windowText" lastClr="000000"/>
              </a:solidFill>
              <a:effectLst>
                <a:outerShdw blurRad="38100" dist="38100" dir="2700000" algn="tl">
                  <a:srgbClr val="000000">
                    <a:alpha val="43137"/>
                  </a:srgbClr>
                </a:outerShdw>
              </a:effectLst>
            </a:endParaRPr>
          </a:p>
        </p:txBody>
      </p:sp>
      <p:pic>
        <p:nvPicPr>
          <p:cNvPr id="6" name="Picture 24">
            <a:extLst>
              <a:ext uri="{FF2B5EF4-FFF2-40B4-BE49-F238E27FC236}">
                <a16:creationId xmlns:a16="http://schemas.microsoft.com/office/drawing/2014/main" id="{C8EBE063-BCBF-A5D0-AD66-6E96921BD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22" y="634464"/>
            <a:ext cx="1555065" cy="1684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3B7864-A609-4AAD-817E-2BEFCE565229}"/>
              </a:ext>
            </a:extLst>
          </p:cNvPr>
          <p:cNvSpPr>
            <a:spLocks noGrp="1"/>
          </p:cNvSpPr>
          <p:nvPr>
            <p:ph type="body" idx="1"/>
          </p:nvPr>
        </p:nvSpPr>
        <p:spPr>
          <a:xfrm>
            <a:off x="2578100" y="1463557"/>
            <a:ext cx="6527325" cy="1934963"/>
          </a:xfrm>
        </p:spPr>
        <p:txBody>
          <a:bodyPr/>
          <a:lstStyle/>
          <a:p>
            <a:r>
              <a:rPr lang="es-PR" sz="2000" dirty="0" err="1">
                <a:solidFill>
                  <a:schemeClr val="tx1"/>
                </a:solidFill>
              </a:rPr>
              <a:t>Relevance</a:t>
            </a:r>
            <a:r>
              <a:rPr lang="es-PR" sz="2000" dirty="0">
                <a:solidFill>
                  <a:schemeClr val="tx1"/>
                </a:solidFill>
              </a:rPr>
              <a:t> </a:t>
            </a:r>
            <a:r>
              <a:rPr lang="es-PR" sz="2000" dirty="0" err="1">
                <a:solidFill>
                  <a:schemeClr val="tx1"/>
                </a:solidFill>
              </a:rPr>
              <a:t>of</a:t>
            </a:r>
            <a:r>
              <a:rPr lang="es-PR" sz="2000" dirty="0">
                <a:solidFill>
                  <a:schemeClr val="tx1"/>
                </a:solidFill>
              </a:rPr>
              <a:t> </a:t>
            </a:r>
            <a:r>
              <a:rPr lang="es-PR" sz="2000" dirty="0" err="1">
                <a:solidFill>
                  <a:schemeClr val="tx1"/>
                </a:solidFill>
              </a:rPr>
              <a:t>the</a:t>
            </a:r>
            <a:r>
              <a:rPr lang="es-PR" sz="2000" dirty="0">
                <a:solidFill>
                  <a:schemeClr val="tx1"/>
                </a:solidFill>
              </a:rPr>
              <a:t> </a:t>
            </a:r>
            <a:r>
              <a:rPr lang="es-PR" sz="2000" dirty="0" err="1">
                <a:solidFill>
                  <a:schemeClr val="tx1"/>
                </a:solidFill>
              </a:rPr>
              <a:t>curriculum</a:t>
            </a:r>
            <a:r>
              <a:rPr lang="es-PR" sz="2000" dirty="0">
                <a:solidFill>
                  <a:schemeClr val="tx1"/>
                </a:solidFill>
              </a:rPr>
              <a:t> </a:t>
            </a:r>
          </a:p>
          <a:p>
            <a:r>
              <a:rPr lang="es-PR" sz="2000" dirty="0" err="1">
                <a:solidFill>
                  <a:schemeClr val="tx1"/>
                </a:solidFill>
              </a:rPr>
              <a:t>Homogenize</a:t>
            </a:r>
            <a:r>
              <a:rPr lang="es-PR" sz="2000" dirty="0">
                <a:solidFill>
                  <a:schemeClr val="tx1"/>
                </a:solidFill>
              </a:rPr>
              <a:t> </a:t>
            </a:r>
            <a:r>
              <a:rPr lang="es-PR" sz="2000" dirty="0" err="1">
                <a:solidFill>
                  <a:schemeClr val="tx1"/>
                </a:solidFill>
              </a:rPr>
              <a:t>document</a:t>
            </a:r>
            <a:r>
              <a:rPr lang="es-PR" sz="2000" dirty="0">
                <a:solidFill>
                  <a:schemeClr val="tx1"/>
                </a:solidFill>
              </a:rPr>
              <a:t> </a:t>
            </a:r>
            <a:r>
              <a:rPr lang="es-PR" sz="2000" dirty="0" err="1">
                <a:solidFill>
                  <a:schemeClr val="tx1"/>
                </a:solidFill>
              </a:rPr>
              <a:t>formats</a:t>
            </a:r>
            <a:r>
              <a:rPr lang="es-PR" sz="2000" dirty="0">
                <a:solidFill>
                  <a:schemeClr val="tx1"/>
                </a:solidFill>
              </a:rPr>
              <a:t> </a:t>
            </a:r>
          </a:p>
          <a:p>
            <a:r>
              <a:rPr lang="es-PR" sz="2000" dirty="0" err="1">
                <a:solidFill>
                  <a:schemeClr val="tx1"/>
                </a:solidFill>
              </a:rPr>
              <a:t>Ensure</a:t>
            </a:r>
            <a:r>
              <a:rPr lang="es-PR" sz="2000" dirty="0">
                <a:solidFill>
                  <a:schemeClr val="tx1"/>
                </a:solidFill>
              </a:rPr>
              <a:t> </a:t>
            </a:r>
            <a:r>
              <a:rPr lang="es-PR" sz="2000" dirty="0" err="1">
                <a:solidFill>
                  <a:schemeClr val="tx1"/>
                </a:solidFill>
              </a:rPr>
              <a:t>the</a:t>
            </a:r>
            <a:r>
              <a:rPr lang="es-PR" sz="2000" dirty="0">
                <a:solidFill>
                  <a:schemeClr val="tx1"/>
                </a:solidFill>
              </a:rPr>
              <a:t> rigor </a:t>
            </a:r>
            <a:r>
              <a:rPr lang="es-PR" sz="2000" dirty="0" err="1">
                <a:solidFill>
                  <a:schemeClr val="tx1"/>
                </a:solidFill>
              </a:rPr>
              <a:t>of</a:t>
            </a:r>
            <a:r>
              <a:rPr lang="es-PR" sz="2000" dirty="0">
                <a:solidFill>
                  <a:schemeClr val="tx1"/>
                </a:solidFill>
              </a:rPr>
              <a:t> </a:t>
            </a:r>
            <a:r>
              <a:rPr lang="es-PR" sz="2000" dirty="0" err="1">
                <a:solidFill>
                  <a:schemeClr val="tx1"/>
                </a:solidFill>
              </a:rPr>
              <a:t>each</a:t>
            </a:r>
            <a:r>
              <a:rPr lang="es-PR" sz="2000" dirty="0">
                <a:solidFill>
                  <a:schemeClr val="tx1"/>
                </a:solidFill>
              </a:rPr>
              <a:t> grade and </a:t>
            </a:r>
            <a:r>
              <a:rPr lang="es-PR" sz="2000" dirty="0" err="1">
                <a:solidFill>
                  <a:schemeClr val="tx1"/>
                </a:solidFill>
              </a:rPr>
              <a:t>subject</a:t>
            </a:r>
            <a:r>
              <a:rPr lang="es-PR" sz="2000" dirty="0">
                <a:solidFill>
                  <a:schemeClr val="tx1"/>
                </a:solidFill>
              </a:rPr>
              <a:t> </a:t>
            </a:r>
          </a:p>
          <a:p>
            <a:r>
              <a:rPr lang="es-PR" sz="2000" dirty="0" err="1">
                <a:solidFill>
                  <a:schemeClr val="tx1"/>
                </a:solidFill>
              </a:rPr>
              <a:t>Comply</a:t>
            </a:r>
            <a:r>
              <a:rPr lang="es-PR" sz="2000" dirty="0">
                <a:solidFill>
                  <a:schemeClr val="tx1"/>
                </a:solidFill>
              </a:rPr>
              <a:t> </a:t>
            </a:r>
            <a:r>
              <a:rPr lang="es-PR" sz="2000" dirty="0" err="1">
                <a:solidFill>
                  <a:schemeClr val="tx1"/>
                </a:solidFill>
              </a:rPr>
              <a:t>with</a:t>
            </a:r>
            <a:r>
              <a:rPr lang="es-PR" sz="2000" dirty="0">
                <a:solidFill>
                  <a:schemeClr val="tx1"/>
                </a:solidFill>
              </a:rPr>
              <a:t> </a:t>
            </a:r>
            <a:r>
              <a:rPr lang="es-PR" sz="2000" dirty="0" err="1">
                <a:solidFill>
                  <a:schemeClr val="tx1"/>
                </a:solidFill>
              </a:rPr>
              <a:t>the</a:t>
            </a:r>
            <a:r>
              <a:rPr lang="es-PR" sz="2000" dirty="0">
                <a:solidFill>
                  <a:schemeClr val="tx1"/>
                </a:solidFill>
              </a:rPr>
              <a:t> Peer </a:t>
            </a:r>
            <a:r>
              <a:rPr lang="es-PR" sz="2000" dirty="0" err="1">
                <a:solidFill>
                  <a:schemeClr val="tx1"/>
                </a:solidFill>
              </a:rPr>
              <a:t>Review</a:t>
            </a:r>
            <a:r>
              <a:rPr lang="es-PR" sz="2000" dirty="0">
                <a:solidFill>
                  <a:schemeClr val="tx1"/>
                </a:solidFill>
              </a:rPr>
              <a:t> </a:t>
            </a:r>
            <a:r>
              <a:rPr lang="es-PR" sz="2000" dirty="0" err="1">
                <a:solidFill>
                  <a:schemeClr val="tx1"/>
                </a:solidFill>
              </a:rPr>
              <a:t>from</a:t>
            </a:r>
            <a:r>
              <a:rPr lang="es-PR" sz="2000" dirty="0">
                <a:solidFill>
                  <a:schemeClr val="tx1"/>
                </a:solidFill>
              </a:rPr>
              <a:t> </a:t>
            </a:r>
            <a:r>
              <a:rPr lang="es-PR" sz="2000" dirty="0" err="1">
                <a:solidFill>
                  <a:schemeClr val="tx1"/>
                </a:solidFill>
              </a:rPr>
              <a:t>the</a:t>
            </a:r>
            <a:r>
              <a:rPr lang="es-PR" sz="2000" dirty="0">
                <a:solidFill>
                  <a:schemeClr val="tx1"/>
                </a:solidFill>
              </a:rPr>
              <a:t> Federal </a:t>
            </a:r>
            <a:r>
              <a:rPr lang="es-PR" sz="2000" dirty="0" err="1">
                <a:solidFill>
                  <a:schemeClr val="tx1"/>
                </a:solidFill>
              </a:rPr>
              <a:t>Department</a:t>
            </a:r>
            <a:r>
              <a:rPr lang="es-PR" sz="2000" dirty="0">
                <a:solidFill>
                  <a:schemeClr val="tx1"/>
                </a:solidFill>
              </a:rPr>
              <a:t> </a:t>
            </a:r>
            <a:r>
              <a:rPr lang="es-PR" sz="2000" dirty="0" err="1">
                <a:solidFill>
                  <a:schemeClr val="tx1"/>
                </a:solidFill>
              </a:rPr>
              <a:t>of</a:t>
            </a:r>
            <a:r>
              <a:rPr lang="es-PR" sz="2000" dirty="0">
                <a:solidFill>
                  <a:schemeClr val="tx1"/>
                </a:solidFill>
              </a:rPr>
              <a:t> </a:t>
            </a:r>
            <a:r>
              <a:rPr lang="es-PR" sz="2000" dirty="0" err="1">
                <a:solidFill>
                  <a:schemeClr val="tx1"/>
                </a:solidFill>
              </a:rPr>
              <a:t>Education</a:t>
            </a:r>
            <a:r>
              <a:rPr lang="es-PR" sz="2000" dirty="0">
                <a:solidFill>
                  <a:schemeClr val="tx1"/>
                </a:solidFill>
              </a:rPr>
              <a:t> </a:t>
            </a:r>
          </a:p>
        </p:txBody>
      </p:sp>
      <p:sp>
        <p:nvSpPr>
          <p:cNvPr id="4" name="Slide Number Placeholder 3">
            <a:extLst>
              <a:ext uri="{FF2B5EF4-FFF2-40B4-BE49-F238E27FC236}">
                <a16:creationId xmlns:a16="http://schemas.microsoft.com/office/drawing/2014/main" id="{9E46B874-F179-4B9C-AFFF-7659C67B52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7" name="Picture 6" descr="A picture containing text&#10;&#10;Description automatically generated">
            <a:extLst>
              <a:ext uri="{FF2B5EF4-FFF2-40B4-BE49-F238E27FC236}">
                <a16:creationId xmlns:a16="http://schemas.microsoft.com/office/drawing/2014/main" id="{83BF3A37-C3A3-4B3E-B9C2-9A25C95910A4}"/>
              </a:ext>
            </a:extLst>
          </p:cNvPr>
          <p:cNvPicPr>
            <a:picLocks noChangeAspect="1"/>
          </p:cNvPicPr>
          <p:nvPr/>
        </p:nvPicPr>
        <p:blipFill rotWithShape="1">
          <a:blip r:embed="rId2"/>
          <a:srcRect l="69191"/>
          <a:stretch/>
        </p:blipFill>
        <p:spPr>
          <a:xfrm>
            <a:off x="512747" y="-230385"/>
            <a:ext cx="1602354" cy="2443004"/>
          </a:xfrm>
          <a:prstGeom prst="rect">
            <a:avLst/>
          </a:prstGeom>
        </p:spPr>
      </p:pic>
    </p:spTree>
    <p:extLst>
      <p:ext uri="{BB962C8B-B14F-4D97-AF65-F5344CB8AC3E}">
        <p14:creationId xmlns:p14="http://schemas.microsoft.com/office/powerpoint/2010/main" val="371627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421965" y="198120"/>
            <a:ext cx="6876549" cy="18092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ln>
                  <a:solidFill>
                    <a:srgbClr val="00B0F0"/>
                  </a:solidFill>
                </a:ln>
                <a:effectLst>
                  <a:outerShdw blurRad="38100" dist="38100" dir="2700000" algn="tl">
                    <a:srgbClr val="000000">
                      <a:alpha val="43137"/>
                    </a:srgbClr>
                  </a:outerShdw>
                </a:effectLst>
              </a:rPr>
              <a:t>English Program Focus during the Curriculum Revision Process</a:t>
            </a:r>
            <a:endParaRPr sz="3600" b="1" dirty="0">
              <a:ln>
                <a:solidFill>
                  <a:srgbClr val="00B0F0"/>
                </a:solidFill>
              </a:ln>
              <a:effectLst>
                <a:outerShdw blurRad="38100" dist="38100" dir="2700000" algn="tl">
                  <a:srgbClr val="000000">
                    <a:alpha val="43137"/>
                  </a:srgbClr>
                </a:outerShdw>
              </a:effectLst>
            </a:endParaRPr>
          </a:p>
        </p:txBody>
      </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4" name="Group 3">
            <a:extLst>
              <a:ext uri="{FF2B5EF4-FFF2-40B4-BE49-F238E27FC236}">
                <a16:creationId xmlns:a16="http://schemas.microsoft.com/office/drawing/2014/main" id="{EC2810AA-151E-4D9C-709C-DAEA1DF88EF2}"/>
              </a:ext>
            </a:extLst>
          </p:cNvPr>
          <p:cNvGrpSpPr/>
          <p:nvPr/>
        </p:nvGrpSpPr>
        <p:grpSpPr>
          <a:xfrm>
            <a:off x="2555958" y="1632956"/>
            <a:ext cx="3821363" cy="3118669"/>
            <a:chOff x="3447498" y="1632956"/>
            <a:chExt cx="3821363" cy="3118669"/>
          </a:xfrm>
        </p:grpSpPr>
        <p:sp>
          <p:nvSpPr>
            <p:cNvPr id="243" name="Google Shape;243;p19"/>
            <p:cNvSpPr/>
            <p:nvPr/>
          </p:nvSpPr>
          <p:spPr>
            <a:xfrm>
              <a:off x="3972941" y="228219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0C9528D2-A061-388A-C1ED-919A63D13875}"/>
                </a:ext>
              </a:extLst>
            </p:cNvPr>
            <p:cNvGrpSpPr/>
            <p:nvPr/>
          </p:nvGrpSpPr>
          <p:grpSpPr>
            <a:xfrm>
              <a:off x="3447498" y="1632956"/>
              <a:ext cx="3821363" cy="3118669"/>
              <a:chOff x="2446237" y="811675"/>
              <a:chExt cx="3821363" cy="3118669"/>
            </a:xfrm>
          </p:grpSpPr>
          <p:sp>
            <p:nvSpPr>
              <p:cNvPr id="241" name="Google Shape;241;p19"/>
              <p:cNvSpPr/>
              <p:nvPr/>
            </p:nvSpPr>
            <p:spPr>
              <a:xfrm>
                <a:off x="3333750" y="1271119"/>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6044"/>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3419"/>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811675"/>
                <a:ext cx="1511298" cy="2304177"/>
              </a:xfrm>
              <a:prstGeom prst="rect">
                <a:avLst/>
              </a:prstGeom>
            </p:spPr>
          </p:pic>
        </p:grpSp>
      </p:grpSp>
    </p:spTree>
    <p:extLst>
      <p:ext uri="{BB962C8B-B14F-4D97-AF65-F5344CB8AC3E}">
        <p14:creationId xmlns:p14="http://schemas.microsoft.com/office/powerpoint/2010/main" val="304932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9" name="TextBox 8">
            <a:extLst>
              <a:ext uri="{FF2B5EF4-FFF2-40B4-BE49-F238E27FC236}">
                <a16:creationId xmlns:a16="http://schemas.microsoft.com/office/drawing/2014/main" id="{872BC84B-AB3A-44E8-AC6B-45ACCAABF1C1}"/>
              </a:ext>
            </a:extLst>
          </p:cNvPr>
          <p:cNvSpPr txBox="1"/>
          <p:nvPr/>
        </p:nvSpPr>
        <p:spPr>
          <a:xfrm>
            <a:off x="1057910" y="981820"/>
            <a:ext cx="7226300" cy="3631763"/>
          </a:xfrm>
          <a:prstGeom prst="rect">
            <a:avLst/>
          </a:prstGeom>
          <a:noFill/>
        </p:spPr>
        <p:txBody>
          <a:bodyPr wrap="square">
            <a:spAutoFit/>
          </a:bodyPr>
          <a:lstStyle/>
          <a:p>
            <a:pPr>
              <a:lnSpc>
                <a:spcPct val="150000"/>
              </a:lnSpc>
            </a:pPr>
            <a:r>
              <a:rPr lang="es-ES" sz="2000" dirty="0">
                <a:solidFill>
                  <a:schemeClr val="bg2">
                    <a:lumMod val="75000"/>
                  </a:schemeClr>
                </a:solidFill>
                <a:latin typeface="Varela Round" panose="00000500000000000000" pitchFamily="2" charset="-79"/>
                <a:cs typeface="Varela Round" panose="00000500000000000000" pitchFamily="2" charset="-79"/>
              </a:rPr>
              <a:t>Focus áreas </a:t>
            </a:r>
            <a:r>
              <a:rPr lang="es-ES" sz="2000" dirty="0" err="1">
                <a:solidFill>
                  <a:schemeClr val="bg2">
                    <a:lumMod val="75000"/>
                  </a:schemeClr>
                </a:solidFill>
                <a:latin typeface="Varela Round" panose="00000500000000000000" pitchFamily="2" charset="-79"/>
                <a:cs typeface="Varela Round" panose="00000500000000000000" pitchFamily="2" charset="-79"/>
              </a:rPr>
              <a:t>for</a:t>
            </a:r>
            <a:r>
              <a:rPr lang="es-ES" sz="2000" dirty="0">
                <a:solidFill>
                  <a:schemeClr val="bg2">
                    <a:lumMod val="75000"/>
                  </a:schemeClr>
                </a:solidFill>
                <a:latin typeface="Varela Round" panose="00000500000000000000" pitchFamily="2" charset="-79"/>
                <a:cs typeface="Varela Round" panose="00000500000000000000" pitchFamily="2" charset="-79"/>
              </a:rPr>
              <a:t> 2022-2023</a:t>
            </a:r>
          </a:p>
          <a:p>
            <a:pPr marL="342900" indent="-342900">
              <a:lnSpc>
                <a:spcPct val="150000"/>
              </a:lnSpc>
              <a:buFont typeface="Wingdings" panose="05000000000000000000" pitchFamily="2" charset="2"/>
              <a:buChar char="§"/>
            </a:pPr>
            <a:r>
              <a:rPr lang="es-ES" sz="2000" dirty="0" err="1">
                <a:solidFill>
                  <a:schemeClr val="bg2">
                    <a:lumMod val="75000"/>
                  </a:schemeClr>
                </a:solidFill>
                <a:latin typeface="Varela Round" panose="00000500000000000000" pitchFamily="2" charset="-79"/>
                <a:cs typeface="Varela Round" panose="00000500000000000000" pitchFamily="2" charset="-79"/>
              </a:rPr>
              <a:t>Develop</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the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five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basic</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reading</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skills</a:t>
            </a:r>
            <a:r>
              <a:rPr lang="es-ES" sz="2000" dirty="0">
                <a:solidFill>
                  <a:schemeClr val="bg2">
                    <a:lumMod val="75000"/>
                  </a:schemeClr>
                </a:solidFill>
                <a:latin typeface="Varela Round" panose="00000500000000000000" pitchFamily="2" charset="-79"/>
                <a:cs typeface="Varela Round" panose="00000500000000000000" pitchFamily="2" charset="-79"/>
              </a:rPr>
              <a:t> in </a:t>
            </a:r>
            <a:r>
              <a:rPr lang="es-ES" sz="2000" dirty="0" err="1">
                <a:solidFill>
                  <a:schemeClr val="bg2">
                    <a:lumMod val="75000"/>
                  </a:schemeClr>
                </a:solidFill>
                <a:latin typeface="Varela Round" panose="00000500000000000000" pitchFamily="2" charset="-79"/>
                <a:cs typeface="Varela Round" panose="00000500000000000000" pitchFamily="2" charset="-79"/>
              </a:rPr>
              <a:t>the</a:t>
            </a:r>
            <a:r>
              <a:rPr lang="es-ES" sz="2000" dirty="0">
                <a:solidFill>
                  <a:schemeClr val="bg2">
                    <a:lumMod val="75000"/>
                  </a:schemeClr>
                </a:solidFill>
                <a:latin typeface="Varela Round" panose="00000500000000000000" pitchFamily="2" charset="-79"/>
                <a:cs typeface="Varela Round" panose="00000500000000000000" pitchFamily="2" charset="-79"/>
              </a:rPr>
              <a:t> English </a:t>
            </a:r>
            <a:r>
              <a:rPr lang="es-ES" sz="2000" dirty="0" err="1">
                <a:solidFill>
                  <a:schemeClr val="bg2">
                    <a:lumMod val="75000"/>
                  </a:schemeClr>
                </a:solidFill>
                <a:latin typeface="Varela Round" panose="00000500000000000000" pitchFamily="2" charset="-79"/>
                <a:cs typeface="Varela Round" panose="00000500000000000000" pitchFamily="2" charset="-79"/>
              </a:rPr>
              <a:t>language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phonological</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awareness</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phonics</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vocabulary</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fluency</a:t>
            </a:r>
            <a:r>
              <a:rPr lang="es-ES" sz="2000" dirty="0">
                <a:solidFill>
                  <a:schemeClr val="bg2">
                    <a:lumMod val="75000"/>
                  </a:schemeClr>
                </a:solidFill>
                <a:latin typeface="Varela Round" panose="00000500000000000000" pitchFamily="2" charset="-79"/>
                <a:cs typeface="Varela Round" panose="00000500000000000000" pitchFamily="2" charset="-79"/>
              </a:rPr>
              <a:t>, and </a:t>
            </a:r>
            <a:r>
              <a:rPr lang="es-ES" sz="2000" dirty="0" err="1">
                <a:solidFill>
                  <a:schemeClr val="bg2">
                    <a:lumMod val="75000"/>
                  </a:schemeClr>
                </a:solidFill>
                <a:latin typeface="Varela Round" panose="00000500000000000000" pitchFamily="2" charset="-79"/>
                <a:cs typeface="Varela Round" panose="00000500000000000000" pitchFamily="2" charset="-79"/>
              </a:rPr>
              <a:t>comprehension</a:t>
            </a:r>
            <a:r>
              <a:rPr lang="es-ES" sz="2000" dirty="0">
                <a:solidFill>
                  <a:schemeClr val="bg2">
                    <a:lumMod val="75000"/>
                  </a:schemeClr>
                </a:solidFill>
                <a:latin typeface="Varela Round" panose="00000500000000000000" pitchFamily="2" charset="-79"/>
                <a:cs typeface="Varela Round" panose="00000500000000000000" pitchFamily="2" charset="-79"/>
              </a:rPr>
              <a:t>). </a:t>
            </a:r>
          </a:p>
          <a:p>
            <a:pPr marL="342900" indent="-342900">
              <a:lnSpc>
                <a:spcPct val="150000"/>
              </a:lnSpc>
              <a:buFont typeface="Wingdings" panose="05000000000000000000" pitchFamily="2" charset="2"/>
              <a:buChar char="§"/>
            </a:pPr>
            <a:r>
              <a:rPr lang="en-US" sz="2000" dirty="0">
                <a:solidFill>
                  <a:schemeClr val="bg2">
                    <a:lumMod val="75000"/>
                  </a:schemeClr>
                </a:solidFill>
                <a:latin typeface="Varela Round" panose="00000500000000000000" pitchFamily="2" charset="-79"/>
                <a:cs typeface="Varela Round" panose="00000500000000000000" pitchFamily="2" charset="-79"/>
              </a:rPr>
              <a:t>Emphasize instructional strategies in teaching foundational skills at all grade level</a:t>
            </a:r>
            <a:r>
              <a:rPr lang="es-ES" sz="2000" dirty="0">
                <a:solidFill>
                  <a:schemeClr val="bg2">
                    <a:lumMod val="75000"/>
                  </a:schemeClr>
                </a:solidFill>
                <a:latin typeface="Varela Round" panose="00000500000000000000" pitchFamily="2" charset="-79"/>
                <a:cs typeface="Varela Round" panose="00000500000000000000" pitchFamily="2" charset="-79"/>
              </a:rPr>
              <a:t>.</a:t>
            </a:r>
          </a:p>
          <a:p>
            <a:pPr>
              <a:lnSpc>
                <a:spcPct val="150000"/>
              </a:lnSpc>
            </a:pPr>
            <a:endParaRPr lang="es-ES" sz="2000" dirty="0">
              <a:solidFill>
                <a:schemeClr val="bg2">
                  <a:lumMod val="75000"/>
                </a:schemeClr>
              </a:solidFill>
              <a:latin typeface="Varela Round" panose="00000500000000000000" pitchFamily="2" charset="-79"/>
              <a:cs typeface="Varela Round" panose="00000500000000000000" pitchFamily="2" charset="-79"/>
            </a:endParaRPr>
          </a:p>
          <a:p>
            <a:pPr marL="342900" indent="-342900">
              <a:buFont typeface="Wingdings" panose="05000000000000000000" pitchFamily="2" charset="2"/>
              <a:buChar char="§"/>
            </a:pPr>
            <a:endParaRPr lang="es-ES" sz="2000" dirty="0">
              <a:solidFill>
                <a:srgbClr val="000000"/>
              </a:solidFill>
              <a:latin typeface="Varela Round" panose="00000500000000000000" pitchFamily="2" charset="-79"/>
              <a:cs typeface="Varela Round" panose="00000500000000000000" pitchFamily="2" charset="-79"/>
            </a:endParaRPr>
          </a:p>
        </p:txBody>
      </p:sp>
      <p:sp>
        <p:nvSpPr>
          <p:cNvPr id="5" name="Google Shape;239;p19">
            <a:extLst>
              <a:ext uri="{FF2B5EF4-FFF2-40B4-BE49-F238E27FC236}">
                <a16:creationId xmlns:a16="http://schemas.microsoft.com/office/drawing/2014/main" id="{02FF1EB0-BC70-F67B-9354-134502409DD7}"/>
              </a:ext>
            </a:extLst>
          </p:cNvPr>
          <p:cNvSpPr txBox="1">
            <a:spLocks/>
          </p:cNvSpPr>
          <p:nvPr/>
        </p:nvSpPr>
        <p:spPr>
          <a:xfrm>
            <a:off x="1133725" y="266700"/>
            <a:ext cx="6876549" cy="59435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ctr"/>
            <a:r>
              <a:rPr lang="en-US" sz="3600" b="1" dirty="0">
                <a:ln>
                  <a:solidFill>
                    <a:srgbClr val="00B0F0"/>
                  </a:solidFill>
                </a:ln>
                <a:effectLst>
                  <a:outerShdw blurRad="38100" dist="38100" dir="2700000" algn="tl">
                    <a:srgbClr val="000000">
                      <a:alpha val="43137"/>
                    </a:srgbClr>
                  </a:outerShdw>
                </a:effectLst>
              </a:rPr>
              <a:t>English Program </a:t>
            </a:r>
          </a:p>
        </p:txBody>
      </p:sp>
    </p:spTree>
    <p:extLst>
      <p:ext uri="{BB962C8B-B14F-4D97-AF65-F5344CB8AC3E}">
        <p14:creationId xmlns:p14="http://schemas.microsoft.com/office/powerpoint/2010/main" val="98343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9" name="TextBox 8">
            <a:extLst>
              <a:ext uri="{FF2B5EF4-FFF2-40B4-BE49-F238E27FC236}">
                <a16:creationId xmlns:a16="http://schemas.microsoft.com/office/drawing/2014/main" id="{872BC84B-AB3A-44E8-AC6B-45ACCAABF1C1}"/>
              </a:ext>
            </a:extLst>
          </p:cNvPr>
          <p:cNvSpPr txBox="1"/>
          <p:nvPr/>
        </p:nvSpPr>
        <p:spPr>
          <a:xfrm>
            <a:off x="1133725" y="1217533"/>
            <a:ext cx="7226300" cy="3170099"/>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es-ES" sz="2000" dirty="0">
                <a:solidFill>
                  <a:schemeClr val="bg2">
                    <a:lumMod val="75000"/>
                  </a:schemeClr>
                </a:solidFill>
                <a:latin typeface="Varela Round" panose="00000500000000000000" pitchFamily="2" charset="-79"/>
                <a:cs typeface="Varela Round" panose="00000500000000000000" pitchFamily="2" charset="-79"/>
              </a:rPr>
              <a:t>English </a:t>
            </a:r>
            <a:r>
              <a:rPr lang="es-ES" sz="2000" dirty="0" err="1">
                <a:solidFill>
                  <a:schemeClr val="bg2">
                    <a:lumMod val="75000"/>
                  </a:schemeClr>
                </a:solidFill>
                <a:latin typeface="Varela Round" panose="00000500000000000000" pitchFamily="2" charset="-79"/>
                <a:cs typeface="Varela Round" panose="00000500000000000000" pitchFamily="2" charset="-79"/>
              </a:rPr>
              <a:t>teachers</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must</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provide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experiences</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where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the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students</a:t>
            </a:r>
            <a:r>
              <a:rPr lang="es-ES" sz="2000" dirty="0">
                <a:solidFill>
                  <a:schemeClr val="bg2">
                    <a:lumMod val="75000"/>
                  </a:schemeClr>
                </a:solidFill>
                <a:latin typeface="Varela Round" panose="00000500000000000000" pitchFamily="2" charset="-79"/>
                <a:cs typeface="Varela Round" panose="00000500000000000000" pitchFamily="2" charset="-79"/>
              </a:rPr>
              <a:t> can listen, </a:t>
            </a:r>
            <a:r>
              <a:rPr lang="es-ES" sz="2000" dirty="0" err="1">
                <a:solidFill>
                  <a:schemeClr val="bg2">
                    <a:lumMod val="75000"/>
                  </a:schemeClr>
                </a:solidFill>
                <a:latin typeface="Varela Round" panose="00000500000000000000" pitchFamily="2" charset="-79"/>
                <a:cs typeface="Varela Round" panose="00000500000000000000" pitchFamily="2" charset="-79"/>
              </a:rPr>
              <a:t>communicate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ask</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questions</a:t>
            </a:r>
            <a:r>
              <a:rPr lang="es-ES" sz="2000" dirty="0">
                <a:solidFill>
                  <a:schemeClr val="bg2">
                    <a:lumMod val="75000"/>
                  </a:schemeClr>
                </a:solidFill>
                <a:latin typeface="Varela Round" panose="00000500000000000000" pitchFamily="2" charset="-79"/>
                <a:cs typeface="Varela Round" panose="00000500000000000000" pitchFamily="2" charset="-79"/>
              </a:rPr>
              <a:t>, and </a:t>
            </a:r>
            <a:r>
              <a:rPr lang="es-ES" sz="2000" dirty="0" err="1">
                <a:solidFill>
                  <a:schemeClr val="bg2">
                    <a:lumMod val="75000"/>
                  </a:schemeClr>
                </a:solidFill>
                <a:latin typeface="Varela Round" panose="00000500000000000000" pitchFamily="2" charset="-79"/>
                <a:cs typeface="Varela Round" panose="00000500000000000000" pitchFamily="2" charset="-79"/>
              </a:rPr>
              <a:t>engage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inside</a:t>
            </a:r>
            <a:r>
              <a:rPr lang="es-ES" sz="2000" dirty="0">
                <a:solidFill>
                  <a:schemeClr val="bg2">
                    <a:lumMod val="75000"/>
                  </a:schemeClr>
                </a:solidFill>
                <a:latin typeface="Varela Round" panose="00000500000000000000" pitchFamily="2" charset="-79"/>
                <a:cs typeface="Varela Round" panose="00000500000000000000" pitchFamily="2" charset="-79"/>
              </a:rPr>
              <a:t> and </a:t>
            </a:r>
            <a:r>
              <a:rPr lang="es-ES" sz="2000" dirty="0" err="1">
                <a:solidFill>
                  <a:schemeClr val="bg2">
                    <a:lumMod val="75000"/>
                  </a:schemeClr>
                </a:solidFill>
                <a:latin typeface="Varela Round" panose="00000500000000000000" pitchFamily="2" charset="-79"/>
                <a:cs typeface="Varela Round" panose="00000500000000000000" pitchFamily="2" charset="-79"/>
              </a:rPr>
              <a:t>outside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the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classroom</a:t>
            </a:r>
            <a:r>
              <a:rPr lang="es-ES" sz="2000" dirty="0">
                <a:solidFill>
                  <a:schemeClr val="bg2">
                    <a:lumMod val="75000"/>
                  </a:schemeClr>
                </a:solidFill>
                <a:latin typeface="Varela Round" panose="00000500000000000000" pitchFamily="2" charset="-79"/>
                <a:cs typeface="Varela Round" panose="00000500000000000000" pitchFamily="2" charset="-79"/>
              </a:rPr>
              <a:t>.</a:t>
            </a:r>
          </a:p>
          <a:p>
            <a:pPr marL="342900" indent="-342900">
              <a:lnSpc>
                <a:spcPct val="150000"/>
              </a:lnSpc>
              <a:buFont typeface="Wingdings" panose="05000000000000000000" pitchFamily="2" charset="2"/>
              <a:buChar char="§"/>
            </a:pPr>
            <a:r>
              <a:rPr lang="es-ES" sz="2000" dirty="0" err="1">
                <a:solidFill>
                  <a:schemeClr val="bg2">
                    <a:lumMod val="75000"/>
                  </a:schemeClr>
                </a:solidFill>
                <a:latin typeface="Varela Round" panose="00000500000000000000" pitchFamily="2" charset="-79"/>
                <a:cs typeface="Varela Round" panose="00000500000000000000" pitchFamily="2" charset="-79"/>
              </a:rPr>
              <a:t>Provide</a:t>
            </a:r>
            <a:r>
              <a:rPr lang="es-ES" sz="2000" dirty="0">
                <a:solidFill>
                  <a:schemeClr val="bg2">
                    <a:lumMod val="75000"/>
                  </a:schemeClr>
                </a:solidFill>
                <a:latin typeface="Varela Round" panose="00000500000000000000" pitchFamily="2" charset="-79"/>
                <a:cs typeface="Varela Round" panose="00000500000000000000" pitchFamily="2" charset="-79"/>
              </a:rPr>
              <a:t> ample </a:t>
            </a:r>
            <a:r>
              <a:rPr lang="es-ES" sz="2000" dirty="0" err="1">
                <a:solidFill>
                  <a:schemeClr val="bg2">
                    <a:lumMod val="75000"/>
                  </a:schemeClr>
                </a:solidFill>
                <a:latin typeface="Varela Round" panose="00000500000000000000" pitchFamily="2" charset="-79"/>
                <a:cs typeface="Varela Round" panose="00000500000000000000" pitchFamily="2" charset="-79"/>
              </a:rPr>
              <a:t>opportunities</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to</a:t>
            </a:r>
            <a:r>
              <a:rPr lang="es-ES" sz="2000" dirty="0">
                <a:solidFill>
                  <a:schemeClr val="bg2">
                    <a:lumMod val="75000"/>
                  </a:schemeClr>
                </a:solidFill>
                <a:latin typeface="Varela Round" panose="00000500000000000000" pitchFamily="2" charset="-79"/>
                <a:cs typeface="Varela Round" panose="00000500000000000000" pitchFamily="2" charset="-79"/>
              </a:rPr>
              <a:t> use </a:t>
            </a:r>
            <a:r>
              <a:rPr lang="es-ES" sz="2000" dirty="0" err="1">
                <a:solidFill>
                  <a:schemeClr val="bg2">
                    <a:lumMod val="75000"/>
                  </a:schemeClr>
                </a:solidFill>
                <a:latin typeface="Varela Round" panose="00000500000000000000" pitchFamily="2" charset="-79"/>
                <a:cs typeface="Varela Round" panose="00000500000000000000" pitchFamily="2" charset="-79"/>
              </a:rPr>
              <a:t>technology</a:t>
            </a:r>
            <a:r>
              <a:rPr lang="es-ES" sz="2000" dirty="0">
                <a:solidFill>
                  <a:schemeClr val="bg2">
                    <a:lumMod val="75000"/>
                  </a:schemeClr>
                </a:solidFill>
                <a:latin typeface="Varela Round" panose="00000500000000000000" pitchFamily="2" charset="-79"/>
                <a:cs typeface="Varela Round" panose="00000500000000000000" pitchFamily="2" charset="-79"/>
              </a:rPr>
              <a:t> in </a:t>
            </a:r>
            <a:r>
              <a:rPr lang="es-ES" sz="2000" dirty="0" err="1">
                <a:solidFill>
                  <a:schemeClr val="bg2">
                    <a:lumMod val="75000"/>
                  </a:schemeClr>
                </a:solidFill>
                <a:latin typeface="Varela Round" panose="00000500000000000000" pitchFamily="2" charset="-79"/>
                <a:cs typeface="Varela Round" panose="00000500000000000000" pitchFamily="2" charset="-79"/>
              </a:rPr>
              <a:t>all</a:t>
            </a:r>
            <a:r>
              <a:rPr lang="es-ES" sz="2000" dirty="0">
                <a:solidFill>
                  <a:schemeClr val="bg2">
                    <a:lumMod val="75000"/>
                  </a:schemeClr>
                </a:solidFill>
                <a:latin typeface="Varela Round" panose="00000500000000000000" pitchFamily="2" charset="-79"/>
                <a:cs typeface="Varela Round" panose="00000500000000000000" pitchFamily="2" charset="-79"/>
              </a:rPr>
              <a:t> English </a:t>
            </a:r>
            <a:r>
              <a:rPr lang="es-ES" sz="2000" dirty="0" err="1">
                <a:solidFill>
                  <a:schemeClr val="bg2">
                    <a:lumMod val="75000"/>
                  </a:schemeClr>
                </a:solidFill>
                <a:latin typeface="Varela Round" panose="00000500000000000000" pitchFamily="2" charset="-79"/>
                <a:cs typeface="Varela Round" panose="00000500000000000000" pitchFamily="2" charset="-79"/>
              </a:rPr>
              <a:t>language</a:t>
            </a:r>
            <a:r>
              <a:rPr lang="es-ES" sz="2000" dirty="0">
                <a:solidFill>
                  <a:schemeClr val="bg2">
                    <a:lumMod val="75000"/>
                  </a:schemeClr>
                </a:solidFill>
                <a:latin typeface="Varela Round" panose="00000500000000000000" pitchFamily="2" charset="-79"/>
                <a:cs typeface="Varela Round" panose="00000500000000000000" pitchFamily="2" charset="-79"/>
              </a:rPr>
              <a:t> </a:t>
            </a:r>
            <a:r>
              <a:rPr lang="es-ES" sz="2000" dirty="0" err="1">
                <a:solidFill>
                  <a:schemeClr val="bg2">
                    <a:lumMod val="75000"/>
                  </a:schemeClr>
                </a:solidFill>
                <a:latin typeface="Varela Round" panose="00000500000000000000" pitchFamily="2" charset="-79"/>
                <a:cs typeface="Varela Round" panose="00000500000000000000" pitchFamily="2" charset="-79"/>
              </a:rPr>
              <a:t>skills</a:t>
            </a:r>
            <a:r>
              <a:rPr lang="es-ES" sz="2000" dirty="0">
                <a:solidFill>
                  <a:schemeClr val="bg2">
                    <a:lumMod val="75000"/>
                  </a:schemeClr>
                </a:solidFill>
                <a:latin typeface="Varela Round" panose="00000500000000000000" pitchFamily="2" charset="-79"/>
                <a:cs typeface="Varela Round" panose="00000500000000000000" pitchFamily="2" charset="-79"/>
              </a:rPr>
              <a:t>.  </a:t>
            </a:r>
          </a:p>
          <a:p>
            <a:pPr marL="342900" indent="-342900">
              <a:lnSpc>
                <a:spcPct val="150000"/>
              </a:lnSpc>
              <a:buFont typeface="Wingdings" panose="05000000000000000000" pitchFamily="2" charset="2"/>
              <a:buChar char="§"/>
            </a:pPr>
            <a:endParaRPr lang="es-ES" sz="2000" dirty="0">
              <a:solidFill>
                <a:schemeClr val="bg2">
                  <a:lumMod val="75000"/>
                </a:schemeClr>
              </a:solidFill>
              <a:latin typeface="Varela Round" panose="00000500000000000000" pitchFamily="2" charset="-79"/>
              <a:cs typeface="Varela Round" panose="00000500000000000000" pitchFamily="2" charset="-79"/>
            </a:endParaRPr>
          </a:p>
          <a:p>
            <a:pPr marL="342900" indent="-342900">
              <a:buFont typeface="Wingdings" panose="05000000000000000000" pitchFamily="2" charset="2"/>
              <a:buChar char="§"/>
            </a:pPr>
            <a:endParaRPr lang="es-ES" sz="2000" dirty="0">
              <a:solidFill>
                <a:srgbClr val="000000"/>
              </a:solidFill>
              <a:latin typeface="Varela Round" panose="00000500000000000000" pitchFamily="2" charset="-79"/>
              <a:cs typeface="Varela Round" panose="00000500000000000000" pitchFamily="2" charset="-79"/>
            </a:endParaRPr>
          </a:p>
        </p:txBody>
      </p:sp>
      <p:sp>
        <p:nvSpPr>
          <p:cNvPr id="5" name="Google Shape;239;p19">
            <a:extLst>
              <a:ext uri="{FF2B5EF4-FFF2-40B4-BE49-F238E27FC236}">
                <a16:creationId xmlns:a16="http://schemas.microsoft.com/office/drawing/2014/main" id="{02FF1EB0-BC70-F67B-9354-134502409DD7}"/>
              </a:ext>
            </a:extLst>
          </p:cNvPr>
          <p:cNvSpPr txBox="1">
            <a:spLocks/>
          </p:cNvSpPr>
          <p:nvPr/>
        </p:nvSpPr>
        <p:spPr>
          <a:xfrm>
            <a:off x="1133725" y="266700"/>
            <a:ext cx="6876549" cy="59435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ctr"/>
            <a:r>
              <a:rPr lang="en-US" sz="3600" b="1" dirty="0">
                <a:ln>
                  <a:solidFill>
                    <a:srgbClr val="00B0F0"/>
                  </a:solidFill>
                </a:ln>
                <a:effectLst>
                  <a:outerShdw blurRad="38100" dist="38100" dir="2700000" algn="tl">
                    <a:srgbClr val="000000">
                      <a:alpha val="43137"/>
                    </a:srgbClr>
                  </a:outerShdw>
                </a:effectLst>
              </a:rPr>
              <a:t>English Program Focus</a:t>
            </a:r>
          </a:p>
        </p:txBody>
      </p:sp>
    </p:spTree>
    <p:extLst>
      <p:ext uri="{BB962C8B-B14F-4D97-AF65-F5344CB8AC3E}">
        <p14:creationId xmlns:p14="http://schemas.microsoft.com/office/powerpoint/2010/main" val="303973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172131" y="-119900"/>
            <a:ext cx="7058818" cy="2076289"/>
          </a:xfrm>
          <a:prstGeom prst="rect">
            <a:avLst/>
          </a:prstGeom>
        </p:spPr>
        <p:txBody>
          <a:bodyPr spcFirstLastPara="1" wrap="square" lIns="91425" tIns="91425" rIns="91425" bIns="91425" anchor="b" anchorCtr="0">
            <a:noAutofit/>
          </a:bodyPr>
          <a:lstStyle/>
          <a:p>
            <a:pPr algn="ctr"/>
            <a:r>
              <a:rPr lang="en" sz="32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Microsoft GothicNeo" panose="020B0503020000020004" pitchFamily="34" charset="-127"/>
                <a:cs typeface="Microsoft GothicNeo" panose="020B0503020000020004" pitchFamily="34" charset="-127"/>
              </a:rPr>
              <a:t>English Program </a:t>
            </a:r>
            <a:br>
              <a:rPr lang="en" sz="32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Microsoft GothicNeo" panose="020B0503020000020004" pitchFamily="34" charset="-127"/>
                <a:cs typeface="Microsoft GothicNeo" panose="020B0503020000020004" pitchFamily="34" charset="-127"/>
              </a:rPr>
            </a:br>
            <a:r>
              <a:rPr lang="en" sz="32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Microsoft GothicNeo" panose="020B0503020000020004" pitchFamily="34" charset="-127"/>
                <a:cs typeface="Microsoft GothicNeo" panose="020B0503020000020004" pitchFamily="34" charset="-127"/>
              </a:rPr>
              <a:t>Standards and Expectations </a:t>
            </a:r>
            <a:r>
              <a:rPr lang="en-US" sz="32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rPr>
              <a:t>Significant Changes </a:t>
            </a:r>
            <a:endParaRPr sz="3200" b="1" dirty="0">
              <a:effectLst>
                <a:outerShdw blurRad="38100" dist="38100" dir="2700000" algn="tl">
                  <a:srgbClr val="000000">
                    <a:alpha val="43137"/>
                  </a:srgbClr>
                </a:outerShdw>
              </a:effectLst>
              <a:latin typeface="Nixie One" panose="020B0604020202020204" charset="0"/>
              <a:ea typeface="Microsoft GothicNeo" panose="020B0503020000020004" pitchFamily="34" charset="-127"/>
              <a:cs typeface="Microsoft GothicNeo" panose="020B0503020000020004" pitchFamily="34" charset="-127"/>
            </a:endParaRPr>
          </a:p>
        </p:txBody>
      </p:sp>
      <p:sp>
        <p:nvSpPr>
          <p:cNvPr id="241" name="Google Shape;241;p19"/>
          <p:cNvSpPr/>
          <p:nvPr/>
        </p:nvSpPr>
        <p:spPr>
          <a:xfrm>
            <a:off x="3463290" y="2151150"/>
            <a:ext cx="2476500" cy="2476500"/>
          </a:xfrm>
          <a:prstGeom prst="ellipse">
            <a:avLst/>
          </a:prstGeom>
          <a:solidFill>
            <a:schemeClr val="accent1">
              <a:lumMod val="75000"/>
              <a:alpha val="8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339465" y="202732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3095049" y="2366428"/>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425440" y="371470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4120186" y="2807935"/>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583816" y="1639407"/>
            <a:ext cx="1511298" cy="2304177"/>
          </a:xfrm>
          <a:prstGeom prst="rect">
            <a:avLst/>
          </a:prstGeom>
        </p:spPr>
      </p:pic>
    </p:spTree>
    <p:extLst>
      <p:ext uri="{BB962C8B-B14F-4D97-AF65-F5344CB8AC3E}">
        <p14:creationId xmlns:p14="http://schemas.microsoft.com/office/powerpoint/2010/main" val="198447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432560" y="399926"/>
            <a:ext cx="6520180" cy="584775"/>
          </a:xfrm>
          <a:prstGeom prst="rect">
            <a:avLst/>
          </a:prstGeom>
          <a:noFill/>
          <a:ln w="9525">
            <a:noFill/>
            <a:miter lim="800000"/>
            <a:headEnd/>
            <a:tailEnd/>
          </a:ln>
        </p:spPr>
        <p:txBody>
          <a:bodyPr wrap="square">
            <a:spAutoFit/>
          </a:bodyPr>
          <a:lstStyle/>
          <a:p>
            <a:pPr algn="ctr" fontAlgn="base">
              <a:spcBef>
                <a:spcPct val="50000"/>
              </a:spcBef>
              <a:spcAft>
                <a:spcPct val="0"/>
              </a:spcAft>
              <a:buClrTx/>
            </a:pPr>
            <a:r>
              <a:rPr lang="en-US" sz="3200" b="1" kern="1200"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mn-ea"/>
                <a:cs typeface="+mn-cs"/>
              </a:rPr>
              <a:t>English Program Standards</a:t>
            </a:r>
          </a:p>
        </p:txBody>
      </p:sp>
      <p:graphicFrame>
        <p:nvGraphicFramePr>
          <p:cNvPr id="9" name="Table 8">
            <a:extLst>
              <a:ext uri="{FF2B5EF4-FFF2-40B4-BE49-F238E27FC236}">
                <a16:creationId xmlns:a16="http://schemas.microsoft.com/office/drawing/2014/main" id="{ADCEDBCE-C51C-4285-9C2A-93FE54B86102}"/>
              </a:ext>
            </a:extLst>
          </p:cNvPr>
          <p:cNvGraphicFramePr>
            <a:graphicFrameLocks noGrp="1"/>
          </p:cNvGraphicFramePr>
          <p:nvPr>
            <p:extLst>
              <p:ext uri="{D42A27DB-BD31-4B8C-83A1-F6EECF244321}">
                <p14:modId xmlns:p14="http://schemas.microsoft.com/office/powerpoint/2010/main" val="3911064255"/>
              </p:ext>
            </p:extLst>
          </p:nvPr>
        </p:nvGraphicFramePr>
        <p:xfrm>
          <a:off x="2173266" y="1346996"/>
          <a:ext cx="5779473" cy="3138183"/>
        </p:xfrm>
        <a:graphic>
          <a:graphicData uri="http://schemas.openxmlformats.org/drawingml/2006/table">
            <a:tbl>
              <a:tblPr firstRow="1" bandRow="1">
                <a:tableStyleId>{21E4AEA4-8DFA-4A89-87EB-49C32662AFE0}</a:tableStyleId>
              </a:tblPr>
              <a:tblGrid>
                <a:gridCol w="1085510">
                  <a:extLst>
                    <a:ext uri="{9D8B030D-6E8A-4147-A177-3AD203B41FA5}">
                      <a16:colId xmlns:a16="http://schemas.microsoft.com/office/drawing/2014/main" val="29767338"/>
                    </a:ext>
                  </a:extLst>
                </a:gridCol>
                <a:gridCol w="2231809">
                  <a:extLst>
                    <a:ext uri="{9D8B030D-6E8A-4147-A177-3AD203B41FA5}">
                      <a16:colId xmlns:a16="http://schemas.microsoft.com/office/drawing/2014/main" val="1042950835"/>
                    </a:ext>
                  </a:extLst>
                </a:gridCol>
                <a:gridCol w="2462154">
                  <a:extLst>
                    <a:ext uri="{9D8B030D-6E8A-4147-A177-3AD203B41FA5}">
                      <a16:colId xmlns:a16="http://schemas.microsoft.com/office/drawing/2014/main" val="2211446362"/>
                    </a:ext>
                  </a:extLst>
                </a:gridCol>
              </a:tblGrid>
              <a:tr h="501663">
                <a:tc>
                  <a:txBody>
                    <a:bodyPr/>
                    <a:lstStyle/>
                    <a:p>
                      <a:pPr algn="ct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Grade </a:t>
                      </a:r>
                    </a:p>
                  </a:txBody>
                  <a:tcPr marL="188595" marR="188595" marT="125730" marB="125730"/>
                </a:tc>
                <a:tc>
                  <a:txBody>
                    <a:bodyPr/>
                    <a:lstStyle/>
                    <a:p>
                      <a:pPr algn="ct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Standards 2014 </a:t>
                      </a:r>
                    </a:p>
                  </a:txBody>
                  <a:tcPr marL="188595" marR="188595" marT="125730" marB="125730"/>
                </a:tc>
                <a:tc>
                  <a:txBody>
                    <a:bodyPr/>
                    <a:lstStyle/>
                    <a:p>
                      <a:pPr algn="ctr"/>
                      <a:r>
                        <a:rPr lang="en-US" sz="140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Standards 2022 </a:t>
                      </a:r>
                    </a:p>
                  </a:txBody>
                  <a:tcPr marL="188595" marR="188595" marT="125730" marB="125730"/>
                </a:tc>
                <a:extLst>
                  <a:ext uri="{0D108BD9-81ED-4DB2-BD59-A6C34878D82A}">
                    <a16:rowId xmlns:a16="http://schemas.microsoft.com/office/drawing/2014/main" val="1458086924"/>
                  </a:ext>
                </a:extLst>
              </a:tr>
              <a:tr h="1262485">
                <a:tc>
                  <a:txBody>
                    <a:bodyPr/>
                    <a:lstStyle/>
                    <a:p>
                      <a:pPr algn="ctr"/>
                      <a:r>
                        <a:rPr lang="en-US" sz="2000" b="1"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K-8</a:t>
                      </a:r>
                    </a:p>
                  </a:txBody>
                  <a:tcPr marL="188595" marR="188595" marT="125730" marB="125730" anchor="ctr"/>
                </a:tc>
                <a:tc>
                  <a:txBody>
                    <a:bodyPr/>
                    <a:lstStyle/>
                    <a:p>
                      <a:pPr marL="342900" indent="-342900" algn="l">
                        <a:buFont typeface="Arial" panose="020B0604020202020204" pitchFamily="34" charset="0"/>
                        <a:buChar char="•"/>
                      </a:pPr>
                      <a:r>
                        <a:rPr lang="en-US" sz="1400" dirty="0">
                          <a:solidFill>
                            <a:srgbClr val="0000FF"/>
                          </a:solidFill>
                          <a:effectLst/>
                          <a:latin typeface="Varela Round" panose="00000500000000000000" pitchFamily="2" charset="-79"/>
                          <a:ea typeface="Open Sans Light" panose="020B0306030504020204" pitchFamily="34" charset="0"/>
                          <a:cs typeface="Varela Round" panose="00000500000000000000" pitchFamily="2" charset="-79"/>
                        </a:rPr>
                        <a:t>Listening</a:t>
                      </a:r>
                    </a:p>
                    <a:p>
                      <a:pPr marL="342900" indent="-342900" algn="l">
                        <a:buFont typeface="Arial" panose="020B0604020202020204" pitchFamily="34" charset="0"/>
                        <a:buChar char="•"/>
                      </a:pPr>
                      <a:r>
                        <a:rPr lang="en-US" sz="1400" dirty="0">
                          <a:solidFill>
                            <a:srgbClr val="0000FF"/>
                          </a:solidFill>
                          <a:effectLst/>
                          <a:latin typeface="Varela Round" panose="00000500000000000000" pitchFamily="2" charset="-79"/>
                          <a:ea typeface="Open Sans Light" panose="020B0306030504020204" pitchFamily="34" charset="0"/>
                          <a:cs typeface="Varela Round" panose="00000500000000000000" pitchFamily="2" charset="-79"/>
                        </a:rPr>
                        <a:t>Speaking</a:t>
                      </a:r>
                    </a:p>
                    <a:p>
                      <a:pPr marL="342900" indent="-342900" algn="l">
                        <a:buFont typeface="Arial" panose="020B0604020202020204" pitchFamily="34" charset="0"/>
                        <a:buChar char="•"/>
                      </a:pP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Reading</a:t>
                      </a:r>
                    </a:p>
                    <a:p>
                      <a:pPr marL="342900" indent="-342900" algn="l">
                        <a:buFont typeface="Arial" panose="020B0604020202020204" pitchFamily="34" charset="0"/>
                        <a:buChar char="•"/>
                      </a:pP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Writing </a:t>
                      </a:r>
                    </a:p>
                    <a:p>
                      <a:pPr marL="342900" indent="-342900" algn="l">
                        <a:buFont typeface="Arial" panose="020B0604020202020204" pitchFamily="34" charset="0"/>
                        <a:buChar char="•"/>
                      </a:pP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Language</a:t>
                      </a:r>
                    </a:p>
                  </a:txBody>
                  <a:tcPr marL="188595" marR="188595" marT="125730" marB="125730"/>
                </a:tc>
                <a:tc>
                  <a:txBody>
                    <a:bodyPr/>
                    <a:lstStyle/>
                    <a:p>
                      <a:pPr marL="342900" lvl="0" indent="-342900" algn="l">
                        <a:buFont typeface="Arial" panose="020B0604020202020204" pitchFamily="34" charset="0"/>
                        <a:buChar char="•"/>
                      </a:pPr>
                      <a:r>
                        <a:rPr lang="en-US" sz="1400" u="none" strike="noStrike" noProof="0" dirty="0">
                          <a:solidFill>
                            <a:srgbClr val="FF0000"/>
                          </a:solidFill>
                          <a:effectLst/>
                          <a:latin typeface="Varela Round" panose="00000500000000000000" pitchFamily="2" charset="-79"/>
                          <a:ea typeface="Open Sans Light" panose="020B0306030504020204" pitchFamily="34" charset="0"/>
                          <a:cs typeface="Varela Round" panose="00000500000000000000" pitchFamily="2" charset="-79"/>
                        </a:rPr>
                        <a:t>Listening/ Speaking</a:t>
                      </a:r>
                      <a:endParaRPr lang="en-US" sz="1400" dirty="0">
                        <a:solidFill>
                          <a:srgbClr val="FF0000"/>
                        </a:solidFill>
                        <a:latin typeface="Varela Round" panose="00000500000000000000" pitchFamily="2" charset="-79"/>
                        <a:ea typeface="Open Sans Light" panose="020B0306030504020204" pitchFamily="34" charset="0"/>
                        <a:cs typeface="Varela Round" panose="00000500000000000000" pitchFamily="2" charset="-79"/>
                      </a:endParaRPr>
                    </a:p>
                    <a:p>
                      <a:pPr marL="342900" lvl="0" indent="-342900" algn="l">
                        <a:buFont typeface="Arial" panose="020B0604020202020204" pitchFamily="34" charset="0"/>
                        <a:buChar char="•"/>
                      </a:pPr>
                      <a:r>
                        <a:rPr lang="en-US" sz="1400" u="none" strike="noStrike" noProof="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Reading</a:t>
                      </a:r>
                    </a:p>
                    <a:p>
                      <a:pPr marL="342900" lvl="0" indent="-342900" algn="l">
                        <a:buFont typeface="Arial" panose="020B0604020202020204" pitchFamily="34" charset="0"/>
                        <a:buChar char="•"/>
                      </a:pPr>
                      <a:r>
                        <a:rPr lang="en-US" sz="1400" u="none" strike="noStrike" noProof="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Writing</a:t>
                      </a:r>
                    </a:p>
                    <a:p>
                      <a:pPr marL="342900" lvl="0" indent="-342900" algn="l">
                        <a:buFont typeface="Arial" panose="020B0604020202020204" pitchFamily="34" charset="0"/>
                        <a:buChar char="•"/>
                      </a:pPr>
                      <a:r>
                        <a:rPr lang="en-US" sz="1400" u="none" strike="noStrike" noProof="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Language </a:t>
                      </a:r>
                    </a:p>
                    <a:p>
                      <a:pPr marL="342900" lvl="0" indent="-342900" algn="l">
                        <a:buFont typeface="Arial" panose="020B0604020202020204" pitchFamily="34" charset="0"/>
                        <a:buChar char="•"/>
                      </a:pPr>
                      <a:r>
                        <a:rPr lang="en-US" sz="1400" u="none" strike="noStrike" noProof="0" dirty="0">
                          <a:solidFill>
                            <a:srgbClr val="FF0000"/>
                          </a:solidFill>
                          <a:effectLst/>
                          <a:latin typeface="Varela Round" panose="00000500000000000000" pitchFamily="2" charset="-79"/>
                          <a:ea typeface="Open Sans Light" panose="020B0306030504020204" pitchFamily="34" charset="0"/>
                          <a:cs typeface="Varela Round" panose="00000500000000000000" pitchFamily="2" charset="-79"/>
                        </a:rPr>
                        <a:t>Foundational Skills</a:t>
                      </a:r>
                      <a:endParaRPr lang="en-US" sz="1400" dirty="0">
                        <a:solidFill>
                          <a:srgbClr val="FF0000"/>
                        </a:solidFill>
                        <a:latin typeface="Varela Round" panose="00000500000000000000" pitchFamily="2" charset="-79"/>
                        <a:ea typeface="Open Sans Light" panose="020B0306030504020204" pitchFamily="34" charset="0"/>
                        <a:cs typeface="Varela Round" panose="00000500000000000000" pitchFamily="2" charset="-79"/>
                      </a:endParaRPr>
                    </a:p>
                  </a:txBody>
                  <a:tcPr marL="188595" marR="188595" marT="125730" marB="125730"/>
                </a:tc>
                <a:extLst>
                  <a:ext uri="{0D108BD9-81ED-4DB2-BD59-A6C34878D82A}">
                    <a16:rowId xmlns:a16="http://schemas.microsoft.com/office/drawing/2014/main" val="2832464180"/>
                  </a:ext>
                </a:extLst>
              </a:tr>
              <a:tr h="1262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9 -12</a:t>
                      </a:r>
                    </a:p>
                    <a:p>
                      <a:pPr algn="ctr"/>
                      <a:endParaRPr lang="en-US" sz="2000" b="1"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endParaRPr>
                    </a:p>
                  </a:txBody>
                  <a:tcPr marL="188595" marR="188595" marT="125730" marB="125730" anchor="ctr"/>
                </a:tc>
                <a:tc>
                  <a:txBody>
                    <a:bodyPr/>
                    <a:lstStyle/>
                    <a:p>
                      <a:pPr marL="342900" indent="-342900" algn="l">
                        <a:buFont typeface="Arial" panose="020B0604020202020204" pitchFamily="34" charset="0"/>
                        <a:buChar char="•"/>
                      </a:pPr>
                      <a:r>
                        <a:rPr lang="en-US" sz="1400" dirty="0">
                          <a:solidFill>
                            <a:srgbClr val="0000FF"/>
                          </a:solidFill>
                          <a:effectLst/>
                          <a:latin typeface="Varela Round" panose="00000500000000000000" pitchFamily="2" charset="-79"/>
                          <a:ea typeface="Open Sans Light" panose="020B0306030504020204" pitchFamily="34" charset="0"/>
                          <a:cs typeface="Varela Round" panose="00000500000000000000" pitchFamily="2" charset="-79"/>
                        </a:rPr>
                        <a:t>Listening</a:t>
                      </a:r>
                    </a:p>
                    <a:p>
                      <a:pPr marL="342900" indent="-342900" algn="l">
                        <a:buFont typeface="Arial" panose="020B0604020202020204" pitchFamily="34" charset="0"/>
                        <a:buChar char="•"/>
                      </a:pPr>
                      <a:r>
                        <a:rPr lang="en-US" sz="1400" dirty="0">
                          <a:solidFill>
                            <a:srgbClr val="0000FF"/>
                          </a:solidFill>
                          <a:effectLst/>
                          <a:latin typeface="Varela Round" panose="00000500000000000000" pitchFamily="2" charset="-79"/>
                          <a:ea typeface="Open Sans Light" panose="020B0306030504020204" pitchFamily="34" charset="0"/>
                          <a:cs typeface="Varela Round" panose="00000500000000000000" pitchFamily="2" charset="-79"/>
                        </a:rPr>
                        <a:t>Speaking</a:t>
                      </a:r>
                    </a:p>
                    <a:p>
                      <a:pPr marL="342900" indent="-342900" algn="l">
                        <a:buFont typeface="Arial" panose="020B0604020202020204" pitchFamily="34" charset="0"/>
                        <a:buChar char="•"/>
                      </a:pP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Reading</a:t>
                      </a:r>
                    </a:p>
                    <a:p>
                      <a:pPr marL="342900" indent="-342900" algn="l">
                        <a:buFont typeface="Arial" panose="020B0604020202020204" pitchFamily="34" charset="0"/>
                        <a:buChar char="•"/>
                      </a:pP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Writing </a:t>
                      </a:r>
                    </a:p>
                    <a:p>
                      <a:pPr marL="342900" indent="-342900" algn="l">
                        <a:buFont typeface="Arial" panose="020B0604020202020204" pitchFamily="34" charset="0"/>
                        <a:buChar char="•"/>
                      </a:pPr>
                      <a:r>
                        <a:rPr lang="en-US" sz="140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Language</a:t>
                      </a:r>
                    </a:p>
                  </a:txBody>
                  <a:tcPr marL="188595" marR="188595" marT="125730" marB="125730"/>
                </a:tc>
                <a:tc>
                  <a:txBody>
                    <a:bodyPr/>
                    <a:lstStyle/>
                    <a:p>
                      <a:pPr marL="342900" lvl="0" indent="-342900" algn="l">
                        <a:buFont typeface="Arial" panose="020B0604020202020204" pitchFamily="34" charset="0"/>
                        <a:buChar char="•"/>
                      </a:pPr>
                      <a:r>
                        <a:rPr lang="en-US" sz="1400" u="none" strike="noStrike" noProof="0" dirty="0">
                          <a:solidFill>
                            <a:srgbClr val="FF0000"/>
                          </a:solidFill>
                          <a:effectLst/>
                          <a:latin typeface="Varela Round" panose="00000500000000000000" pitchFamily="2" charset="-79"/>
                          <a:ea typeface="Open Sans Light" panose="020B0306030504020204" pitchFamily="34" charset="0"/>
                          <a:cs typeface="Varela Round" panose="00000500000000000000" pitchFamily="2" charset="-79"/>
                        </a:rPr>
                        <a:t>Listening/ Speaking</a:t>
                      </a:r>
                      <a:endParaRPr lang="en-US" sz="1400" dirty="0">
                        <a:solidFill>
                          <a:srgbClr val="FF0000"/>
                        </a:solidFill>
                        <a:latin typeface="Varela Round" panose="00000500000000000000" pitchFamily="2" charset="-79"/>
                        <a:ea typeface="Open Sans Light" panose="020B0306030504020204" pitchFamily="34" charset="0"/>
                        <a:cs typeface="Varela Round" panose="00000500000000000000" pitchFamily="2" charset="-79"/>
                      </a:endParaRPr>
                    </a:p>
                    <a:p>
                      <a:pPr marL="342900" lvl="0" indent="-342900" algn="l">
                        <a:buFont typeface="Arial" panose="020B0604020202020204" pitchFamily="34" charset="0"/>
                        <a:buChar char="•"/>
                      </a:pPr>
                      <a:r>
                        <a:rPr lang="en-US" sz="1400" u="none" strike="noStrike" noProof="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Reading</a:t>
                      </a:r>
                    </a:p>
                    <a:p>
                      <a:pPr marL="342900" lvl="0" indent="-342900" algn="l">
                        <a:buFont typeface="Arial" panose="020B0604020202020204" pitchFamily="34" charset="0"/>
                        <a:buChar char="•"/>
                      </a:pPr>
                      <a:r>
                        <a:rPr lang="en-US" sz="1400" u="none" strike="noStrike" noProof="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Writing</a:t>
                      </a:r>
                    </a:p>
                    <a:p>
                      <a:pPr marL="342900" lvl="0" indent="-342900" algn="l">
                        <a:buFont typeface="Arial" panose="020B0604020202020204" pitchFamily="34" charset="0"/>
                        <a:buChar char="•"/>
                      </a:pPr>
                      <a:r>
                        <a:rPr lang="en-US" sz="1400" u="none" strike="noStrike" noProof="0" dirty="0">
                          <a:solidFill>
                            <a:schemeClr val="tx1"/>
                          </a:solidFill>
                          <a:effectLst/>
                          <a:latin typeface="Varela Round" panose="00000500000000000000" pitchFamily="2" charset="-79"/>
                          <a:ea typeface="Open Sans Light" panose="020B0306030504020204" pitchFamily="34" charset="0"/>
                          <a:cs typeface="Varela Round" panose="00000500000000000000" pitchFamily="2" charset="-79"/>
                        </a:rPr>
                        <a:t>Language </a:t>
                      </a:r>
                    </a:p>
                  </a:txBody>
                  <a:tcPr marL="188595" marR="188595" marT="125730" marB="125730"/>
                </a:tc>
                <a:extLst>
                  <a:ext uri="{0D108BD9-81ED-4DB2-BD59-A6C34878D82A}">
                    <a16:rowId xmlns:a16="http://schemas.microsoft.com/office/drawing/2014/main" val="1773881225"/>
                  </a:ext>
                </a:extLst>
              </a:tr>
            </a:tbl>
          </a:graphicData>
        </a:graphic>
      </p:graphicFrame>
      <p:pic>
        <p:nvPicPr>
          <p:cNvPr id="4" name="Picture 3" descr="A picture containing calendar&#10;&#10;Description automatically generated">
            <a:extLst>
              <a:ext uri="{FF2B5EF4-FFF2-40B4-BE49-F238E27FC236}">
                <a16:creationId xmlns:a16="http://schemas.microsoft.com/office/drawing/2014/main" id="{9F3CA829-D614-0061-24F6-9D05EE4F5327}"/>
              </a:ext>
            </a:extLst>
          </p:cNvPr>
          <p:cNvPicPr>
            <a:picLocks noChangeAspect="1"/>
          </p:cNvPicPr>
          <p:nvPr/>
        </p:nvPicPr>
        <p:blipFill>
          <a:blip r:embed="rId2"/>
          <a:stretch>
            <a:fillRect/>
          </a:stretch>
        </p:blipFill>
        <p:spPr>
          <a:xfrm>
            <a:off x="137786" y="1571877"/>
            <a:ext cx="1830686" cy="2369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380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041376" y="159233"/>
            <a:ext cx="7525108" cy="1077218"/>
          </a:xfrm>
          <a:prstGeom prst="rect">
            <a:avLst/>
          </a:prstGeom>
          <a:noFill/>
          <a:ln w="9525">
            <a:noFill/>
            <a:miter lim="800000"/>
            <a:headEnd/>
            <a:tailEnd/>
          </a:ln>
        </p:spPr>
        <p:txBody>
          <a:bodyPr wrap="square">
            <a:spAutoFit/>
          </a:bodyPr>
          <a:lstStyle/>
          <a:p>
            <a:pPr marL="0" marR="0">
              <a:spcBef>
                <a:spcPts val="600"/>
              </a:spcBef>
              <a:spcAft>
                <a:spcPts val="1200"/>
              </a:spcAft>
            </a:pPr>
            <a:r>
              <a:rPr lang="en-US" sz="32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Arial" panose="020B0604020202020204" pitchFamily="34" charset="0"/>
                <a:cs typeface="Arial" panose="020B0604020202020204" pitchFamily="34" charset="0"/>
              </a:rPr>
              <a:t>Revision and Essential Changes in the English Program Curriculum</a:t>
            </a:r>
            <a:endParaRPr lang="en-US" sz="3200"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A54239-154F-4A97-AC18-62E1CB26DD65}"/>
              </a:ext>
            </a:extLst>
          </p:cNvPr>
          <p:cNvSpPr txBox="1"/>
          <p:nvPr/>
        </p:nvSpPr>
        <p:spPr>
          <a:xfrm>
            <a:off x="1041375" y="1342459"/>
            <a:ext cx="7061250" cy="3801041"/>
          </a:xfrm>
          <a:prstGeom prst="rect">
            <a:avLst/>
          </a:prstGeom>
          <a:noFill/>
        </p:spPr>
        <p:txBody>
          <a:bodyPr wrap="square">
            <a:spAutoFit/>
          </a:bodyPr>
          <a:lstStyle/>
          <a:p>
            <a:pPr marL="342900" marR="0" lvl="0" indent="-342900">
              <a:lnSpc>
                <a:spcPct val="150000"/>
              </a:lnSpc>
              <a:spcBef>
                <a:spcPts val="0"/>
              </a:spcBef>
              <a:spcAft>
                <a:spcPts val="0"/>
              </a:spcAft>
              <a:buFont typeface="+mj-lt"/>
              <a:buAutoNum type="arabicPeriod"/>
              <a:tabLst>
                <a:tab pos="457200" algn="l"/>
              </a:tabLst>
            </a:pPr>
            <a:r>
              <a:rPr lang="en-US" sz="1800" b="1"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rPr>
              <a:t>We incorporated listening into the speaking standard.</a:t>
            </a:r>
            <a:endParaRPr lang="en-US" sz="1800"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endParaRPr>
          </a:p>
          <a:p>
            <a:pPr marL="342900" marR="0" lvl="0" indent="-342900">
              <a:lnSpc>
                <a:spcPct val="150000"/>
              </a:lnSpc>
              <a:spcBef>
                <a:spcPts val="0"/>
              </a:spcBef>
              <a:spcAft>
                <a:spcPts val="0"/>
              </a:spcAft>
              <a:buFont typeface="+mj-lt"/>
              <a:buAutoNum type="arabicPeriod"/>
              <a:tabLst>
                <a:tab pos="457200" algn="l"/>
              </a:tabLst>
            </a:pPr>
            <a:r>
              <a:rPr lang="en-US" sz="1800" b="1"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rPr>
              <a:t>New indicators and sub-indicators were formed in the new standard Foundational Skills (phonological awareness, phonics, high-frequency words, the alphabet, the concept of print and fluency). </a:t>
            </a:r>
            <a:endParaRPr lang="en-US" sz="1800"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endParaRPr>
          </a:p>
          <a:p>
            <a:pPr marL="342900" marR="0" lvl="0" indent="-342900">
              <a:lnSpc>
                <a:spcPct val="150000"/>
              </a:lnSpc>
              <a:spcBef>
                <a:spcPts val="600"/>
              </a:spcBef>
              <a:spcAft>
                <a:spcPts val="0"/>
              </a:spcAft>
              <a:buFont typeface="+mj-lt"/>
              <a:buAutoNum type="arabicPeriod"/>
              <a:tabLst>
                <a:tab pos="457200" algn="l"/>
              </a:tabLst>
            </a:pPr>
            <a:r>
              <a:rPr lang="en-US" sz="1800" b="1"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rPr>
              <a:t>We highlighted the writing process skills and defined the writing structure of paragraphs and essays through all grade levels.  </a:t>
            </a:r>
            <a:endParaRPr lang="en-US" sz="1800"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endParaRPr>
          </a:p>
        </p:txBody>
      </p:sp>
    </p:spTree>
    <p:extLst>
      <p:ext uri="{BB962C8B-B14F-4D97-AF65-F5344CB8AC3E}">
        <p14:creationId xmlns:p14="http://schemas.microsoft.com/office/powerpoint/2010/main" val="421520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12" name="TextBox 11">
            <a:extLst>
              <a:ext uri="{FF2B5EF4-FFF2-40B4-BE49-F238E27FC236}">
                <a16:creationId xmlns:a16="http://schemas.microsoft.com/office/drawing/2014/main" id="{59A54239-154F-4A97-AC18-62E1CB26DD65}"/>
              </a:ext>
            </a:extLst>
          </p:cNvPr>
          <p:cNvSpPr txBox="1"/>
          <p:nvPr/>
        </p:nvSpPr>
        <p:spPr>
          <a:xfrm>
            <a:off x="1041376" y="1369585"/>
            <a:ext cx="7061250" cy="2554545"/>
          </a:xfrm>
          <a:prstGeom prst="rect">
            <a:avLst/>
          </a:prstGeom>
          <a:noFill/>
        </p:spPr>
        <p:txBody>
          <a:bodyPr wrap="square">
            <a:spAutoFit/>
          </a:bodyPr>
          <a:lstStyle/>
          <a:p>
            <a:pPr marL="342900" marR="0" lvl="0" indent="-342900">
              <a:lnSpc>
                <a:spcPct val="150000"/>
              </a:lnSpc>
              <a:spcBef>
                <a:spcPts val="600"/>
              </a:spcBef>
              <a:spcAft>
                <a:spcPts val="0"/>
              </a:spcAft>
              <a:buFont typeface="+mj-lt"/>
              <a:buAutoNum type="arabicPeriod"/>
              <a:tabLst>
                <a:tab pos="457200" algn="l"/>
              </a:tabLst>
            </a:pPr>
            <a:r>
              <a:rPr lang="en-US" sz="1800" b="1"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rPr>
              <a:t>The indicators and sub-indicators were reorganized in a logical sequence by themes and grades.</a:t>
            </a:r>
            <a:endParaRPr lang="en-US" sz="1800"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endParaRPr>
          </a:p>
          <a:p>
            <a:pPr marL="342900" marR="0" lvl="0" indent="-342900">
              <a:lnSpc>
                <a:spcPct val="150000"/>
              </a:lnSpc>
              <a:spcBef>
                <a:spcPts val="600"/>
              </a:spcBef>
              <a:spcAft>
                <a:spcPts val="0"/>
              </a:spcAft>
              <a:buFont typeface="+mj-lt"/>
              <a:buAutoNum type="arabicPeriod"/>
              <a:tabLst>
                <a:tab pos="457200" algn="l"/>
              </a:tabLst>
            </a:pPr>
            <a:r>
              <a:rPr lang="en-US" sz="1800" b="1"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rPr>
              <a:t>All grade-level indicators and sub-indicators integrate technology as tool for students to produce, publish, interact, and collaborate with others.</a:t>
            </a:r>
            <a:endParaRPr lang="en-US" sz="1800" dirty="0">
              <a:solidFill>
                <a:schemeClr val="bg2">
                  <a:lumMod val="75000"/>
                </a:schemeClr>
              </a:solidFill>
              <a:effectLst/>
              <a:latin typeface="Varela Round" panose="00000500000000000000" pitchFamily="2" charset="-79"/>
              <a:ea typeface="Times New Roman" panose="02020603050405020304" pitchFamily="18" charset="0"/>
              <a:cs typeface="Varela Round" panose="00000500000000000000" pitchFamily="2" charset="-79"/>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Varela Round" panose="00000500000000000000" pitchFamily="2" charset="-79"/>
              <a:cs typeface="Varela Round" panose="00000500000000000000" pitchFamily="2" charset="-79"/>
              <a:sym typeface="Arial"/>
            </a:endParaRPr>
          </a:p>
        </p:txBody>
      </p:sp>
      <p:sp>
        <p:nvSpPr>
          <p:cNvPr id="5" name="Text Box 43">
            <a:extLst>
              <a:ext uri="{FF2B5EF4-FFF2-40B4-BE49-F238E27FC236}">
                <a16:creationId xmlns:a16="http://schemas.microsoft.com/office/drawing/2014/main" id="{251A25FC-885A-E86C-1DEC-1E375B420E74}"/>
              </a:ext>
            </a:extLst>
          </p:cNvPr>
          <p:cNvSpPr txBox="1">
            <a:spLocks noChangeArrowheads="1"/>
          </p:cNvSpPr>
          <p:nvPr/>
        </p:nvSpPr>
        <p:spPr bwMode="auto">
          <a:xfrm>
            <a:off x="1041376" y="159233"/>
            <a:ext cx="7525108" cy="1077218"/>
          </a:xfrm>
          <a:prstGeom prst="rect">
            <a:avLst/>
          </a:prstGeom>
          <a:noFill/>
          <a:ln w="9525">
            <a:noFill/>
            <a:miter lim="800000"/>
            <a:headEnd/>
            <a:tailEnd/>
          </a:ln>
        </p:spPr>
        <p:txBody>
          <a:bodyPr wrap="square">
            <a:spAutoFit/>
          </a:bodyPr>
          <a:lstStyle/>
          <a:p>
            <a:pPr marL="0" marR="0">
              <a:spcBef>
                <a:spcPts val="600"/>
              </a:spcBef>
              <a:spcAft>
                <a:spcPts val="1200"/>
              </a:spcAft>
            </a:pPr>
            <a:r>
              <a:rPr lang="en-US" sz="32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Arial" panose="020B0604020202020204" pitchFamily="34" charset="0"/>
                <a:cs typeface="Arial" panose="020B0604020202020204" pitchFamily="34" charset="0"/>
              </a:rPr>
              <a:t>Revision and Essential Changes in the English Program Curriculum</a:t>
            </a:r>
            <a:endParaRPr lang="en-US" sz="3200"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96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014412" y="-158559"/>
            <a:ext cx="7115175"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ln>
                  <a:solidFill>
                    <a:srgbClr val="00B0F0"/>
                  </a:solidFill>
                </a:ln>
                <a:solidFill>
                  <a:sysClr val="windowText" lastClr="000000"/>
                </a:solidFill>
                <a:effectLst>
                  <a:outerShdw blurRad="50800" dist="38100" dir="2700000" algn="tl" rotWithShape="0">
                    <a:prstClr val="black">
                      <a:alpha val="40000"/>
                    </a:prstClr>
                  </a:outerShdw>
                </a:effectLst>
              </a:rPr>
              <a:t>The New Transversal Themes </a:t>
            </a:r>
            <a:endParaRPr sz="3600" b="1" dirty="0">
              <a:ln>
                <a:solidFill>
                  <a:srgbClr val="00B0F0"/>
                </a:solidFill>
              </a:ln>
              <a:solidFill>
                <a:sysClr val="windowText" lastClr="000000"/>
              </a:solidFill>
              <a:effectLst>
                <a:outerShdw blurRad="50800" dist="38100" dir="2700000" algn="tl" rotWithShape="0">
                  <a:prstClr val="black">
                    <a:alpha val="40000"/>
                  </a:prstClr>
                </a:outerShdw>
              </a:effectLst>
            </a:endParaRPr>
          </a:p>
        </p:txBody>
      </p:sp>
      <p:sp>
        <p:nvSpPr>
          <p:cNvPr id="240" name="Google Shape;240;p19"/>
          <p:cNvSpPr txBox="1">
            <a:spLocks noGrp="1"/>
          </p:cNvSpPr>
          <p:nvPr>
            <p:ph type="subTitle" idx="4294967295"/>
          </p:nvPr>
        </p:nvSpPr>
        <p:spPr>
          <a:xfrm>
            <a:off x="662939" y="3901600"/>
            <a:ext cx="781812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8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Teaching-Learning Planning Process</a:t>
            </a:r>
            <a:endParaRPr sz="28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ndParaRPr>
          </a:p>
        </p:txBody>
      </p:sp>
      <p:sp>
        <p:nvSpPr>
          <p:cNvPr id="241" name="Google Shape;241;p19"/>
          <p:cNvSpPr/>
          <p:nvPr/>
        </p:nvSpPr>
        <p:spPr>
          <a:xfrm>
            <a:off x="3333749" y="1333500"/>
            <a:ext cx="2476500" cy="2476500"/>
          </a:xfrm>
          <a:prstGeom prst="ellipse">
            <a:avLst/>
          </a:prstGeom>
          <a:solidFill>
            <a:schemeClr val="accent6">
              <a:alpha val="86667"/>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dirty="0"/>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358572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a:xfrm>
            <a:off x="2640123" y="858505"/>
            <a:ext cx="5699750" cy="641100"/>
          </a:xfrm>
        </p:spPr>
        <p:txBody>
          <a:bodyPr/>
          <a:lstStyle/>
          <a:p>
            <a:r>
              <a:rPr lang="en" sz="28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New Transversal Themes </a:t>
            </a:r>
            <a:endParaRPr lang="es-PR" sz="28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ndParaRPr>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a:xfrm>
            <a:off x="2347805" y="1410009"/>
            <a:ext cx="6522720" cy="3164546"/>
          </a:xfrm>
        </p:spPr>
        <p:txBody>
          <a:bodyPr/>
          <a:lstStyle/>
          <a:p>
            <a:pPr marL="76200" indent="0">
              <a:lnSpc>
                <a:spcPct val="150000"/>
              </a:lnSpc>
              <a:buNone/>
            </a:pPr>
            <a:r>
              <a:rPr lang="en-US" sz="1800" dirty="0">
                <a:solidFill>
                  <a:schemeClr val="bg2">
                    <a:lumMod val="75000"/>
                  </a:schemeClr>
                </a:solidFill>
              </a:rPr>
              <a:t>Transversal themes are described by UNESCO (2013) as critical and innovative thinking, interpersonal and intrapersonal skills, global citizenship, and physical and psychological health. In addition, many terms are interchangeably used to describe cross-curricular abilities across different countries as transversal skills, key competences, 21st century skills, and so on.</a:t>
            </a:r>
            <a:endParaRPr lang="es-ES" sz="1800" dirty="0">
              <a:solidFill>
                <a:schemeClr val="bg2">
                  <a:lumMod val="75000"/>
                </a:schemeClr>
              </a:solidFill>
            </a:endParaRP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115865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06AB06C0-D17D-43DB-AD40-7EE99FFCF176}"/>
              </a:ext>
            </a:extLst>
          </p:cNvPr>
          <p:cNvSpPr>
            <a:spLocks noGrp="1"/>
          </p:cNvSpPr>
          <p:nvPr>
            <p:ph type="title"/>
          </p:nvPr>
        </p:nvSpPr>
        <p:spPr>
          <a:xfrm>
            <a:off x="2935875" y="1005303"/>
            <a:ext cx="5891866" cy="641100"/>
          </a:xfrm>
        </p:spPr>
        <p:txBody>
          <a:bodyPr/>
          <a:lstStyle/>
          <a:p>
            <a:r>
              <a:rPr lang="es-PR" sz="2800" b="1" dirty="0" err="1">
                <a:solidFill>
                  <a:schemeClr val="accent6"/>
                </a:solidFill>
                <a:effectLst>
                  <a:outerShdw blurRad="38100" dist="38100" dir="2700000" algn="tl">
                    <a:srgbClr val="000000">
                      <a:alpha val="43137"/>
                    </a:srgbClr>
                  </a:outerShdw>
                </a:effectLst>
              </a:rPr>
              <a:t>Public</a:t>
            </a:r>
            <a:r>
              <a:rPr lang="es-PR" sz="2800" b="1" dirty="0">
                <a:solidFill>
                  <a:schemeClr val="accent6"/>
                </a:solidFill>
                <a:effectLst>
                  <a:outerShdw blurRad="38100" dist="38100" dir="2700000" algn="tl">
                    <a:srgbClr val="000000">
                      <a:alpha val="43137"/>
                    </a:srgbClr>
                  </a:outerShdw>
                </a:effectLst>
              </a:rPr>
              <a:t> </a:t>
            </a:r>
            <a:r>
              <a:rPr lang="es-PR" sz="2800" b="1" dirty="0" err="1">
                <a:solidFill>
                  <a:schemeClr val="accent6"/>
                </a:solidFill>
                <a:effectLst>
                  <a:outerShdw blurRad="38100" dist="38100" dir="2700000" algn="tl">
                    <a:srgbClr val="000000">
                      <a:alpha val="43137"/>
                    </a:srgbClr>
                  </a:outerShdw>
                </a:effectLst>
              </a:rPr>
              <a:t>Policy</a:t>
            </a:r>
            <a:r>
              <a:rPr lang="es-PR" sz="2800" b="1" dirty="0">
                <a:solidFill>
                  <a:schemeClr val="accent6"/>
                </a:solidFill>
                <a:effectLst>
                  <a:outerShdw blurRad="38100" dist="38100" dir="2700000" algn="tl">
                    <a:srgbClr val="000000">
                      <a:alpha val="43137"/>
                    </a:srgbClr>
                  </a:outerShdw>
                </a:effectLst>
              </a:rPr>
              <a:t> </a:t>
            </a:r>
            <a:r>
              <a:rPr lang="es-PR" sz="2800" b="1" dirty="0" err="1">
                <a:solidFill>
                  <a:schemeClr val="accent6"/>
                </a:solidFill>
                <a:effectLst>
                  <a:outerShdw blurRad="38100" dist="38100" dir="2700000" algn="tl">
                    <a:srgbClr val="000000">
                      <a:alpha val="43137"/>
                    </a:srgbClr>
                  </a:outerShdw>
                </a:effectLst>
              </a:rPr>
              <a:t>Notification</a:t>
            </a:r>
            <a:endParaRPr lang="es-PR" sz="2800" b="1" dirty="0">
              <a:solidFill>
                <a:schemeClr val="accent6"/>
              </a:solidFill>
              <a:effectLst>
                <a:outerShdw blurRad="38100" dist="38100" dir="2700000" algn="tl">
                  <a:srgbClr val="000000">
                    <a:alpha val="43137"/>
                  </a:srgbClr>
                </a:outerShdw>
              </a:effectLst>
            </a:endParaRPr>
          </a:p>
        </p:txBody>
      </p:sp>
      <p:sp>
        <p:nvSpPr>
          <p:cNvPr id="417" name="Google Shape;417;p19"/>
          <p:cNvSpPr txBox="1">
            <a:spLocks noGrp="1"/>
          </p:cNvSpPr>
          <p:nvPr>
            <p:ph type="body" idx="1"/>
          </p:nvPr>
        </p:nvSpPr>
        <p:spPr>
          <a:xfrm>
            <a:off x="3128211" y="1759269"/>
            <a:ext cx="5390147" cy="2888358"/>
          </a:xfrm>
          <a:prstGeom prst="rect">
            <a:avLst/>
          </a:prstGeom>
        </p:spPr>
        <p:txBody>
          <a:bodyPr spcFirstLastPara="1" wrap="square" lIns="91425" tIns="91425" rIns="91425" bIns="91425" anchor="t" anchorCtr="0">
            <a:noAutofit/>
          </a:bodyPr>
          <a:lstStyle/>
          <a:p>
            <a:pPr marL="0" indent="0" algn="just">
              <a:spcAft>
                <a:spcPts val="1000"/>
              </a:spcAft>
              <a:buNone/>
            </a:pPr>
            <a:r>
              <a:rPr lang="en-US" sz="2000" dirty="0">
                <a:solidFill>
                  <a:schemeClr val="tx1"/>
                </a:solidFill>
                <a:effectLst/>
                <a:latin typeface="Varela Round" panose="00000500000000000000" pitchFamily="2" charset="-79"/>
                <a:ea typeface="Calibri" panose="020F0502020204030204" pitchFamily="34" charset="0"/>
                <a:cs typeface="Varela Round" panose="00000500000000000000" pitchFamily="2" charset="-79"/>
              </a:rPr>
              <a:t>The Puerto Rico Department of Education does not discriminate in way based on age, race, color, sex, birth, veteran status, political or religious ideology, origin or social condition, sexual orientation or gender identity, disability or physical handicap, or mind; or being a victim of domestic violence, sexual assault, or stalking.  </a:t>
            </a:r>
          </a:p>
          <a:p>
            <a:pPr marL="0" lvl="0" indent="0" algn="just" rtl="0">
              <a:spcBef>
                <a:spcPts val="600"/>
              </a:spcBef>
              <a:spcAft>
                <a:spcPts val="1000"/>
              </a:spcAft>
              <a:buNone/>
            </a:pPr>
            <a:endParaRPr lang="es-ES" sz="1900" dirty="0"/>
          </a:p>
        </p:txBody>
      </p:sp>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4" name="Picture 3" descr="A picture containing text&#10;&#10;Description automatically generated">
            <a:extLst>
              <a:ext uri="{FF2B5EF4-FFF2-40B4-BE49-F238E27FC236}">
                <a16:creationId xmlns:a16="http://schemas.microsoft.com/office/drawing/2014/main" id="{02404982-BD05-4CF3-AE0B-E8CC5942410B}"/>
              </a:ext>
            </a:extLst>
          </p:cNvPr>
          <p:cNvPicPr>
            <a:picLocks noChangeAspect="1"/>
          </p:cNvPicPr>
          <p:nvPr/>
        </p:nvPicPr>
        <p:blipFill>
          <a:blip r:embed="rId3"/>
          <a:stretch>
            <a:fillRect/>
          </a:stretch>
        </p:blipFill>
        <p:spPr>
          <a:xfrm>
            <a:off x="6102350" y="179484"/>
            <a:ext cx="2235628" cy="10501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a:xfrm>
            <a:off x="2935875" y="847620"/>
            <a:ext cx="6025245" cy="641100"/>
          </a:xfrm>
        </p:spPr>
        <p:txBody>
          <a:bodyPr/>
          <a:lstStyle/>
          <a:p>
            <a:r>
              <a:rPr lang="en" sz="28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New Transversal Themes </a:t>
            </a:r>
            <a:endParaRPr lang="es-PR" sz="28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ndParaRPr>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a:xfrm>
            <a:off x="2935874" y="1525758"/>
            <a:ext cx="5888085" cy="2786100"/>
          </a:xfrm>
        </p:spPr>
        <p:txBody>
          <a:bodyPr/>
          <a:lstStyle/>
          <a:p>
            <a:pPr marL="76200" indent="0">
              <a:lnSpc>
                <a:spcPct val="150000"/>
              </a:lnSpc>
              <a:buNone/>
            </a:pPr>
            <a:r>
              <a:rPr lang="en-US" sz="1800" dirty="0">
                <a:solidFill>
                  <a:schemeClr val="bg2">
                    <a:lumMod val="75000"/>
                  </a:schemeClr>
                </a:solidFill>
                <a:latin typeface="Varela Round" panose="00000500000000000000" pitchFamily="2" charset="-79"/>
                <a:cs typeface="Varela Round" panose="00000500000000000000" pitchFamily="2" charset="-79"/>
              </a:rPr>
              <a:t>The Department of Education states the student must be college and career ready and have the aptitudes of a member of a diverse community and ethics while emphasizing the importance of transversal themes in the process of learning.</a:t>
            </a:r>
            <a:endParaRPr lang="es-ES" sz="1800" dirty="0">
              <a:solidFill>
                <a:schemeClr val="bg2">
                  <a:lumMod val="75000"/>
                </a:schemeClr>
              </a:solidFill>
              <a:latin typeface="Varela Round" panose="00000500000000000000" pitchFamily="2" charset="-79"/>
              <a:cs typeface="Varela Round" panose="00000500000000000000" pitchFamily="2" charset="-79"/>
            </a:endParaRP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0221D3FF-20BA-304D-D1FE-0D6EBF5C2AC7}"/>
              </a:ext>
            </a:extLst>
          </p:cNvPr>
          <p:cNvPicPr>
            <a:picLocks noChangeAspect="1"/>
          </p:cNvPicPr>
          <p:nvPr/>
        </p:nvPicPr>
        <p:blipFill>
          <a:blip r:embed="rId3"/>
          <a:stretch>
            <a:fillRect/>
          </a:stretch>
        </p:blipFill>
        <p:spPr>
          <a:xfrm>
            <a:off x="776613" y="2350209"/>
            <a:ext cx="1784959" cy="2309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415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a:xfrm>
            <a:off x="2750048" y="128292"/>
            <a:ext cx="5584327" cy="1080164"/>
          </a:xfrm>
        </p:spPr>
        <p:txBody>
          <a:bodyPr/>
          <a:lstStyle/>
          <a:p>
            <a:pPr algn="ctr"/>
            <a:r>
              <a:rPr lang="es-PR" sz="2800" b="1" dirty="0">
                <a:ln>
                  <a:solidFill>
                    <a:srgbClr val="00B0F0"/>
                  </a:solidFill>
                </a:ln>
                <a:solidFill>
                  <a:sysClr val="windowText" lastClr="000000"/>
                </a:solidFill>
                <a:effectLst>
                  <a:outerShdw blurRad="50800" dist="38100" dir="2700000" algn="tl" rotWithShape="0">
                    <a:prstClr val="black">
                      <a:alpha val="40000"/>
                    </a:prstClr>
                  </a:outerShdw>
                </a:effectLst>
              </a:rPr>
              <a:t>New Cross-</a:t>
            </a:r>
            <a:r>
              <a:rPr lang="es-PR" sz="2800" b="1" dirty="0" err="1">
                <a:ln>
                  <a:solidFill>
                    <a:srgbClr val="00B0F0"/>
                  </a:solidFill>
                </a:ln>
                <a:solidFill>
                  <a:sysClr val="windowText" lastClr="000000"/>
                </a:solidFill>
                <a:effectLst>
                  <a:outerShdw blurRad="50800" dist="38100" dir="2700000" algn="tl" rotWithShape="0">
                    <a:prstClr val="black">
                      <a:alpha val="40000"/>
                    </a:prstClr>
                  </a:outerShdw>
                </a:effectLst>
              </a:rPr>
              <a:t>Cutting</a:t>
            </a:r>
            <a:r>
              <a:rPr lang="es-PR" sz="2800" b="1" dirty="0">
                <a:ln>
                  <a:solidFill>
                    <a:srgbClr val="00B0F0"/>
                  </a:solidFill>
                </a:ln>
                <a:solidFill>
                  <a:sysClr val="windowText" lastClr="000000"/>
                </a:solidFill>
                <a:effectLst>
                  <a:outerShdw blurRad="50800" dist="38100" dir="2700000" algn="tl" rotWithShape="0">
                    <a:prstClr val="black">
                      <a:alpha val="40000"/>
                    </a:prstClr>
                  </a:outerShdw>
                </a:effectLst>
              </a:rPr>
              <a:t> </a:t>
            </a:r>
            <a:br>
              <a:rPr lang="es-PR" sz="2800" b="1" dirty="0">
                <a:ln>
                  <a:solidFill>
                    <a:srgbClr val="00B0F0"/>
                  </a:solidFill>
                </a:ln>
                <a:solidFill>
                  <a:sysClr val="windowText" lastClr="000000"/>
                </a:solidFill>
                <a:effectLst>
                  <a:outerShdw blurRad="50800" dist="38100" dir="2700000" algn="tl" rotWithShape="0">
                    <a:prstClr val="black">
                      <a:alpha val="40000"/>
                    </a:prstClr>
                  </a:outerShdw>
                </a:effectLst>
              </a:rPr>
            </a:br>
            <a:r>
              <a:rPr lang="es-PR" sz="2800" b="1" dirty="0">
                <a:ln>
                  <a:solidFill>
                    <a:srgbClr val="00B0F0"/>
                  </a:solidFill>
                </a:ln>
                <a:solidFill>
                  <a:sysClr val="windowText" lastClr="000000"/>
                </a:solidFill>
                <a:effectLst>
                  <a:outerShdw blurRad="50800" dist="38100" dir="2700000" algn="tl" rotWithShape="0">
                    <a:prstClr val="black">
                      <a:alpha val="40000"/>
                    </a:prstClr>
                  </a:outerShdw>
                </a:effectLst>
              </a:rPr>
              <a:t>Curricular </a:t>
            </a:r>
            <a:r>
              <a:rPr lang="es-PR" sz="2800" b="1" dirty="0" err="1">
                <a:ln>
                  <a:solidFill>
                    <a:srgbClr val="00B0F0"/>
                  </a:solidFill>
                </a:ln>
                <a:solidFill>
                  <a:sysClr val="windowText" lastClr="000000"/>
                </a:solidFill>
                <a:effectLst>
                  <a:outerShdw blurRad="50800" dist="38100" dir="2700000" algn="tl" rotWithShape="0">
                    <a:prstClr val="black">
                      <a:alpha val="40000"/>
                    </a:prstClr>
                  </a:outerShdw>
                </a:effectLst>
              </a:rPr>
              <a:t>Themes</a:t>
            </a:r>
            <a:endParaRPr lang="es-PR" sz="2800" b="1" dirty="0">
              <a:ln>
                <a:solidFill>
                  <a:srgbClr val="00B0F0"/>
                </a:solidFill>
              </a:ln>
              <a:solidFill>
                <a:sysClr val="windowText" lastClr="000000"/>
              </a:solidFill>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graphicFrame>
        <p:nvGraphicFramePr>
          <p:cNvPr id="8" name="Table 7">
            <a:extLst>
              <a:ext uri="{FF2B5EF4-FFF2-40B4-BE49-F238E27FC236}">
                <a16:creationId xmlns:a16="http://schemas.microsoft.com/office/drawing/2014/main" id="{FFB726A0-F711-42F6-BA67-B7E5742A574B}"/>
              </a:ext>
            </a:extLst>
          </p:cNvPr>
          <p:cNvGraphicFramePr>
            <a:graphicFrameLocks noGrp="1"/>
          </p:cNvGraphicFramePr>
          <p:nvPr>
            <p:extLst>
              <p:ext uri="{D42A27DB-BD31-4B8C-83A1-F6EECF244321}">
                <p14:modId xmlns:p14="http://schemas.microsoft.com/office/powerpoint/2010/main" val="2020136005"/>
              </p:ext>
            </p:extLst>
          </p:nvPr>
        </p:nvGraphicFramePr>
        <p:xfrm>
          <a:off x="2694236" y="1404206"/>
          <a:ext cx="5851377" cy="3329809"/>
        </p:xfrm>
        <a:graphic>
          <a:graphicData uri="http://schemas.openxmlformats.org/drawingml/2006/table">
            <a:tbl>
              <a:tblPr firstRow="1" bandRow="1">
                <a:tableStyleId>{3C2FFA5D-87B4-456A-9821-1D502468CF0F}</a:tableStyleId>
              </a:tblPr>
              <a:tblGrid>
                <a:gridCol w="2877947">
                  <a:extLst>
                    <a:ext uri="{9D8B030D-6E8A-4147-A177-3AD203B41FA5}">
                      <a16:colId xmlns:a16="http://schemas.microsoft.com/office/drawing/2014/main" val="1042950835"/>
                    </a:ext>
                  </a:extLst>
                </a:gridCol>
                <a:gridCol w="2973430">
                  <a:extLst>
                    <a:ext uri="{9D8B030D-6E8A-4147-A177-3AD203B41FA5}">
                      <a16:colId xmlns:a16="http://schemas.microsoft.com/office/drawing/2014/main" val="2211446362"/>
                    </a:ext>
                  </a:extLst>
                </a:gridCol>
              </a:tblGrid>
              <a:tr h="518029">
                <a:tc>
                  <a:txBody>
                    <a:bodyPr/>
                    <a:lstStyle/>
                    <a:p>
                      <a:pPr algn="ctr"/>
                      <a:r>
                        <a:rPr lang="es-PR" sz="1200" noProof="0" dirty="0">
                          <a:solidFill>
                            <a:schemeClr val="tx1"/>
                          </a:solidFill>
                          <a:effectLst/>
                        </a:rPr>
                        <a:t>2003</a:t>
                      </a:r>
                      <a:endParaRPr lang="es-PR" sz="1200" noProof="0" dirty="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tc>
                  <a:txBody>
                    <a:bodyPr/>
                    <a:lstStyle/>
                    <a:p>
                      <a:pPr algn="ctr"/>
                      <a:r>
                        <a:rPr lang="es-PR" sz="1200" noProof="0" dirty="0">
                          <a:solidFill>
                            <a:schemeClr val="tx1"/>
                          </a:solidFill>
                          <a:effectLst/>
                        </a:rPr>
                        <a:t>2022</a:t>
                      </a:r>
                      <a:endParaRPr lang="es-PR" sz="1200" noProof="0" dirty="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extLst>
                  <a:ext uri="{0D108BD9-81ED-4DB2-BD59-A6C34878D82A}">
                    <a16:rowId xmlns:a16="http://schemas.microsoft.com/office/drawing/2014/main" val="1458086924"/>
                  </a:ext>
                </a:extLst>
              </a:tr>
              <a:tr h="2770515">
                <a:tc>
                  <a:txBody>
                    <a:bodyPr/>
                    <a:lstStyle/>
                    <a:p>
                      <a:pPr marL="171450" indent="-171450" rtl="0" fontAlgn="base">
                        <a:buFont typeface="Arial" panose="020B0604020202020204" pitchFamily="34" charset="0"/>
                        <a:buChar char="•"/>
                      </a:pPr>
                      <a:r>
                        <a:rPr lang="en-US" sz="1600" b="0" u="none" strike="noStrike" cap="none" dirty="0">
                          <a:solidFill>
                            <a:schemeClr val="dk1"/>
                          </a:solidFill>
                          <a:effectLst/>
                          <a:sym typeface="Arial"/>
                        </a:rPr>
                        <a:t>Cultural identity</a:t>
                      </a:r>
                    </a:p>
                    <a:p>
                      <a:pPr marL="171450" indent="-171450" rtl="0" fontAlgn="base">
                        <a:buFont typeface="Arial" panose="020B0604020202020204" pitchFamily="34" charset="0"/>
                        <a:buChar char="•"/>
                      </a:pPr>
                      <a:r>
                        <a:rPr lang="en-US" sz="1600" b="0" u="none" strike="noStrike" cap="none" dirty="0">
                          <a:solidFill>
                            <a:schemeClr val="dk1"/>
                          </a:solidFill>
                          <a:effectLst/>
                          <a:sym typeface="Arial"/>
                        </a:rPr>
                        <a:t>Civic and ethical education</a:t>
                      </a:r>
                    </a:p>
                    <a:p>
                      <a:pPr marL="171450" indent="-171450" rtl="0" fontAlgn="base">
                        <a:buFont typeface="Arial" panose="020B0604020202020204" pitchFamily="34" charset="0"/>
                        <a:buChar char="•"/>
                      </a:pPr>
                      <a:r>
                        <a:rPr lang="en-US" sz="1600" b="0" u="none" strike="noStrike" cap="none" dirty="0">
                          <a:solidFill>
                            <a:schemeClr val="dk1"/>
                          </a:solidFill>
                          <a:effectLst/>
                          <a:sym typeface="Arial"/>
                        </a:rPr>
                        <a:t>Peace education</a:t>
                      </a:r>
                    </a:p>
                    <a:p>
                      <a:pPr marL="171450" indent="-171450" rtl="0" fontAlgn="base">
                        <a:buFont typeface="Arial" panose="020B0604020202020204" pitchFamily="34" charset="0"/>
                        <a:buChar char="•"/>
                      </a:pPr>
                      <a:r>
                        <a:rPr lang="en-US" sz="1600" b="0" u="none" strike="noStrike" cap="none" dirty="0">
                          <a:solidFill>
                            <a:schemeClr val="dk1"/>
                          </a:solidFill>
                          <a:effectLst/>
                          <a:sym typeface="Arial"/>
                        </a:rPr>
                        <a:t>Environmental education</a:t>
                      </a:r>
                    </a:p>
                    <a:p>
                      <a:pPr marL="171450" indent="-171450" rtl="0" fontAlgn="base">
                        <a:buFont typeface="Arial" panose="020B0604020202020204" pitchFamily="34" charset="0"/>
                        <a:buChar char="•"/>
                      </a:pPr>
                      <a:r>
                        <a:rPr lang="en-US" sz="1600" b="0" u="none" strike="noStrike" cap="none" dirty="0">
                          <a:solidFill>
                            <a:schemeClr val="dk1"/>
                          </a:solidFill>
                          <a:effectLst/>
                          <a:sym typeface="Arial"/>
                        </a:rPr>
                        <a:t>Education for work</a:t>
                      </a:r>
                    </a:p>
                    <a:p>
                      <a:pPr marL="171450" indent="-171450" rtl="0" fontAlgn="base">
                        <a:buFont typeface="Arial" panose="020B0604020202020204" pitchFamily="34" charset="0"/>
                        <a:buChar char="•"/>
                      </a:pPr>
                      <a:r>
                        <a:rPr lang="en-US" sz="1600" b="0" u="none" strike="noStrike" cap="none" dirty="0">
                          <a:solidFill>
                            <a:schemeClr val="dk1"/>
                          </a:solidFill>
                          <a:effectLst/>
                          <a:sym typeface="Arial"/>
                        </a:rPr>
                        <a:t>Education and technology</a:t>
                      </a:r>
                      <a:endParaRPr lang="en-PR"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endParaRPr>
                    </a:p>
                  </a:txBody>
                  <a:tcPr marL="188595" marR="188595" marT="125730" marB="12573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cap="none" dirty="0">
                          <a:solidFill>
                            <a:schemeClr val="dk1"/>
                          </a:solidFill>
                          <a:effectLst/>
                          <a:sym typeface="Arial"/>
                        </a:rPr>
                        <a:t>Equity and respect among all human beings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cap="none" dirty="0">
                          <a:solidFill>
                            <a:schemeClr val="dk1"/>
                          </a:solidFill>
                          <a:effectLst/>
                          <a:sym typeface="Arial"/>
                        </a:rPr>
                        <a:t>Cultural identity and interculturality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cap="none" dirty="0">
                          <a:solidFill>
                            <a:schemeClr val="dk1"/>
                          </a:solidFill>
                          <a:effectLst/>
                          <a:sym typeface="Arial"/>
                        </a:rPr>
                        <a:t>Environmental and ecological awareness education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cap="none" dirty="0">
                          <a:solidFill>
                            <a:schemeClr val="dk1"/>
                          </a:solidFill>
                          <a:effectLst/>
                          <a:sym typeface="Arial"/>
                        </a:rPr>
                        <a:t>Entrepreneurship and innovation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cap="none" dirty="0">
                          <a:solidFill>
                            <a:schemeClr val="dk1"/>
                          </a:solidFill>
                          <a:effectLst/>
                          <a:sym typeface="Arial"/>
                        </a:rPr>
                        <a:t>Health promotion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strike="noStrike" cap="none" dirty="0">
                          <a:solidFill>
                            <a:schemeClr val="dk1"/>
                          </a:solidFill>
                          <a:effectLst/>
                          <a:sym typeface="Arial"/>
                        </a:rPr>
                        <a:t>Information and communication technologies</a:t>
                      </a:r>
                      <a:endParaRPr lang="es-ES" sz="1400" b="0" noProof="0" dirty="0">
                        <a:effectLst/>
                        <a:latin typeface="Varela Round" panose="00000500000000000000" pitchFamily="2" charset="-79"/>
                        <a:ea typeface="Open Sans Light"/>
                        <a:cs typeface="Varela Round" panose="00000500000000000000" pitchFamily="2" charset="-79"/>
                      </a:endParaRPr>
                    </a:p>
                  </a:txBody>
                  <a:tcPr marL="188595" marR="188595" marT="125730" marB="125730"/>
                </a:tc>
                <a:extLst>
                  <a:ext uri="{0D108BD9-81ED-4DB2-BD59-A6C34878D82A}">
                    <a16:rowId xmlns:a16="http://schemas.microsoft.com/office/drawing/2014/main" val="1096595674"/>
                  </a:ext>
                </a:extLst>
              </a:tr>
            </a:tbl>
          </a:graphicData>
        </a:graphic>
      </p:graphicFrame>
    </p:spTree>
    <p:extLst>
      <p:ext uri="{BB962C8B-B14F-4D97-AF65-F5344CB8AC3E}">
        <p14:creationId xmlns:p14="http://schemas.microsoft.com/office/powerpoint/2010/main" val="117418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739141" y="-6196"/>
            <a:ext cx="7973326"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Revised Curriculum Maps </a:t>
            </a:r>
            <a:endParaRPr sz="40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ndParaRPr>
          </a:p>
        </p:txBody>
      </p:sp>
      <p:sp>
        <p:nvSpPr>
          <p:cNvPr id="240" name="Google Shape;240;p19"/>
          <p:cNvSpPr txBox="1">
            <a:spLocks noGrp="1"/>
          </p:cNvSpPr>
          <p:nvPr>
            <p:ph type="subTitle" idx="4294967295"/>
          </p:nvPr>
        </p:nvSpPr>
        <p:spPr>
          <a:xfrm>
            <a:off x="1304849" y="4084676"/>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4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Teaching-Learning Planning Process</a:t>
            </a:r>
          </a:p>
          <a:p>
            <a:pPr marL="0" lvl="0" indent="0" algn="ctr" rtl="0">
              <a:spcBef>
                <a:spcPts val="600"/>
              </a:spcBef>
              <a:spcAft>
                <a:spcPts val="0"/>
              </a:spcAft>
              <a:buNone/>
            </a:pP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FFC0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8692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a:xfrm>
            <a:off x="2669175" y="779510"/>
            <a:ext cx="5699750" cy="641100"/>
          </a:xfrm>
        </p:spPr>
        <p:txBody>
          <a:bodyPr/>
          <a:lstStyle/>
          <a:p>
            <a:r>
              <a:rPr lang="en" sz="28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Purpose of Curriculum Maps  </a:t>
            </a:r>
            <a:endParaRPr lang="es-PR" sz="28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ndParaRPr>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a:xfrm>
            <a:off x="2935875" y="1830558"/>
            <a:ext cx="5275500" cy="2786100"/>
          </a:xfrm>
        </p:spPr>
        <p:txBody>
          <a:bodyPr/>
          <a:lstStyle/>
          <a:p>
            <a:pPr eaLnBrk="1" hangingPunct="1"/>
            <a:r>
              <a:rPr lang="en-US" altLang="en-US" dirty="0">
                <a:solidFill>
                  <a:schemeClr val="bg2">
                    <a:lumMod val="75000"/>
                  </a:schemeClr>
                </a:solidFill>
              </a:rPr>
              <a:t>To provide the guidelines for standards- based instruction</a:t>
            </a:r>
          </a:p>
          <a:p>
            <a:pPr eaLnBrk="1" hangingPunct="1"/>
            <a:r>
              <a:rPr lang="en-US" altLang="en-US" dirty="0">
                <a:solidFill>
                  <a:schemeClr val="bg2">
                    <a:lumMod val="75000"/>
                  </a:schemeClr>
                </a:solidFill>
              </a:rPr>
              <a:t>To organize the standards into teachable units of instruction</a:t>
            </a:r>
          </a:p>
          <a:p>
            <a:pPr>
              <a:lnSpc>
                <a:spcPct val="150000"/>
              </a:lnSpc>
            </a:pPr>
            <a:endParaRPr lang="es-ES" sz="1600" dirty="0">
              <a:solidFill>
                <a:schemeClr val="tx1"/>
              </a:solidFill>
              <a:latin typeface="Montserrat" panose="00000500000000000000" pitchFamily="2" charset="0"/>
            </a:endParaRP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270587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F058-90C2-676F-0902-6D567A3D10A5}"/>
              </a:ext>
            </a:extLst>
          </p:cNvPr>
          <p:cNvSpPr>
            <a:spLocks noGrp="1"/>
          </p:cNvSpPr>
          <p:nvPr>
            <p:ph type="title"/>
          </p:nvPr>
        </p:nvSpPr>
        <p:spPr>
          <a:xfrm>
            <a:off x="2298599" y="935992"/>
            <a:ext cx="6806826" cy="641100"/>
          </a:xfrm>
        </p:spPr>
        <p:txBody>
          <a:bodyPr/>
          <a:lstStyle/>
          <a:p>
            <a:pPr algn="ctr"/>
            <a:r>
              <a:rPr lang="en-US" sz="3200" b="1" dirty="0">
                <a:ln>
                  <a:solidFill>
                    <a:srgbClr val="00B0F0"/>
                  </a:solidFill>
                </a:ln>
                <a:solidFill>
                  <a:schemeClr val="tx1"/>
                </a:solidFill>
                <a:effectLst>
                  <a:outerShdw blurRad="50800" dist="38100" dir="2700000" algn="tl" rotWithShape="0">
                    <a:prstClr val="black">
                      <a:alpha val="40000"/>
                    </a:prstClr>
                  </a:outerShdw>
                </a:effectLst>
                <a:latin typeface="Nixie One" panose="020B0604020202020204" charset="0"/>
              </a:rPr>
              <a:t>Revised Curriculum Map’s Tools </a:t>
            </a:r>
          </a:p>
        </p:txBody>
      </p:sp>
      <p:sp>
        <p:nvSpPr>
          <p:cNvPr id="3" name="Text Placeholder 2">
            <a:extLst>
              <a:ext uri="{FF2B5EF4-FFF2-40B4-BE49-F238E27FC236}">
                <a16:creationId xmlns:a16="http://schemas.microsoft.com/office/drawing/2014/main" id="{C5DF4C25-78C2-0EFF-6E49-A59302F1AE19}"/>
              </a:ext>
            </a:extLst>
          </p:cNvPr>
          <p:cNvSpPr>
            <a:spLocks noGrp="1"/>
          </p:cNvSpPr>
          <p:nvPr>
            <p:ph type="body" idx="1"/>
          </p:nvPr>
        </p:nvSpPr>
        <p:spPr>
          <a:xfrm>
            <a:off x="2851137" y="1771308"/>
            <a:ext cx="5275500" cy="2786100"/>
          </a:xfrm>
        </p:spPr>
        <p:txBody>
          <a:bodyPr/>
          <a:lstStyle/>
          <a:p>
            <a:pPr eaLnBrk="1" hangingPunct="1"/>
            <a:r>
              <a:rPr lang="es-PR" altLang="en-US" dirty="0" err="1">
                <a:solidFill>
                  <a:schemeClr val="bg2">
                    <a:lumMod val="75000"/>
                  </a:schemeClr>
                </a:solidFill>
                <a:latin typeface="Varela Round" panose="00000500000000000000" pitchFamily="2" charset="-79"/>
                <a:cs typeface="Varela Round" panose="00000500000000000000" pitchFamily="2" charset="-79"/>
              </a:rPr>
              <a:t>Pacing</a:t>
            </a:r>
            <a:r>
              <a:rPr lang="es-PR" altLang="en-US" dirty="0">
                <a:solidFill>
                  <a:schemeClr val="bg2">
                    <a:lumMod val="75000"/>
                  </a:schemeClr>
                </a:solidFill>
                <a:latin typeface="Varela Round" panose="00000500000000000000" pitchFamily="2" charset="-79"/>
                <a:cs typeface="Varela Round" panose="00000500000000000000" pitchFamily="2" charset="-79"/>
              </a:rPr>
              <a:t> </a:t>
            </a:r>
            <a:r>
              <a:rPr lang="es-PR" altLang="en-US" dirty="0" err="1">
                <a:solidFill>
                  <a:schemeClr val="bg2">
                    <a:lumMod val="75000"/>
                  </a:schemeClr>
                </a:solidFill>
                <a:latin typeface="Varela Round" panose="00000500000000000000" pitchFamily="2" charset="-79"/>
                <a:cs typeface="Varela Round" panose="00000500000000000000" pitchFamily="2" charset="-79"/>
              </a:rPr>
              <a:t>Calenders</a:t>
            </a:r>
            <a:endParaRPr lang="es-PR" altLang="en-US" dirty="0">
              <a:solidFill>
                <a:schemeClr val="bg2">
                  <a:lumMod val="75000"/>
                </a:schemeClr>
              </a:solidFill>
              <a:latin typeface="Varela Round" panose="00000500000000000000" pitchFamily="2" charset="-79"/>
              <a:cs typeface="Varela Round" panose="00000500000000000000" pitchFamily="2" charset="-79"/>
            </a:endParaRPr>
          </a:p>
          <a:p>
            <a:pPr eaLnBrk="1" hangingPunct="1"/>
            <a:r>
              <a:rPr lang="es-PR" altLang="en-US" dirty="0" err="1">
                <a:solidFill>
                  <a:schemeClr val="bg2">
                    <a:lumMod val="75000"/>
                  </a:schemeClr>
                </a:solidFill>
                <a:latin typeface="Varela Round" panose="00000500000000000000" pitchFamily="2" charset="-79"/>
                <a:cs typeface="Varela Round" panose="00000500000000000000" pitchFamily="2" charset="-79"/>
              </a:rPr>
              <a:t>Curriculum</a:t>
            </a:r>
            <a:r>
              <a:rPr lang="es-PR" altLang="en-US" dirty="0">
                <a:solidFill>
                  <a:schemeClr val="bg2">
                    <a:lumMod val="75000"/>
                  </a:schemeClr>
                </a:solidFill>
                <a:latin typeface="Varela Round" panose="00000500000000000000" pitchFamily="2" charset="-79"/>
                <a:cs typeface="Varela Round" panose="00000500000000000000" pitchFamily="2" charset="-79"/>
              </a:rPr>
              <a:t> </a:t>
            </a:r>
            <a:r>
              <a:rPr lang="es-PR" altLang="en-US" dirty="0" err="1">
                <a:solidFill>
                  <a:schemeClr val="bg2">
                    <a:lumMod val="75000"/>
                  </a:schemeClr>
                </a:solidFill>
                <a:latin typeface="Varela Round" panose="00000500000000000000" pitchFamily="2" charset="-79"/>
                <a:cs typeface="Varela Round" panose="00000500000000000000" pitchFamily="2" charset="-79"/>
              </a:rPr>
              <a:t>Alignment</a:t>
            </a:r>
            <a:r>
              <a:rPr lang="es-PR" altLang="en-US" dirty="0">
                <a:solidFill>
                  <a:schemeClr val="bg2">
                    <a:lumMod val="75000"/>
                  </a:schemeClr>
                </a:solidFill>
                <a:latin typeface="Varela Round" panose="00000500000000000000" pitchFamily="2" charset="-79"/>
                <a:cs typeface="Varela Round" panose="00000500000000000000" pitchFamily="2" charset="-79"/>
              </a:rPr>
              <a:t> </a:t>
            </a:r>
            <a:r>
              <a:rPr lang="es-PR" altLang="en-US" dirty="0" err="1">
                <a:solidFill>
                  <a:schemeClr val="bg2">
                    <a:lumMod val="75000"/>
                  </a:schemeClr>
                </a:solidFill>
                <a:latin typeface="Varela Round" panose="00000500000000000000" pitchFamily="2" charset="-79"/>
                <a:cs typeface="Varela Round" panose="00000500000000000000" pitchFamily="2" charset="-79"/>
              </a:rPr>
              <a:t>tool</a:t>
            </a:r>
            <a:endParaRPr lang="es-PR" altLang="en-US" dirty="0">
              <a:solidFill>
                <a:schemeClr val="bg2">
                  <a:lumMod val="75000"/>
                </a:schemeClr>
              </a:solidFill>
              <a:latin typeface="Varela Round" panose="00000500000000000000" pitchFamily="2" charset="-79"/>
              <a:cs typeface="Varela Round" panose="00000500000000000000" pitchFamily="2" charset="-79"/>
            </a:endParaRPr>
          </a:p>
          <a:p>
            <a:pPr eaLnBrk="1" hangingPunct="1"/>
            <a:r>
              <a:rPr lang="es-PR" altLang="en-US" dirty="0">
                <a:solidFill>
                  <a:schemeClr val="bg2">
                    <a:lumMod val="75000"/>
                  </a:schemeClr>
                </a:solidFill>
                <a:latin typeface="Varela Round" panose="00000500000000000000" pitchFamily="2" charset="-79"/>
                <a:cs typeface="Varela Round" panose="00000500000000000000" pitchFamily="2" charset="-79"/>
              </a:rPr>
              <a:t>Content </a:t>
            </a:r>
            <a:r>
              <a:rPr lang="es-PR" altLang="en-US" dirty="0" err="1">
                <a:solidFill>
                  <a:schemeClr val="bg2">
                    <a:lumMod val="75000"/>
                  </a:schemeClr>
                </a:solidFill>
                <a:latin typeface="Varela Round" panose="00000500000000000000" pitchFamily="2" charset="-79"/>
                <a:cs typeface="Varela Round" panose="00000500000000000000" pitchFamily="2" charset="-79"/>
              </a:rPr>
              <a:t>Maps</a:t>
            </a:r>
            <a:endParaRPr lang="es-PR" altLang="en-US" dirty="0">
              <a:solidFill>
                <a:schemeClr val="bg2">
                  <a:lumMod val="75000"/>
                </a:schemeClr>
              </a:solidFill>
              <a:latin typeface="Varela Round" panose="00000500000000000000" pitchFamily="2" charset="-79"/>
              <a:cs typeface="Varela Round" panose="00000500000000000000" pitchFamily="2" charset="-79"/>
            </a:endParaRPr>
          </a:p>
          <a:p>
            <a:pPr eaLnBrk="1" hangingPunct="1"/>
            <a:r>
              <a:rPr lang="es-PR" altLang="en-US" dirty="0" err="1">
                <a:solidFill>
                  <a:schemeClr val="bg2">
                    <a:lumMod val="75000"/>
                  </a:schemeClr>
                </a:solidFill>
                <a:latin typeface="Varela Round" panose="00000500000000000000" pitchFamily="2" charset="-79"/>
                <a:cs typeface="Varela Round" panose="00000500000000000000" pitchFamily="2" charset="-79"/>
              </a:rPr>
              <a:t>Attachments</a:t>
            </a:r>
            <a:endParaRPr lang="es-PR" altLang="en-US" dirty="0">
              <a:solidFill>
                <a:schemeClr val="bg2">
                  <a:lumMod val="75000"/>
                </a:schemeClr>
              </a:solidFill>
              <a:latin typeface="Varela Round" panose="00000500000000000000" pitchFamily="2" charset="-79"/>
              <a:cs typeface="Varela Round" panose="00000500000000000000" pitchFamily="2" charset="-79"/>
            </a:endParaRPr>
          </a:p>
          <a:p>
            <a:pPr eaLnBrk="1" hangingPunct="1"/>
            <a:r>
              <a:rPr lang="es-PR" altLang="en-US" dirty="0" err="1">
                <a:solidFill>
                  <a:schemeClr val="bg2">
                    <a:lumMod val="75000"/>
                  </a:schemeClr>
                </a:solidFill>
                <a:latin typeface="Varela Round" panose="00000500000000000000" pitchFamily="2" charset="-79"/>
                <a:cs typeface="Varela Round" panose="00000500000000000000" pitchFamily="2" charset="-79"/>
              </a:rPr>
              <a:t>Supplemental</a:t>
            </a:r>
            <a:r>
              <a:rPr lang="es-PR" altLang="en-US" dirty="0">
                <a:solidFill>
                  <a:schemeClr val="bg2">
                    <a:lumMod val="75000"/>
                  </a:schemeClr>
                </a:solidFill>
                <a:latin typeface="Varela Round" panose="00000500000000000000" pitchFamily="2" charset="-79"/>
                <a:cs typeface="Varela Round" panose="00000500000000000000" pitchFamily="2" charset="-79"/>
              </a:rPr>
              <a:t> </a:t>
            </a:r>
            <a:r>
              <a:rPr lang="es-PR" altLang="en-US" dirty="0" err="1">
                <a:solidFill>
                  <a:schemeClr val="bg2">
                    <a:lumMod val="75000"/>
                  </a:schemeClr>
                </a:solidFill>
                <a:latin typeface="Varela Round" panose="00000500000000000000" pitchFamily="2" charset="-79"/>
                <a:cs typeface="Varela Round" panose="00000500000000000000" pitchFamily="2" charset="-79"/>
              </a:rPr>
              <a:t>Materials</a:t>
            </a:r>
            <a:endParaRPr lang="es-PR" altLang="en-US" dirty="0">
              <a:solidFill>
                <a:schemeClr val="bg2">
                  <a:lumMod val="75000"/>
                </a:schemeClr>
              </a:solidFill>
              <a:latin typeface="Varela Round" panose="00000500000000000000" pitchFamily="2" charset="-79"/>
              <a:cs typeface="Varela Round" panose="00000500000000000000" pitchFamily="2" charset="-79"/>
            </a:endParaRPr>
          </a:p>
          <a:p>
            <a:endParaRPr lang="en-US" dirty="0"/>
          </a:p>
        </p:txBody>
      </p:sp>
      <p:sp>
        <p:nvSpPr>
          <p:cNvPr id="4" name="Slide Number Placeholder 3">
            <a:extLst>
              <a:ext uri="{FF2B5EF4-FFF2-40B4-BE49-F238E27FC236}">
                <a16:creationId xmlns:a16="http://schemas.microsoft.com/office/drawing/2014/main" id="{E4466226-F367-3AB2-AD1A-7CA05E8310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59084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92B86-12F8-4E0C-B713-7D0678DC6F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7" name="Picture 6">
            <a:extLst>
              <a:ext uri="{FF2B5EF4-FFF2-40B4-BE49-F238E27FC236}">
                <a16:creationId xmlns:a16="http://schemas.microsoft.com/office/drawing/2014/main" id="{04EF7C49-A4BA-4F6F-8CE3-8F3F08863C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769620" y="385814"/>
            <a:ext cx="7423309" cy="4071885"/>
          </a:xfrm>
          <a:prstGeom prst="rect">
            <a:avLst/>
          </a:prstGeom>
          <a:ln>
            <a:noFill/>
          </a:ln>
          <a:effectLst>
            <a:outerShdw blurRad="190500" algn="tl" rotWithShape="0">
              <a:srgbClr val="000000">
                <a:alpha val="70000"/>
              </a:srgbClr>
            </a:outerShdw>
          </a:effectLst>
        </p:spPr>
      </p:pic>
      <p:pic>
        <p:nvPicPr>
          <p:cNvPr id="10" name="Picture 9" descr="A picture containing text&#10;&#10;Description automatically generated">
            <a:extLst>
              <a:ext uri="{FF2B5EF4-FFF2-40B4-BE49-F238E27FC236}">
                <a16:creationId xmlns:a16="http://schemas.microsoft.com/office/drawing/2014/main" id="{69D5919B-74D9-4769-847E-6BF611031629}"/>
              </a:ext>
            </a:extLst>
          </p:cNvPr>
          <p:cNvPicPr>
            <a:picLocks noChangeAspect="1"/>
          </p:cNvPicPr>
          <p:nvPr/>
        </p:nvPicPr>
        <p:blipFill rotWithShape="1">
          <a:blip r:embed="rId4"/>
          <a:srcRect l="72046" t="1272" r="-1056" b="-1272"/>
          <a:stretch/>
        </p:blipFill>
        <p:spPr>
          <a:xfrm>
            <a:off x="8375792" y="-97082"/>
            <a:ext cx="924697" cy="1497257"/>
          </a:xfrm>
          <a:prstGeom prst="rect">
            <a:avLst/>
          </a:prstGeom>
        </p:spPr>
      </p:pic>
    </p:spTree>
    <p:extLst>
      <p:ext uri="{BB962C8B-B14F-4D97-AF65-F5344CB8AC3E}">
        <p14:creationId xmlns:p14="http://schemas.microsoft.com/office/powerpoint/2010/main" val="3312814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958850" y="59078"/>
            <a:ext cx="7366000" cy="1031051"/>
          </a:xfrm>
          <a:prstGeom prst="rect">
            <a:avLst/>
          </a:prstGeom>
          <a:noFill/>
          <a:ln w="9525">
            <a:noFill/>
            <a:miter lim="800000"/>
            <a:headEnd/>
            <a:tailEnd/>
          </a:ln>
        </p:spPr>
        <p:txBody>
          <a:bodyPr wrap="square">
            <a:spAutoFit/>
          </a:bodyPr>
          <a:lstStyle/>
          <a:p>
            <a:pPr algn="ctr" fontAlgn="base">
              <a:spcBef>
                <a:spcPts val="600"/>
              </a:spcBef>
              <a:spcAft>
                <a:spcPct val="0"/>
              </a:spcAft>
              <a:buClrTx/>
            </a:pPr>
            <a:r>
              <a:rPr lang="en-US" sz="2800" b="1" kern="12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a typeface="+mn-ea"/>
                <a:cs typeface="+mn-cs"/>
              </a:rPr>
              <a:t>English Program Circular Letter </a:t>
            </a:r>
          </a:p>
          <a:p>
            <a:pPr algn="ctr" fontAlgn="base">
              <a:spcBef>
                <a:spcPts val="600"/>
              </a:spcBef>
              <a:spcAft>
                <a:spcPct val="0"/>
              </a:spcAft>
              <a:buClrTx/>
            </a:pPr>
            <a:r>
              <a:rPr lang="en-US" sz="2800" b="1" kern="120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a typeface="+mn-ea"/>
                <a:cs typeface="+mn-cs"/>
              </a:rPr>
              <a:t>Significant Changes</a:t>
            </a:r>
          </a:p>
        </p:txBody>
      </p:sp>
      <p:sp>
        <p:nvSpPr>
          <p:cNvPr id="9" name="TextBox 8">
            <a:extLst>
              <a:ext uri="{FF2B5EF4-FFF2-40B4-BE49-F238E27FC236}">
                <a16:creationId xmlns:a16="http://schemas.microsoft.com/office/drawing/2014/main" id="{872BC84B-AB3A-44E8-AC6B-45ACCAABF1C1}"/>
              </a:ext>
            </a:extLst>
          </p:cNvPr>
          <p:cNvSpPr txBox="1"/>
          <p:nvPr/>
        </p:nvSpPr>
        <p:spPr>
          <a:xfrm>
            <a:off x="730885" y="831407"/>
            <a:ext cx="7682230" cy="4832092"/>
          </a:xfrm>
          <a:prstGeom prst="rect">
            <a:avLst/>
          </a:prstGeom>
          <a:noFill/>
        </p:spPr>
        <p:txBody>
          <a:bodyPr wrap="square">
            <a:spAutoFit/>
          </a:bodyPr>
          <a:lstStyle/>
          <a:p>
            <a:endParaRPr lang="es-ES" sz="2400" b="1" dirty="0">
              <a:solidFill>
                <a:schemeClr val="accent4">
                  <a:lumMod val="50000"/>
                </a:schemeClr>
              </a:solidFill>
              <a:latin typeface="Varela Round" panose="00000500000000000000" pitchFamily="2" charset="-79"/>
              <a:cs typeface="Varela Round" panose="00000500000000000000" pitchFamily="2" charset="-79"/>
            </a:endParaRPr>
          </a:p>
          <a:p>
            <a:r>
              <a:rPr lang="es-ES" sz="2400" b="1" dirty="0" err="1">
                <a:solidFill>
                  <a:schemeClr val="accent2">
                    <a:lumMod val="50000"/>
                  </a:schemeClr>
                </a:solidFill>
                <a:latin typeface="Varela Round" panose="00000500000000000000" pitchFamily="2" charset="-79"/>
                <a:cs typeface="Varela Round" panose="00000500000000000000" pitchFamily="2" charset="-79"/>
              </a:rPr>
              <a:t>Emphasized</a:t>
            </a:r>
            <a:r>
              <a:rPr lang="es-ES" sz="2400" b="1" dirty="0">
                <a:solidFill>
                  <a:schemeClr val="accent2">
                    <a:lumMod val="50000"/>
                  </a:schemeClr>
                </a:solidFill>
                <a:latin typeface="Varela Round" panose="00000500000000000000" pitchFamily="2" charset="-79"/>
                <a:cs typeface="Varela Round" panose="00000500000000000000" pitchFamily="2" charset="-79"/>
              </a:rPr>
              <a:t> </a:t>
            </a:r>
            <a:r>
              <a:rPr lang="es-ES" sz="2400" b="1" dirty="0" err="1">
                <a:solidFill>
                  <a:schemeClr val="accent2">
                    <a:lumMod val="50000"/>
                  </a:schemeClr>
                </a:solidFill>
                <a:latin typeface="Varela Round" panose="00000500000000000000" pitchFamily="2" charset="-79"/>
                <a:cs typeface="Varela Round" panose="00000500000000000000" pitchFamily="2" charset="-79"/>
              </a:rPr>
              <a:t>Approaches</a:t>
            </a:r>
            <a:r>
              <a:rPr lang="es-ES" sz="2400" b="1" dirty="0">
                <a:solidFill>
                  <a:schemeClr val="accent2">
                    <a:lumMod val="50000"/>
                  </a:schemeClr>
                </a:solidFill>
                <a:latin typeface="Varela Round" panose="00000500000000000000" pitchFamily="2" charset="-79"/>
                <a:cs typeface="Varela Round" panose="00000500000000000000" pitchFamily="2" charset="-79"/>
              </a:rPr>
              <a:t>:</a:t>
            </a:r>
          </a:p>
          <a:p>
            <a:pPr marL="285750" indent="-285750">
              <a:buFont typeface="Courier New" panose="02070309020205020404" pitchFamily="49" charset="0"/>
              <a:buChar char="o"/>
            </a:pPr>
            <a:endParaRPr lang="es-PR" sz="2000" dirty="0">
              <a:solidFill>
                <a:schemeClr val="bg2">
                  <a:lumMod val="75000"/>
                </a:schemeClr>
              </a:solidFill>
              <a:effectLst/>
              <a:latin typeface="Varela Round" panose="00000500000000000000" pitchFamily="2" charset="-79"/>
              <a:ea typeface="Arial" panose="020B0604020202020204" pitchFamily="34" charset="0"/>
              <a:cs typeface="Varela Round" panose="00000500000000000000" pitchFamily="2" charset="-79"/>
            </a:endParaRPr>
          </a:p>
          <a:p>
            <a:pPr marL="342900" indent="-342900">
              <a:buFont typeface="Courier New" panose="02070309020205020404" pitchFamily="49" charset="0"/>
              <a:buChar char="o"/>
            </a:pP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The</a:t>
            </a:r>
            <a:r>
              <a:rPr lang="es-PR"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Structural</a:t>
            </a:r>
            <a:r>
              <a:rPr lang="es-PR"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Literacy</a:t>
            </a:r>
            <a:r>
              <a:rPr lang="es-PR"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Approach</a:t>
            </a:r>
            <a:r>
              <a:rPr lang="es-PR"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n-US" sz="2000" b="0" dirty="0">
                <a:solidFill>
                  <a:schemeClr val="bg2">
                    <a:lumMod val="75000"/>
                  </a:schemeClr>
                </a:solidFill>
                <a:effectLst/>
                <a:latin typeface="Varela Round" panose="00000500000000000000" pitchFamily="2" charset="-79"/>
                <a:cs typeface="Varela Round" panose="00000500000000000000" pitchFamily="2" charset="-79"/>
              </a:rPr>
              <a:t>is explicit and systematic teaching that focuses </a:t>
            </a:r>
            <a:r>
              <a:rPr lang="en-US" sz="2000" dirty="0">
                <a:solidFill>
                  <a:schemeClr val="bg2">
                    <a:lumMod val="75000"/>
                  </a:schemeClr>
                </a:solidFill>
                <a:latin typeface="Varela Round" panose="00000500000000000000" pitchFamily="2" charset="-79"/>
                <a:cs typeface="Varela Round" panose="00000500000000000000" pitchFamily="2" charset="-79"/>
              </a:rPr>
              <a:t>in developing the foundational skills</a:t>
            </a:r>
            <a:r>
              <a:rPr lang="en-US" sz="2000" b="0" dirty="0">
                <a:solidFill>
                  <a:schemeClr val="bg2">
                    <a:lumMod val="75000"/>
                  </a:schemeClr>
                </a:solidFill>
                <a:effectLst/>
                <a:latin typeface="Varela Round" panose="00000500000000000000" pitchFamily="2" charset="-79"/>
                <a:cs typeface="Varela Round" panose="00000500000000000000" pitchFamily="2" charset="-79"/>
              </a:rPr>
              <a:t> </a:t>
            </a:r>
            <a:endParaRPr lang="es-ES" sz="2000" dirty="0">
              <a:solidFill>
                <a:schemeClr val="bg2">
                  <a:lumMod val="75000"/>
                </a:schemeClr>
              </a:solidFill>
              <a:latin typeface="Varela Round" panose="00000500000000000000" pitchFamily="2" charset="-79"/>
              <a:cs typeface="Varela Round" panose="00000500000000000000" pitchFamily="2" charset="-79"/>
            </a:endParaRPr>
          </a:p>
          <a:p>
            <a:pPr marL="342900" indent="-342900">
              <a:buFont typeface="Courier New" panose="02070309020205020404" pitchFamily="49" charset="0"/>
              <a:buChar char="o"/>
            </a:pPr>
            <a:r>
              <a:rPr lang="es-ES"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The</a:t>
            </a:r>
            <a:r>
              <a:rPr lang="es-ES"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ES"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Process</a:t>
            </a:r>
            <a:r>
              <a:rPr lang="es-ES" sz="2000" b="1" dirty="0" err="1">
                <a:solidFill>
                  <a:schemeClr val="accent6">
                    <a:lumMod val="75000"/>
                  </a:schemeClr>
                </a:solidFill>
                <a:latin typeface="Varela Round" panose="00000500000000000000" pitchFamily="2" charset="-79"/>
                <a:ea typeface="Arial" panose="020B0604020202020204" pitchFamily="34" charset="0"/>
                <a:cs typeface="Varela Round" panose="00000500000000000000" pitchFamily="2" charset="-79"/>
              </a:rPr>
              <a:t>-</a:t>
            </a:r>
            <a:r>
              <a:rPr lang="es-ES"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Based</a:t>
            </a:r>
            <a:r>
              <a:rPr lang="es-ES"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ES"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Writing</a:t>
            </a:r>
            <a:r>
              <a:rPr lang="es-ES"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ES"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Approach</a:t>
            </a:r>
            <a:r>
              <a:rPr lang="es-ES"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effectLst/>
                <a:latin typeface="Varela Round" panose="00000500000000000000" pitchFamily="2" charset="-79"/>
                <a:ea typeface="Arial" panose="020B0604020202020204" pitchFamily="34" charset="0"/>
                <a:cs typeface="Varela Round" panose="00000500000000000000" pitchFamily="2" charset="-79"/>
              </a:rPr>
              <a:t>focuses</a:t>
            </a:r>
            <a:r>
              <a:rPr lang="es-ES" sz="2000" dirty="0">
                <a:solidFill>
                  <a:schemeClr val="bg2">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on</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effectLst/>
                <a:latin typeface="Varela Round" panose="00000500000000000000" pitchFamily="2" charset="-79"/>
                <a:ea typeface="Arial" panose="020B0604020202020204" pitchFamily="34" charset="0"/>
                <a:cs typeface="Varela Round" panose="00000500000000000000" pitchFamily="2" charset="-79"/>
              </a:rPr>
              <a:t>developing</a:t>
            </a:r>
            <a:r>
              <a:rPr lang="es-ES" sz="2000" dirty="0">
                <a:solidFill>
                  <a:schemeClr val="bg2">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activities</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while</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producing</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of</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written</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 </a:t>
            </a:r>
            <a:r>
              <a:rPr lang="es-ES" sz="2000" dirty="0" err="1">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text</a:t>
            </a:r>
            <a:r>
              <a:rPr lang="es-ES" sz="2000" dirty="0">
                <a:solidFill>
                  <a:schemeClr val="bg2">
                    <a:lumMod val="75000"/>
                  </a:schemeClr>
                </a:solidFill>
                <a:latin typeface="Varela Round" panose="00000500000000000000" pitchFamily="2" charset="-79"/>
                <a:ea typeface="Arial" panose="020B0604020202020204" pitchFamily="34" charset="0"/>
                <a:cs typeface="Varela Round" panose="00000500000000000000" pitchFamily="2" charset="-79"/>
              </a:rPr>
              <a:t>.</a:t>
            </a:r>
          </a:p>
          <a:p>
            <a:pPr marL="342900" indent="-342900">
              <a:buFont typeface="Courier New" panose="02070309020205020404" pitchFamily="49" charset="0"/>
              <a:buChar char="o"/>
            </a:pP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The</a:t>
            </a:r>
            <a:r>
              <a:rPr lang="es-PR"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Communicative</a:t>
            </a:r>
            <a:r>
              <a:rPr lang="es-PR" sz="2000" b="1" dirty="0">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 </a:t>
            </a:r>
            <a:r>
              <a:rPr lang="es-PR" sz="2000" b="1" dirty="0" err="1">
                <a:solidFill>
                  <a:schemeClr val="accent6">
                    <a:lumMod val="75000"/>
                  </a:schemeClr>
                </a:solidFill>
                <a:effectLst/>
                <a:latin typeface="Varela Round" panose="00000500000000000000" pitchFamily="2" charset="-79"/>
                <a:ea typeface="Arial" panose="020B0604020202020204" pitchFamily="34" charset="0"/>
                <a:cs typeface="Varela Round" panose="00000500000000000000" pitchFamily="2" charset="-79"/>
              </a:rPr>
              <a:t>Approach</a:t>
            </a:r>
            <a:r>
              <a:rPr lang="en-US" sz="2000" b="1" dirty="0">
                <a:solidFill>
                  <a:schemeClr val="accent6">
                    <a:lumMod val="75000"/>
                  </a:schemeClr>
                </a:solidFill>
                <a:latin typeface="Varela Round" panose="00000500000000000000" pitchFamily="2" charset="-79"/>
                <a:ea typeface="+mn-lt"/>
                <a:cs typeface="Varela Round" panose="00000500000000000000" pitchFamily="2" charset="-79"/>
              </a:rPr>
              <a:t> </a:t>
            </a:r>
            <a:r>
              <a:rPr lang="en-US" sz="2000" b="1" dirty="0">
                <a:solidFill>
                  <a:schemeClr val="bg2">
                    <a:lumMod val="75000"/>
                  </a:schemeClr>
                </a:solidFill>
                <a:latin typeface="Varela Round" panose="00000500000000000000" pitchFamily="2" charset="-79"/>
                <a:ea typeface="+mn-lt"/>
                <a:cs typeface="Varela Round" panose="00000500000000000000" pitchFamily="2" charset="-79"/>
              </a:rPr>
              <a:t>is</a:t>
            </a:r>
            <a:r>
              <a:rPr lang="en-US" sz="2000" b="1" dirty="0">
                <a:solidFill>
                  <a:schemeClr val="accent6">
                    <a:lumMod val="75000"/>
                  </a:schemeClr>
                </a:solidFill>
                <a:latin typeface="Varela Round" panose="00000500000000000000" pitchFamily="2" charset="-79"/>
                <a:ea typeface="+mn-lt"/>
                <a:cs typeface="Varela Round" panose="00000500000000000000" pitchFamily="2" charset="-79"/>
              </a:rPr>
              <a:t> </a:t>
            </a:r>
            <a:r>
              <a:rPr lang="en-US" sz="2000" dirty="0">
                <a:solidFill>
                  <a:schemeClr val="bg2">
                    <a:lumMod val="75000"/>
                  </a:schemeClr>
                </a:solidFill>
                <a:latin typeface="Varela Round" panose="00000500000000000000" pitchFamily="2" charset="-79"/>
                <a:ea typeface="+mn-lt"/>
                <a:cs typeface="Varela Round" panose="00000500000000000000" pitchFamily="2" charset="-79"/>
              </a:rPr>
              <a:t>aimed at developing the learner’s competence to communicate in the target language (communicative competence), with an enhanced focus on real-life situations.</a:t>
            </a:r>
            <a:endParaRPr lang="en-US" sz="2000" dirty="0">
              <a:solidFill>
                <a:schemeClr val="bg2">
                  <a:lumMod val="75000"/>
                </a:schemeClr>
              </a:solidFill>
              <a:latin typeface="Varela Round" panose="00000500000000000000" pitchFamily="2" charset="-79"/>
              <a:cs typeface="Varela Round" panose="00000500000000000000" pitchFamily="2" charset="-79"/>
            </a:endParaRPr>
          </a:p>
          <a:p>
            <a:endParaRPr lang="es-ES" sz="2000" dirty="0">
              <a:latin typeface="Montserrat" panose="00000500000000000000" pitchFamily="2" charset="0"/>
              <a:cs typeface="Varela Round" panose="00000500000000000000" pitchFamily="2" charset="-79"/>
            </a:endParaRPr>
          </a:p>
          <a:p>
            <a:endParaRPr lang="es-ES" sz="2000" dirty="0">
              <a:latin typeface="Varela Round" panose="00000500000000000000" pitchFamily="2" charset="-79"/>
              <a:cs typeface="Varela Round" panose="00000500000000000000" pitchFamily="2" charset="-79"/>
            </a:endParaRPr>
          </a:p>
          <a:p>
            <a:endParaRPr lang="es-ES" sz="2000" dirty="0">
              <a:solidFill>
                <a:srgbClr val="000000"/>
              </a:solidFill>
              <a:latin typeface="Varela Round" panose="00000500000000000000" pitchFamily="2" charset="-79"/>
              <a:cs typeface="Varela Round" panose="00000500000000000000" pitchFamily="2" charset="-79"/>
            </a:endParaRPr>
          </a:p>
          <a:p>
            <a:endParaRPr lang="es-ES" sz="2000" dirty="0">
              <a:solidFill>
                <a:srgbClr val="0000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50176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04925" y="-332560"/>
            <a:ext cx="7016190" cy="2153072"/>
          </a:xfrm>
          <a:prstGeom prst="rect">
            <a:avLst/>
          </a:prstGeom>
        </p:spPr>
        <p:txBody>
          <a:bodyPr spcFirstLastPara="1" wrap="square" lIns="91425" tIns="91425" rIns="91425" bIns="91425" anchor="b" anchorCtr="0">
            <a:noAutofit/>
          </a:bodyPr>
          <a:lstStyle/>
          <a:p>
            <a:pPr algn="ctr"/>
            <a:r>
              <a:rPr lang="en-US" sz="3200" b="1" i="0"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rPr>
              <a:t>The Range of Expected Achievements of these Changes</a:t>
            </a:r>
            <a:br>
              <a:rPr lang="en-US" sz="3600" b="1" i="0"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rPr>
            </a:br>
            <a:r>
              <a:rPr lang="en" sz="3600" dirty="0"/>
              <a:t>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4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Teaching-Learning Planning Process</a:t>
            </a:r>
          </a:p>
          <a:p>
            <a:pPr marL="0" lvl="0" indent="0" algn="ctr" rtl="0">
              <a:spcBef>
                <a:spcPts val="600"/>
              </a:spcBef>
              <a:spcAft>
                <a:spcPts val="0"/>
              </a:spcAft>
              <a:buNone/>
            </a:pP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00B05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dirty="0"/>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186353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123900" y="308187"/>
            <a:ext cx="7366000" cy="1600438"/>
          </a:xfrm>
          <a:prstGeom prst="rect">
            <a:avLst/>
          </a:prstGeom>
          <a:noFill/>
          <a:ln w="9525">
            <a:noFill/>
            <a:miter lim="800000"/>
            <a:headEnd/>
            <a:tailEnd/>
          </a:ln>
        </p:spPr>
        <p:txBody>
          <a:bodyPr wrap="square">
            <a:spAutoFit/>
          </a:bodyPr>
          <a:lstStyle/>
          <a:p>
            <a:pPr algn="ctr" fontAlgn="base">
              <a:spcBef>
                <a:spcPct val="50000"/>
              </a:spcBef>
              <a:spcAft>
                <a:spcPct val="0"/>
              </a:spcAft>
              <a:buClrTx/>
            </a:pPr>
            <a:r>
              <a:rPr lang="en-US" sz="2800" b="1" i="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The Range of Expected Achievements of these Changes</a:t>
            </a:r>
          </a:p>
          <a:p>
            <a:pPr fontAlgn="base">
              <a:spcBef>
                <a:spcPct val="50000"/>
              </a:spcBef>
              <a:spcAft>
                <a:spcPct val="0"/>
              </a:spcAft>
              <a:buClrTx/>
            </a:pPr>
            <a:endPar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endParaRPr>
          </a:p>
        </p:txBody>
      </p:sp>
      <p:sp>
        <p:nvSpPr>
          <p:cNvPr id="9" name="TextBox 8">
            <a:extLst>
              <a:ext uri="{FF2B5EF4-FFF2-40B4-BE49-F238E27FC236}">
                <a16:creationId xmlns:a16="http://schemas.microsoft.com/office/drawing/2014/main" id="{872BC84B-AB3A-44E8-AC6B-45ACCAABF1C1}"/>
              </a:ext>
            </a:extLst>
          </p:cNvPr>
          <p:cNvSpPr txBox="1"/>
          <p:nvPr/>
        </p:nvSpPr>
        <p:spPr>
          <a:xfrm>
            <a:off x="1123900" y="1668551"/>
            <a:ext cx="7226300" cy="2820003"/>
          </a:xfrm>
          <a:prstGeom prst="rect">
            <a:avLst/>
          </a:prstGeom>
          <a:noFill/>
        </p:spPr>
        <p:txBody>
          <a:bodyPr wrap="square">
            <a:spAutoFit/>
          </a:bodyPr>
          <a:lstStyle/>
          <a:p>
            <a:pPr algn="l">
              <a:lnSpc>
                <a:spcPct val="150000"/>
              </a:lnSpc>
            </a:pPr>
            <a:r>
              <a:rPr lang="en-US" sz="2000" b="0" i="0" dirty="0">
                <a:solidFill>
                  <a:schemeClr val="bg2">
                    <a:lumMod val="75000"/>
                  </a:schemeClr>
                </a:solidFill>
                <a:effectLst/>
                <a:latin typeface="Varela Round" panose="00000500000000000000" pitchFamily="2" charset="-79"/>
                <a:cs typeface="Varela Round" panose="00000500000000000000" pitchFamily="2" charset="-79"/>
              </a:rPr>
              <a:t>1. To improve and strengthen students’ speaking and listening skills of the English language in all grades.</a:t>
            </a:r>
          </a:p>
          <a:p>
            <a:pPr algn="l">
              <a:lnSpc>
                <a:spcPct val="150000"/>
              </a:lnSpc>
            </a:pPr>
            <a:r>
              <a:rPr lang="en-US" sz="2000" b="0" i="0" dirty="0">
                <a:solidFill>
                  <a:schemeClr val="bg2">
                    <a:lumMod val="75000"/>
                  </a:schemeClr>
                </a:solidFill>
                <a:effectLst/>
                <a:latin typeface="Varela Round" panose="00000500000000000000" pitchFamily="2" charset="-79"/>
                <a:cs typeface="Varela Round" panose="00000500000000000000" pitchFamily="2" charset="-79"/>
              </a:rPr>
              <a:t>2. Develop in students a strong foundation in the use of oral language to build vocabulary and reading.</a:t>
            </a:r>
          </a:p>
          <a:p>
            <a:pPr algn="l">
              <a:lnSpc>
                <a:spcPct val="150000"/>
              </a:lnSpc>
            </a:pPr>
            <a:r>
              <a:rPr lang="en-US" sz="2000" b="0" i="0" dirty="0">
                <a:solidFill>
                  <a:schemeClr val="bg2">
                    <a:lumMod val="75000"/>
                  </a:schemeClr>
                </a:solidFill>
                <a:effectLst/>
                <a:latin typeface="Varela Round" panose="00000500000000000000" pitchFamily="2" charset="-79"/>
                <a:cs typeface="Varela Round" panose="00000500000000000000" pitchFamily="2" charset="-79"/>
              </a:rPr>
              <a:t>3. Increase engagement in learning English in </a:t>
            </a:r>
            <a:r>
              <a:rPr lang="en-US" sz="2000" dirty="0">
                <a:solidFill>
                  <a:schemeClr val="bg2">
                    <a:lumMod val="75000"/>
                  </a:schemeClr>
                </a:solidFill>
                <a:latin typeface="Varela Round" panose="00000500000000000000" pitchFamily="2" charset="-79"/>
                <a:cs typeface="Varela Round" panose="00000500000000000000" pitchFamily="2" charset="-79"/>
              </a:rPr>
              <a:t>students from all grade levels</a:t>
            </a:r>
            <a:r>
              <a:rPr lang="en-US" sz="2000" b="0" i="0" dirty="0">
                <a:solidFill>
                  <a:schemeClr val="bg2">
                    <a:lumMod val="75000"/>
                  </a:schemeClr>
                </a:solidFill>
                <a:effectLst/>
                <a:latin typeface="Varela Round" panose="00000500000000000000" pitchFamily="2" charset="-79"/>
                <a:cs typeface="Varela Round" panose="00000500000000000000" pitchFamily="2" charset="-79"/>
              </a:rPr>
              <a:t> using technology tools.</a:t>
            </a:r>
          </a:p>
        </p:txBody>
      </p:sp>
    </p:spTree>
    <p:extLst>
      <p:ext uri="{BB962C8B-B14F-4D97-AF65-F5344CB8AC3E}">
        <p14:creationId xmlns:p14="http://schemas.microsoft.com/office/powerpoint/2010/main" val="408564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502920" y="308187"/>
            <a:ext cx="7986980" cy="1600438"/>
          </a:xfrm>
          <a:prstGeom prst="rect">
            <a:avLst/>
          </a:prstGeom>
          <a:noFill/>
          <a:ln w="9525">
            <a:noFill/>
            <a:miter lim="800000"/>
            <a:headEnd/>
            <a:tailEnd/>
          </a:ln>
        </p:spPr>
        <p:txBody>
          <a:bodyPr wrap="square">
            <a:spAutoFit/>
          </a:bodyPr>
          <a:lstStyle/>
          <a:p>
            <a:pPr algn="ctr" fontAlgn="base">
              <a:spcBef>
                <a:spcPct val="50000"/>
              </a:spcBef>
              <a:spcAft>
                <a:spcPct val="0"/>
              </a:spcAft>
              <a:buClrTx/>
            </a:pPr>
            <a:r>
              <a:rPr lang="en-US" sz="2800" b="1" i="0"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cs typeface="Varela Round" panose="00000500000000000000" pitchFamily="2" charset="-79"/>
              </a:rPr>
              <a:t>The Range of Expected Achievements of these Changes</a:t>
            </a:r>
          </a:p>
          <a:p>
            <a:pPr fontAlgn="base">
              <a:spcBef>
                <a:spcPct val="50000"/>
              </a:spcBef>
              <a:spcAft>
                <a:spcPct val="0"/>
              </a:spcAft>
              <a:buClrTx/>
            </a:pPr>
            <a:endPar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endParaRPr>
          </a:p>
        </p:txBody>
      </p:sp>
      <p:sp>
        <p:nvSpPr>
          <p:cNvPr id="9" name="TextBox 8">
            <a:extLst>
              <a:ext uri="{FF2B5EF4-FFF2-40B4-BE49-F238E27FC236}">
                <a16:creationId xmlns:a16="http://schemas.microsoft.com/office/drawing/2014/main" id="{872BC84B-AB3A-44E8-AC6B-45ACCAABF1C1}"/>
              </a:ext>
            </a:extLst>
          </p:cNvPr>
          <p:cNvSpPr txBox="1"/>
          <p:nvPr/>
        </p:nvSpPr>
        <p:spPr>
          <a:xfrm>
            <a:off x="1108660" y="1908625"/>
            <a:ext cx="7226300" cy="2358338"/>
          </a:xfrm>
          <a:prstGeom prst="rect">
            <a:avLst/>
          </a:prstGeom>
          <a:noFill/>
        </p:spPr>
        <p:txBody>
          <a:bodyPr wrap="square">
            <a:spAutoFit/>
          </a:bodyPr>
          <a:lstStyle/>
          <a:p>
            <a:pPr algn="l">
              <a:lnSpc>
                <a:spcPct val="150000"/>
              </a:lnSpc>
            </a:pPr>
            <a:r>
              <a:rPr lang="en-US" sz="2000" b="0" i="0" dirty="0">
                <a:solidFill>
                  <a:schemeClr val="bg2">
                    <a:lumMod val="75000"/>
                  </a:schemeClr>
                </a:solidFill>
                <a:effectLst/>
                <a:latin typeface="Varela Round" panose="00000500000000000000" pitchFamily="2" charset="-79"/>
                <a:cs typeface="Varela Round" panose="00000500000000000000" pitchFamily="2" charset="-79"/>
              </a:rPr>
              <a:t>4. Improve teacher planning process by focusing on the student’s individual learning needs.</a:t>
            </a:r>
          </a:p>
          <a:p>
            <a:pPr algn="l">
              <a:lnSpc>
                <a:spcPct val="150000"/>
              </a:lnSpc>
            </a:pPr>
            <a:r>
              <a:rPr lang="en-US" sz="2000" b="0" i="0" dirty="0">
                <a:solidFill>
                  <a:schemeClr val="bg2">
                    <a:lumMod val="75000"/>
                  </a:schemeClr>
                </a:solidFill>
                <a:effectLst/>
                <a:latin typeface="Varela Round" panose="00000500000000000000" pitchFamily="2" charset="-79"/>
                <a:cs typeface="Varela Round" panose="00000500000000000000" pitchFamily="2" charset="-79"/>
              </a:rPr>
              <a:t>5. Develop and improve writing skills in all grade level</a:t>
            </a:r>
            <a:r>
              <a:rPr lang="en-US" sz="2000" dirty="0">
                <a:solidFill>
                  <a:schemeClr val="bg2">
                    <a:lumMod val="75000"/>
                  </a:schemeClr>
                </a:solidFill>
                <a:latin typeface="Varela Round" panose="00000500000000000000" pitchFamily="2" charset="-79"/>
                <a:cs typeface="Varela Round" panose="00000500000000000000" pitchFamily="2" charset="-79"/>
              </a:rPr>
              <a:t>s.</a:t>
            </a:r>
            <a:endParaRPr lang="en-US" sz="2000" b="0" i="0" dirty="0">
              <a:solidFill>
                <a:schemeClr val="bg2">
                  <a:lumMod val="75000"/>
                </a:schemeClr>
              </a:solidFill>
              <a:effectLst/>
              <a:latin typeface="Varela Round" panose="00000500000000000000" pitchFamily="2" charset="-79"/>
              <a:cs typeface="Varela Round" panose="00000500000000000000" pitchFamily="2" charset="-79"/>
            </a:endParaRPr>
          </a:p>
          <a:p>
            <a:pPr algn="l">
              <a:lnSpc>
                <a:spcPct val="150000"/>
              </a:lnSpc>
            </a:pPr>
            <a:r>
              <a:rPr lang="en-US" sz="2000" dirty="0">
                <a:solidFill>
                  <a:schemeClr val="bg2">
                    <a:lumMod val="75000"/>
                  </a:schemeClr>
                </a:solidFill>
                <a:latin typeface="Varela Round" panose="00000500000000000000" pitchFamily="2" charset="-79"/>
                <a:cs typeface="Varela Round" panose="00000500000000000000" pitchFamily="2" charset="-79"/>
              </a:rPr>
              <a:t>6</a:t>
            </a:r>
            <a:r>
              <a:rPr lang="en-US" sz="2000" b="0" i="0" dirty="0">
                <a:solidFill>
                  <a:schemeClr val="bg2">
                    <a:lumMod val="75000"/>
                  </a:schemeClr>
                </a:solidFill>
                <a:effectLst/>
                <a:latin typeface="Varela Round" panose="00000500000000000000" pitchFamily="2" charset="-79"/>
                <a:cs typeface="Varela Round" panose="00000500000000000000" pitchFamily="2" charset="-79"/>
              </a:rPr>
              <a:t>. To enhance the opportunity to develop English </a:t>
            </a:r>
            <a:r>
              <a:rPr lang="en-US" sz="2000" b="0" i="0" dirty="0" err="1">
                <a:solidFill>
                  <a:schemeClr val="bg2">
                    <a:lumMod val="75000"/>
                  </a:schemeClr>
                </a:solidFill>
                <a:effectLst/>
                <a:latin typeface="Varela Round" panose="00000500000000000000" pitchFamily="2" charset="-79"/>
                <a:cs typeface="Varela Round" panose="00000500000000000000" pitchFamily="2" charset="-79"/>
              </a:rPr>
              <a:t>langauge</a:t>
            </a:r>
            <a:r>
              <a:rPr lang="en-US" sz="2000" b="0" i="0" dirty="0">
                <a:solidFill>
                  <a:schemeClr val="bg2">
                    <a:lumMod val="75000"/>
                  </a:schemeClr>
                </a:solidFill>
                <a:effectLst/>
                <a:latin typeface="Varela Round" panose="00000500000000000000" pitchFamily="2" charset="-79"/>
                <a:cs typeface="Varela Round" panose="00000500000000000000" pitchFamily="2" charset="-79"/>
              </a:rPr>
              <a:t> proficiency in students.</a:t>
            </a:r>
          </a:p>
        </p:txBody>
      </p:sp>
    </p:spTree>
    <p:extLst>
      <p:ext uri="{BB962C8B-B14F-4D97-AF65-F5344CB8AC3E}">
        <p14:creationId xmlns:p14="http://schemas.microsoft.com/office/powerpoint/2010/main" val="423763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06AB06C0-D17D-43DB-AD40-7EE99FFCF176}"/>
              </a:ext>
            </a:extLst>
          </p:cNvPr>
          <p:cNvSpPr>
            <a:spLocks noGrp="1"/>
          </p:cNvSpPr>
          <p:nvPr>
            <p:ph type="title"/>
          </p:nvPr>
        </p:nvSpPr>
        <p:spPr>
          <a:xfrm>
            <a:off x="3092116" y="878305"/>
            <a:ext cx="5426242" cy="856901"/>
          </a:xfrm>
        </p:spPr>
        <p:txBody>
          <a:bodyPr/>
          <a:lstStyle/>
          <a:p>
            <a:r>
              <a:rPr lang="es-PR" sz="3200" b="1" dirty="0" err="1">
                <a:solidFill>
                  <a:schemeClr val="accent4"/>
                </a:solidFill>
                <a:effectLst>
                  <a:outerShdw blurRad="38100" dist="38100" dir="2700000" algn="tl">
                    <a:srgbClr val="000000">
                      <a:alpha val="43137"/>
                    </a:srgbClr>
                  </a:outerShdw>
                </a:effectLst>
              </a:rPr>
              <a:t>Disclaimer</a:t>
            </a:r>
            <a:endParaRPr lang="es-PR" sz="3200" b="1" dirty="0">
              <a:solidFill>
                <a:schemeClr val="accent4"/>
              </a:solidFill>
              <a:effectLst>
                <a:outerShdw blurRad="38100" dist="38100" dir="2700000" algn="tl">
                  <a:srgbClr val="000000">
                    <a:alpha val="43137"/>
                  </a:srgbClr>
                </a:outerShdw>
              </a:effectLst>
            </a:endParaRPr>
          </a:p>
        </p:txBody>
      </p:sp>
      <p:sp>
        <p:nvSpPr>
          <p:cNvPr id="417" name="Google Shape;417;p19"/>
          <p:cNvSpPr txBox="1">
            <a:spLocks noGrp="1"/>
          </p:cNvSpPr>
          <p:nvPr>
            <p:ph type="body" idx="1"/>
          </p:nvPr>
        </p:nvSpPr>
        <p:spPr>
          <a:xfrm>
            <a:off x="3092116" y="1885520"/>
            <a:ext cx="5426242" cy="2888358"/>
          </a:xfrm>
          <a:prstGeom prst="rect">
            <a:avLst/>
          </a:prstGeom>
        </p:spPr>
        <p:txBody>
          <a:bodyPr spcFirstLastPara="1" wrap="square" lIns="91425" tIns="91425" rIns="91425" bIns="91425" anchor="t" anchorCtr="0">
            <a:noAutofit/>
          </a:bodyPr>
          <a:lstStyle/>
          <a:p>
            <a:pPr marL="0" lvl="0" indent="0" algn="just" rtl="0">
              <a:spcBef>
                <a:spcPts val="600"/>
              </a:spcBef>
              <a:spcAft>
                <a:spcPts val="1000"/>
              </a:spcAft>
              <a:buNone/>
            </a:pPr>
            <a:r>
              <a:rPr lang="es-ES" sz="2000" dirty="0" err="1">
                <a:solidFill>
                  <a:schemeClr val="tx1"/>
                </a:solidFill>
              </a:rPr>
              <a:t>For</a:t>
            </a:r>
            <a:r>
              <a:rPr lang="es-ES" sz="2000" dirty="0">
                <a:solidFill>
                  <a:schemeClr val="tx1"/>
                </a:solidFill>
              </a:rPr>
              <a:t> legal </a:t>
            </a:r>
            <a:r>
              <a:rPr lang="es-ES" sz="2000" dirty="0" err="1">
                <a:solidFill>
                  <a:schemeClr val="tx1"/>
                </a:solidFill>
              </a:rPr>
              <a:t>purposes</a:t>
            </a:r>
            <a:r>
              <a:rPr lang="es-ES" sz="2000" dirty="0">
                <a:solidFill>
                  <a:schemeClr val="tx1"/>
                </a:solidFill>
              </a:rPr>
              <a:t> in </a:t>
            </a:r>
            <a:r>
              <a:rPr lang="es-ES" sz="2000" dirty="0" err="1">
                <a:solidFill>
                  <a:schemeClr val="tx1"/>
                </a:solidFill>
              </a:rPr>
              <a:t>relation</a:t>
            </a:r>
            <a:r>
              <a:rPr lang="es-ES" sz="2000" dirty="0">
                <a:solidFill>
                  <a:schemeClr val="tx1"/>
                </a:solidFill>
              </a:rPr>
              <a:t> </a:t>
            </a:r>
            <a:r>
              <a:rPr lang="es-ES" sz="2000" dirty="0" err="1">
                <a:solidFill>
                  <a:schemeClr val="tx1"/>
                </a:solidFill>
              </a:rPr>
              <a:t>to</a:t>
            </a:r>
            <a:r>
              <a:rPr lang="es-ES" sz="2000" dirty="0">
                <a:solidFill>
                  <a:schemeClr val="tx1"/>
                </a:solidFill>
              </a:rPr>
              <a:t> </a:t>
            </a:r>
            <a:r>
              <a:rPr lang="es-ES" sz="2000" dirty="0" err="1">
                <a:solidFill>
                  <a:schemeClr val="tx1"/>
                </a:solidFill>
              </a:rPr>
              <a:t>the</a:t>
            </a:r>
            <a:r>
              <a:rPr lang="es-ES" sz="2000" dirty="0">
                <a:solidFill>
                  <a:schemeClr val="tx1"/>
                </a:solidFill>
              </a:rPr>
              <a:t> Civil </a:t>
            </a:r>
            <a:r>
              <a:rPr lang="es-ES" sz="2000" dirty="0" err="1">
                <a:solidFill>
                  <a:schemeClr val="tx1"/>
                </a:solidFill>
              </a:rPr>
              <a:t>Right</a:t>
            </a:r>
            <a:r>
              <a:rPr lang="es-ES" sz="2000" dirty="0">
                <a:solidFill>
                  <a:schemeClr val="tx1"/>
                </a:solidFill>
              </a:rPr>
              <a:t> </a:t>
            </a:r>
            <a:r>
              <a:rPr lang="es-ES" sz="2000" dirty="0" err="1">
                <a:solidFill>
                  <a:schemeClr val="tx1"/>
                </a:solidFill>
              </a:rPr>
              <a:t>Act</a:t>
            </a:r>
            <a:r>
              <a:rPr lang="es-ES" sz="2000" dirty="0">
                <a:solidFill>
                  <a:schemeClr val="tx1"/>
                </a:solidFill>
              </a:rPr>
              <a:t> </a:t>
            </a:r>
            <a:r>
              <a:rPr lang="es-ES" sz="2000" dirty="0" err="1">
                <a:solidFill>
                  <a:schemeClr val="tx1"/>
                </a:solidFill>
              </a:rPr>
              <a:t>of</a:t>
            </a:r>
            <a:r>
              <a:rPr lang="es-ES" sz="2000" dirty="0">
                <a:solidFill>
                  <a:schemeClr val="tx1"/>
                </a:solidFill>
              </a:rPr>
              <a:t> 1964, </a:t>
            </a:r>
            <a:r>
              <a:rPr lang="es-ES" sz="2000" dirty="0" err="1">
                <a:solidFill>
                  <a:schemeClr val="tx1"/>
                </a:solidFill>
              </a:rPr>
              <a:t>the</a:t>
            </a:r>
            <a:r>
              <a:rPr lang="es-ES" sz="2000" dirty="0">
                <a:solidFill>
                  <a:schemeClr val="tx1"/>
                </a:solidFill>
              </a:rPr>
              <a:t> use </a:t>
            </a:r>
            <a:r>
              <a:rPr lang="es-ES" sz="2000" dirty="0" err="1">
                <a:solidFill>
                  <a:schemeClr val="tx1"/>
                </a:solidFill>
              </a:rPr>
              <a:t>of</a:t>
            </a:r>
            <a:r>
              <a:rPr lang="es-ES" sz="2000" dirty="0">
                <a:solidFill>
                  <a:schemeClr val="tx1"/>
                </a:solidFill>
              </a:rPr>
              <a:t> </a:t>
            </a:r>
            <a:r>
              <a:rPr lang="es-ES" sz="2000" dirty="0" err="1">
                <a:solidFill>
                  <a:schemeClr val="tx1"/>
                </a:solidFill>
              </a:rPr>
              <a:t>the</a:t>
            </a:r>
            <a:r>
              <a:rPr lang="es-ES" sz="2000" dirty="0">
                <a:solidFill>
                  <a:schemeClr val="tx1"/>
                </a:solidFill>
              </a:rPr>
              <a:t> </a:t>
            </a:r>
            <a:r>
              <a:rPr lang="es-ES" sz="2000" dirty="0" err="1">
                <a:solidFill>
                  <a:schemeClr val="tx1"/>
                </a:solidFill>
              </a:rPr>
              <a:t>terms</a:t>
            </a:r>
            <a:r>
              <a:rPr lang="es-ES" sz="2000" dirty="0">
                <a:solidFill>
                  <a:schemeClr val="tx1"/>
                </a:solidFill>
              </a:rPr>
              <a:t> </a:t>
            </a:r>
            <a:r>
              <a:rPr lang="es-ES" sz="2000" dirty="0" err="1">
                <a:solidFill>
                  <a:schemeClr val="tx1"/>
                </a:solidFill>
              </a:rPr>
              <a:t>student</a:t>
            </a:r>
            <a:r>
              <a:rPr lang="es-ES" sz="2000" dirty="0">
                <a:solidFill>
                  <a:schemeClr val="tx1"/>
                </a:solidFill>
              </a:rPr>
              <a:t>, </a:t>
            </a:r>
            <a:r>
              <a:rPr lang="es-ES" sz="2000" dirty="0" err="1">
                <a:solidFill>
                  <a:schemeClr val="tx1"/>
                </a:solidFill>
              </a:rPr>
              <a:t>teacher</a:t>
            </a:r>
            <a:r>
              <a:rPr lang="es-ES" sz="2000" dirty="0">
                <a:solidFill>
                  <a:schemeClr val="tx1"/>
                </a:solidFill>
              </a:rPr>
              <a:t>, principal, </a:t>
            </a:r>
            <a:r>
              <a:rPr lang="es-ES" sz="2000" dirty="0" err="1">
                <a:solidFill>
                  <a:schemeClr val="tx1"/>
                </a:solidFill>
              </a:rPr>
              <a:t>facilitator</a:t>
            </a:r>
            <a:r>
              <a:rPr lang="es-ES" sz="2000" dirty="0">
                <a:solidFill>
                  <a:schemeClr val="tx1"/>
                </a:solidFill>
              </a:rPr>
              <a:t>, and </a:t>
            </a:r>
            <a:r>
              <a:rPr lang="es-ES" sz="2000" dirty="0" err="1">
                <a:solidFill>
                  <a:schemeClr val="tx1"/>
                </a:solidFill>
              </a:rPr>
              <a:t>any</a:t>
            </a:r>
            <a:r>
              <a:rPr lang="es-ES" sz="2000" dirty="0">
                <a:solidFill>
                  <a:schemeClr val="tx1"/>
                </a:solidFill>
              </a:rPr>
              <a:t> </a:t>
            </a:r>
            <a:r>
              <a:rPr lang="es-ES" sz="2000" dirty="0" err="1">
                <a:solidFill>
                  <a:schemeClr val="tx1"/>
                </a:solidFill>
              </a:rPr>
              <a:t>other</a:t>
            </a:r>
            <a:r>
              <a:rPr lang="es-ES" sz="2000" dirty="0">
                <a:solidFill>
                  <a:schemeClr val="tx1"/>
                </a:solidFill>
              </a:rPr>
              <a:t> </a:t>
            </a:r>
            <a:r>
              <a:rPr lang="es-ES" sz="2000" dirty="0" err="1">
                <a:solidFill>
                  <a:schemeClr val="tx1"/>
                </a:solidFill>
              </a:rPr>
              <a:t>that</a:t>
            </a:r>
            <a:r>
              <a:rPr lang="es-ES" sz="2000" dirty="0">
                <a:solidFill>
                  <a:schemeClr val="tx1"/>
                </a:solidFill>
              </a:rPr>
              <a:t> </a:t>
            </a:r>
            <a:r>
              <a:rPr lang="es-ES" sz="2000" dirty="0" err="1">
                <a:solidFill>
                  <a:schemeClr val="tx1"/>
                </a:solidFill>
              </a:rPr>
              <a:t>may</a:t>
            </a:r>
            <a:r>
              <a:rPr lang="es-ES" sz="2000" dirty="0">
                <a:solidFill>
                  <a:schemeClr val="tx1"/>
                </a:solidFill>
              </a:rPr>
              <a:t> </a:t>
            </a:r>
            <a:r>
              <a:rPr lang="es-ES" sz="2000" dirty="0" err="1">
                <a:solidFill>
                  <a:schemeClr val="tx1"/>
                </a:solidFill>
              </a:rPr>
              <a:t>refer</a:t>
            </a:r>
            <a:r>
              <a:rPr lang="es-ES" sz="2000" dirty="0">
                <a:solidFill>
                  <a:schemeClr val="tx1"/>
                </a:solidFill>
              </a:rPr>
              <a:t> </a:t>
            </a:r>
            <a:r>
              <a:rPr lang="es-ES" sz="2000" dirty="0" err="1">
                <a:solidFill>
                  <a:schemeClr val="tx1"/>
                </a:solidFill>
              </a:rPr>
              <a:t>to</a:t>
            </a:r>
            <a:r>
              <a:rPr lang="es-ES" sz="2000" dirty="0">
                <a:solidFill>
                  <a:schemeClr val="tx1"/>
                </a:solidFill>
              </a:rPr>
              <a:t> </a:t>
            </a:r>
            <a:r>
              <a:rPr lang="es-ES" sz="2000" dirty="0" err="1">
                <a:solidFill>
                  <a:schemeClr val="tx1"/>
                </a:solidFill>
              </a:rPr>
              <a:t>both</a:t>
            </a:r>
            <a:r>
              <a:rPr lang="es-ES" sz="2000" dirty="0">
                <a:solidFill>
                  <a:schemeClr val="tx1"/>
                </a:solidFill>
              </a:rPr>
              <a:t> </a:t>
            </a:r>
            <a:r>
              <a:rPr lang="es-ES" sz="2000" dirty="0" err="1">
                <a:solidFill>
                  <a:schemeClr val="tx1"/>
                </a:solidFill>
              </a:rPr>
              <a:t>genders</a:t>
            </a:r>
            <a:r>
              <a:rPr lang="es-ES" sz="2000" dirty="0">
                <a:solidFill>
                  <a:schemeClr val="tx1"/>
                </a:solidFill>
              </a:rPr>
              <a:t> </a:t>
            </a:r>
            <a:r>
              <a:rPr lang="es-ES" sz="2000" dirty="0" err="1">
                <a:solidFill>
                  <a:schemeClr val="tx1"/>
                </a:solidFill>
              </a:rPr>
              <a:t>includes</a:t>
            </a:r>
            <a:r>
              <a:rPr lang="es-ES" sz="2000" dirty="0">
                <a:solidFill>
                  <a:schemeClr val="tx1"/>
                </a:solidFill>
              </a:rPr>
              <a:t> </a:t>
            </a:r>
            <a:r>
              <a:rPr lang="es-ES" sz="2000" dirty="0" err="1">
                <a:solidFill>
                  <a:schemeClr val="tx1"/>
                </a:solidFill>
              </a:rPr>
              <a:t>both</a:t>
            </a:r>
            <a:r>
              <a:rPr lang="es-ES" sz="2000" dirty="0">
                <a:solidFill>
                  <a:schemeClr val="tx1"/>
                </a:solidFill>
              </a:rPr>
              <a:t> male and </a:t>
            </a:r>
            <a:r>
              <a:rPr lang="es-ES" sz="2000" dirty="0" err="1">
                <a:solidFill>
                  <a:schemeClr val="tx1"/>
                </a:solidFill>
              </a:rPr>
              <a:t>female</a:t>
            </a:r>
            <a:r>
              <a:rPr lang="es-ES" sz="2000" dirty="0">
                <a:solidFill>
                  <a:schemeClr val="tx1"/>
                </a:solidFill>
              </a:rPr>
              <a:t>. </a:t>
            </a:r>
          </a:p>
        </p:txBody>
      </p:sp>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6" name="Picture 5" descr="A picture containing text&#10;&#10;Description automatically generated">
            <a:extLst>
              <a:ext uri="{FF2B5EF4-FFF2-40B4-BE49-F238E27FC236}">
                <a16:creationId xmlns:a16="http://schemas.microsoft.com/office/drawing/2014/main" id="{6F41CFA9-619C-473F-9E36-83F2A83C6F83}"/>
              </a:ext>
            </a:extLst>
          </p:cNvPr>
          <p:cNvPicPr>
            <a:picLocks noChangeAspect="1"/>
          </p:cNvPicPr>
          <p:nvPr/>
        </p:nvPicPr>
        <p:blipFill>
          <a:blip r:embed="rId3"/>
          <a:stretch>
            <a:fillRect/>
          </a:stretch>
        </p:blipFill>
        <p:spPr>
          <a:xfrm>
            <a:off x="6102350" y="179484"/>
            <a:ext cx="2235628" cy="1050123"/>
          </a:xfrm>
          <a:prstGeom prst="rect">
            <a:avLst/>
          </a:prstGeom>
        </p:spPr>
      </p:pic>
    </p:spTree>
    <p:extLst>
      <p:ext uri="{BB962C8B-B14F-4D97-AF65-F5344CB8AC3E}">
        <p14:creationId xmlns:p14="http://schemas.microsoft.com/office/powerpoint/2010/main" val="1430646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317000" y="910767"/>
            <a:ext cx="4553525" cy="16609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a:solidFill>
                  <a:schemeClr val="accent4"/>
                </a:solidFill>
                <a:effectLst>
                  <a:outerShdw blurRad="38100" dist="38100" dir="2700000" algn="tl">
                    <a:srgbClr val="000000">
                      <a:alpha val="43137"/>
                    </a:srgbClr>
                  </a:outerShdw>
                </a:effectLst>
              </a:rPr>
              <a:t>Leave your feedback on the program curriculum review by scanning the QR code. </a:t>
            </a:r>
            <a:endParaRPr sz="2400" b="1" dirty="0">
              <a:solidFill>
                <a:schemeClr val="accent4"/>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4098856" y="-86630"/>
            <a:ext cx="4396760" cy="1740131"/>
          </a:xfrm>
          <a:prstGeom prst="rect">
            <a:avLst/>
          </a:prstGeom>
        </p:spPr>
      </p:pic>
      <p:pic>
        <p:nvPicPr>
          <p:cNvPr id="3" name="Picture 2" descr="Qr code&#10;&#10;Description automatically generated">
            <a:extLst>
              <a:ext uri="{FF2B5EF4-FFF2-40B4-BE49-F238E27FC236}">
                <a16:creationId xmlns:a16="http://schemas.microsoft.com/office/drawing/2014/main" id="{2A924777-6FEC-7C9E-72D6-050514ACABB9}"/>
              </a:ext>
            </a:extLst>
          </p:cNvPr>
          <p:cNvPicPr>
            <a:picLocks noChangeAspect="1"/>
          </p:cNvPicPr>
          <p:nvPr/>
        </p:nvPicPr>
        <p:blipFill>
          <a:blip r:embed="rId5"/>
          <a:stretch>
            <a:fillRect/>
          </a:stretch>
        </p:blipFill>
        <p:spPr>
          <a:xfrm>
            <a:off x="5441170" y="2795829"/>
            <a:ext cx="2009468" cy="20094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225513" y="1454428"/>
            <a:ext cx="5001831" cy="2547719"/>
          </a:xfrm>
          <a:prstGeom prst="rect">
            <a:avLst/>
          </a:prstGeom>
        </p:spPr>
        <p:txBody>
          <a:bodyPr spcFirstLastPara="1" wrap="square" lIns="91425" tIns="91425" rIns="91425" bIns="91425" anchor="b" anchorCtr="0">
            <a:noAutofit/>
          </a:bodyPr>
          <a:lstStyle/>
          <a:p>
            <a:pPr marL="0" indent="0"/>
            <a: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t>Patricia Nieves Sánchez</a:t>
            </a:r>
            <a:b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br>
            <a: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t>English Program Supervisor of Operations</a:t>
            </a:r>
            <a:b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br>
            <a: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t>787-773-3547</a:t>
            </a:r>
            <a:b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br>
            <a:r>
              <a:rPr lang="en-US" sz="2400" b="1" dirty="0">
                <a:ln>
                  <a:solidFill>
                    <a:schemeClr val="accent2">
                      <a:lumMod val="75000"/>
                    </a:schemeClr>
                  </a:solidFill>
                </a:ln>
                <a:solidFill>
                  <a:sysClr val="windowText" lastClr="000000"/>
                </a:solidFill>
                <a:effectLst>
                  <a:outerShdw blurRad="38100" dist="38100" dir="2700000" algn="tl">
                    <a:srgbClr val="000000">
                      <a:alpha val="43137"/>
                    </a:srgbClr>
                  </a:outerShdw>
                </a:effectLst>
              </a:rPr>
              <a:t>nievessp@de.pr.gov</a:t>
            </a:r>
            <a:br>
              <a:rPr lang="en-US" sz="2400" b="1" dirty="0">
                <a:solidFill>
                  <a:sysClr val="windowText" lastClr="000000"/>
                </a:solidFill>
                <a:effectLst>
                  <a:outerShdw blurRad="38100" dist="38100" dir="2700000" algn="tl">
                    <a:srgbClr val="000000">
                      <a:alpha val="43137"/>
                    </a:srgbClr>
                  </a:outerShdw>
                </a:effectLst>
              </a:rPr>
            </a:br>
            <a:endParaRPr sz="2400" b="1" dirty="0">
              <a:solidFill>
                <a:sysClr val="windowText" lastClr="000000"/>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3"/>
          <a:stretch>
            <a:fillRect/>
          </a:stretch>
        </p:blipFill>
        <p:spPr>
          <a:xfrm>
            <a:off x="4103594" y="-100843"/>
            <a:ext cx="4396760" cy="2065254"/>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483973AF-0696-ED02-4448-A9EFEC0A05EB}"/>
              </a:ext>
            </a:extLst>
          </p:cNvPr>
          <p:cNvPicPr>
            <a:picLocks noChangeAspect="1"/>
          </p:cNvPicPr>
          <p:nvPr/>
        </p:nvPicPr>
        <p:blipFill rotWithShape="1">
          <a:blip r:embed="rId4"/>
          <a:srcRect t="14943" b="12266"/>
          <a:stretch/>
        </p:blipFill>
        <p:spPr>
          <a:xfrm>
            <a:off x="1237673" y="1518455"/>
            <a:ext cx="2447635" cy="2065254"/>
          </a:xfrm>
          <a:prstGeom prst="ellipse">
            <a:avLst/>
          </a:prstGeom>
          <a:ln w="63500" cap="rnd">
            <a:solidFill>
              <a:schemeClr val="accent3">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4">
            <a:extLst>
              <a:ext uri="{FF2B5EF4-FFF2-40B4-BE49-F238E27FC236}">
                <a16:creationId xmlns:a16="http://schemas.microsoft.com/office/drawing/2014/main" id="{99FDE9B4-E43F-E838-2EDD-3A335B6FE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209" y="3377069"/>
            <a:ext cx="1559316" cy="1533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a:spLocks noGrp="1"/>
          </p:cNvSpPr>
          <p:nvPr>
            <p:ph type="ctrTitle" idx="4294967295"/>
          </p:nvPr>
        </p:nvSpPr>
        <p:spPr>
          <a:xfrm>
            <a:off x="787400" y="1411521"/>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ln>
                  <a:solidFill>
                    <a:srgbClr val="00B0F0"/>
                  </a:solidFill>
                </a:ln>
                <a:solidFill>
                  <a:sysClr val="windowText" lastClr="000000"/>
                </a:solidFill>
                <a:effectLst>
                  <a:outerShdw blurRad="50800" dist="38100" dir="2700000" algn="tl" rotWithShape="0">
                    <a:prstClr val="black">
                      <a:alpha val="40000"/>
                    </a:prstClr>
                  </a:outerShdw>
                </a:effectLst>
              </a:rPr>
              <a:t>Thank you!!! </a:t>
            </a:r>
            <a:endParaRPr sz="4800" b="1" dirty="0">
              <a:ln>
                <a:solidFill>
                  <a:srgbClr val="00B0F0"/>
                </a:solidFill>
              </a:ln>
              <a:solidFill>
                <a:sysClr val="windowText" lastClr="000000"/>
              </a:solidFill>
              <a:effectLst>
                <a:outerShdw blurRad="50800" dist="38100" dir="2700000" algn="tl" rotWithShape="0">
                  <a:prstClr val="black">
                    <a:alpha val="40000"/>
                  </a:prstClr>
                </a:outerShdw>
              </a:effectLst>
            </a:endParaRPr>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pic>
        <p:nvPicPr>
          <p:cNvPr id="7" name="Picture 6" descr="A picture containing text&#10;&#10;Description automatically generated">
            <a:extLst>
              <a:ext uri="{FF2B5EF4-FFF2-40B4-BE49-F238E27FC236}">
                <a16:creationId xmlns:a16="http://schemas.microsoft.com/office/drawing/2014/main" id="{C37F1264-F016-4908-B0A1-792C80AECF26}"/>
              </a:ext>
            </a:extLst>
          </p:cNvPr>
          <p:cNvPicPr>
            <a:picLocks noChangeAspect="1"/>
          </p:cNvPicPr>
          <p:nvPr/>
        </p:nvPicPr>
        <p:blipFill>
          <a:blip r:embed="rId3"/>
          <a:stretch>
            <a:fillRect/>
          </a:stretch>
        </p:blipFill>
        <p:spPr>
          <a:xfrm>
            <a:off x="2043699" y="2572179"/>
            <a:ext cx="5056602" cy="23751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3561348" y="236558"/>
            <a:ext cx="3150138" cy="9013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ln>
                  <a:solidFill>
                    <a:srgbClr val="00B0F0"/>
                  </a:solidFill>
                </a:ln>
                <a:solidFill>
                  <a:sysClr val="windowText" lastClr="000000"/>
                </a:solidFill>
                <a:effectLst>
                  <a:outerShdw blurRad="50800" dist="38100" dir="2700000" algn="tl" rotWithShape="0">
                    <a:prstClr val="black">
                      <a:alpha val="40000"/>
                    </a:prstClr>
                  </a:outerShdw>
                </a:effectLst>
              </a:rPr>
              <a:t>Objectives</a:t>
            </a:r>
            <a:r>
              <a:rPr lang="en" sz="3200" dirty="0"/>
              <a:t> </a:t>
            </a:r>
            <a:endParaRPr sz="3200" dirty="0"/>
          </a:p>
        </p:txBody>
      </p:sp>
      <p:sp>
        <p:nvSpPr>
          <p:cNvPr id="201" name="Google Shape;201;p14"/>
          <p:cNvSpPr txBox="1"/>
          <p:nvPr/>
        </p:nvSpPr>
        <p:spPr>
          <a:xfrm>
            <a:off x="2313315" y="1213492"/>
            <a:ext cx="370511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32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1. The main purpose of the revision </a:t>
            </a:r>
            <a:r>
              <a:rPr lang="es-ES" sz="32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 </a:t>
            </a:r>
          </a:p>
          <a:p>
            <a:pPr marL="0" lvl="0" indent="0" algn="l" rtl="0">
              <a:spcBef>
                <a:spcPts val="600"/>
              </a:spcBef>
              <a:spcAft>
                <a:spcPts val="0"/>
              </a:spcAft>
              <a:buNone/>
            </a:pPr>
            <a:endParaRPr sz="10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7" name="Picture 6" descr="A picture containing text&#10;&#10;Description automatically generated">
            <a:extLst>
              <a:ext uri="{FF2B5EF4-FFF2-40B4-BE49-F238E27FC236}">
                <a16:creationId xmlns:a16="http://schemas.microsoft.com/office/drawing/2014/main" id="{37CDB446-2C79-4EF4-A8C7-B8E2BF5D8E47}"/>
              </a:ext>
            </a:extLst>
          </p:cNvPr>
          <p:cNvPicPr>
            <a:picLocks noChangeAspect="1"/>
          </p:cNvPicPr>
          <p:nvPr/>
        </p:nvPicPr>
        <p:blipFill>
          <a:blip r:embed="rId3"/>
          <a:stretch>
            <a:fillRect/>
          </a:stretch>
        </p:blipFill>
        <p:spPr>
          <a:xfrm>
            <a:off x="681548" y="-133645"/>
            <a:ext cx="2583427" cy="1213492"/>
          </a:xfrm>
          <a:prstGeom prst="rect">
            <a:avLst/>
          </a:prstGeom>
        </p:spPr>
      </p:pic>
      <p:sp>
        <p:nvSpPr>
          <p:cNvPr id="8" name="Google Shape;201;p14">
            <a:extLst>
              <a:ext uri="{FF2B5EF4-FFF2-40B4-BE49-F238E27FC236}">
                <a16:creationId xmlns:a16="http://schemas.microsoft.com/office/drawing/2014/main" id="{D8E48209-D162-4D94-8DD8-305C8B6FC165}"/>
              </a:ext>
            </a:extLst>
          </p:cNvPr>
          <p:cNvSpPr txBox="1"/>
          <p:nvPr/>
        </p:nvSpPr>
        <p:spPr>
          <a:xfrm>
            <a:off x="6148292" y="1636725"/>
            <a:ext cx="2722233"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3200" dirty="0">
                <a:solidFill>
                  <a:srgbClr val="FF0066"/>
                </a:solidFill>
                <a:effectLst>
                  <a:outerShdw blurRad="38100" dist="38100" dir="2700000" algn="tl">
                    <a:srgbClr val="000000">
                      <a:alpha val="43137"/>
                    </a:srgbClr>
                  </a:outerShdw>
                </a:effectLst>
                <a:latin typeface="Varela Round"/>
                <a:ea typeface="Varela Round"/>
                <a:cs typeface="Varela Round"/>
                <a:sym typeface="Varela Round"/>
              </a:rPr>
              <a:t>2. </a:t>
            </a:r>
            <a:r>
              <a:rPr lang="es-ES" sz="3200" dirty="0">
                <a:solidFill>
                  <a:srgbClr val="FF0066"/>
                </a:solidFill>
                <a:effectLst>
                  <a:outerShdw blurRad="38100" dist="38100" dir="2700000" algn="tl">
                    <a:srgbClr val="000000">
                      <a:alpha val="43137"/>
                    </a:srgbClr>
                  </a:outerShdw>
                </a:effectLst>
                <a:latin typeface="Varela Round"/>
                <a:ea typeface="Varela Round"/>
                <a:cs typeface="Varela Round"/>
                <a:sym typeface="Varela Round"/>
              </a:rPr>
              <a:t> English </a:t>
            </a:r>
            <a:r>
              <a:rPr lang="es-ES" sz="3200" dirty="0" err="1">
                <a:solidFill>
                  <a:srgbClr val="FF0066"/>
                </a:solidFill>
                <a:effectLst>
                  <a:outerShdw blurRad="38100" dist="38100" dir="2700000" algn="tl">
                    <a:srgbClr val="000000">
                      <a:alpha val="43137"/>
                    </a:srgbClr>
                  </a:outerShdw>
                </a:effectLst>
                <a:latin typeface="Varela Round"/>
                <a:ea typeface="Varela Round"/>
                <a:cs typeface="Varela Round"/>
                <a:sym typeface="Varela Round"/>
              </a:rPr>
              <a:t>Program</a:t>
            </a:r>
            <a:r>
              <a:rPr lang="es-ES" sz="3200" dirty="0">
                <a:solidFill>
                  <a:srgbClr val="FF0066"/>
                </a:solidFill>
                <a:effectLst>
                  <a:outerShdw blurRad="38100" dist="38100" dir="2700000" algn="tl">
                    <a:srgbClr val="000000">
                      <a:alpha val="43137"/>
                    </a:srgbClr>
                  </a:outerShdw>
                </a:effectLst>
                <a:latin typeface="Varela Round"/>
                <a:ea typeface="Varela Round"/>
                <a:cs typeface="Varela Round"/>
                <a:sym typeface="Varela Round"/>
              </a:rPr>
              <a:t> </a:t>
            </a:r>
            <a:r>
              <a:rPr lang="es-ES" sz="3200" dirty="0" err="1">
                <a:solidFill>
                  <a:srgbClr val="FF0066"/>
                </a:solidFill>
                <a:effectLst>
                  <a:outerShdw blurRad="38100" dist="38100" dir="2700000" algn="tl">
                    <a:srgbClr val="000000">
                      <a:alpha val="43137"/>
                    </a:srgbClr>
                  </a:outerShdw>
                </a:effectLst>
                <a:latin typeface="Varela Round"/>
                <a:ea typeface="Varela Round"/>
                <a:cs typeface="Varela Round"/>
                <a:sym typeface="Varela Round"/>
              </a:rPr>
              <a:t>cornerstones</a:t>
            </a:r>
            <a:endParaRPr lang="es-ES" sz="3200" dirty="0">
              <a:solidFill>
                <a:srgbClr val="FF0066"/>
              </a:solidFill>
              <a:effectLst>
                <a:outerShdw blurRad="38100" dist="38100" dir="2700000" algn="tl">
                  <a:srgbClr val="000000">
                    <a:alpha val="43137"/>
                  </a:srgbClr>
                </a:outerShdw>
              </a:effectLst>
              <a:latin typeface="Varela Round"/>
              <a:ea typeface="Varela Round"/>
              <a:cs typeface="Varela Round"/>
              <a:sym typeface="Varela Round"/>
            </a:endParaRPr>
          </a:p>
        </p:txBody>
      </p:sp>
      <p:sp>
        <p:nvSpPr>
          <p:cNvPr id="9" name="Google Shape;201;p14">
            <a:extLst>
              <a:ext uri="{FF2B5EF4-FFF2-40B4-BE49-F238E27FC236}">
                <a16:creationId xmlns:a16="http://schemas.microsoft.com/office/drawing/2014/main" id="{BAB3B62B-B92E-4D2F-B266-2EA026118948}"/>
              </a:ext>
            </a:extLst>
          </p:cNvPr>
          <p:cNvSpPr txBox="1"/>
          <p:nvPr/>
        </p:nvSpPr>
        <p:spPr>
          <a:xfrm>
            <a:off x="2672071" y="3328863"/>
            <a:ext cx="6557210" cy="142276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3200" b="1"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3. </a:t>
            </a:r>
            <a:r>
              <a:rPr lang="en-US" sz="32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English Program standards and expectations significant changes</a:t>
            </a:r>
            <a:endParaRPr lang="es-ES" sz="32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3561348" y="236558"/>
            <a:ext cx="3150138" cy="9013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ln>
                  <a:solidFill>
                    <a:srgbClr val="00B0F0"/>
                  </a:solidFill>
                </a:ln>
                <a:solidFill>
                  <a:sysClr val="windowText" lastClr="000000"/>
                </a:solidFill>
                <a:effectLst>
                  <a:outerShdw blurRad="38100" dist="38100" dir="2700000" algn="tl">
                    <a:srgbClr val="000000">
                      <a:alpha val="43137"/>
                    </a:srgbClr>
                  </a:outerShdw>
                </a:effectLst>
              </a:rPr>
              <a:t>Objectives</a:t>
            </a:r>
            <a:r>
              <a:rPr lang="en" sz="3200" b="1" dirty="0">
                <a:ln>
                  <a:solidFill>
                    <a:srgbClr val="00B0F0"/>
                  </a:solidFill>
                </a:ln>
                <a:solidFill>
                  <a:sysClr val="windowText" lastClr="000000"/>
                </a:solidFill>
                <a:effectLst>
                  <a:outerShdw blurRad="38100" dist="38100" dir="2700000" algn="tl">
                    <a:srgbClr val="000000">
                      <a:alpha val="43137"/>
                    </a:srgbClr>
                  </a:outerShdw>
                </a:effectLst>
              </a:rPr>
              <a:t> </a:t>
            </a:r>
            <a:endParaRPr sz="3200" b="1" dirty="0">
              <a:ln>
                <a:solidFill>
                  <a:srgbClr val="00B0F0"/>
                </a:solidFill>
              </a:ln>
              <a:solidFill>
                <a:sysClr val="windowText" lastClr="000000"/>
              </a:solidFill>
              <a:effectLst>
                <a:outerShdw blurRad="38100" dist="38100" dir="2700000" algn="tl">
                  <a:srgbClr val="000000">
                    <a:alpha val="43137"/>
                  </a:srgbClr>
                </a:outerShdw>
              </a:effectLst>
            </a:endParaRPr>
          </a:p>
        </p:txBody>
      </p:sp>
      <p:sp>
        <p:nvSpPr>
          <p:cNvPr id="201" name="Google Shape;201;p14"/>
          <p:cNvSpPr txBox="1"/>
          <p:nvPr/>
        </p:nvSpPr>
        <p:spPr>
          <a:xfrm>
            <a:off x="2313315" y="1213492"/>
            <a:ext cx="370511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8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4. Transversal Themes upgrade </a:t>
            </a:r>
            <a:r>
              <a:rPr lang="es-ES" sz="20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 </a:t>
            </a:r>
          </a:p>
          <a:p>
            <a:pPr marL="0" lvl="0" indent="0" algn="l" rtl="0">
              <a:spcBef>
                <a:spcPts val="600"/>
              </a:spcBef>
              <a:spcAft>
                <a:spcPts val="0"/>
              </a:spcAft>
              <a:buNone/>
            </a:pPr>
            <a:endParaRPr sz="10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7" name="Picture 6" descr="A picture containing text&#10;&#10;Description automatically generated">
            <a:extLst>
              <a:ext uri="{FF2B5EF4-FFF2-40B4-BE49-F238E27FC236}">
                <a16:creationId xmlns:a16="http://schemas.microsoft.com/office/drawing/2014/main" id="{37CDB446-2C79-4EF4-A8C7-B8E2BF5D8E47}"/>
              </a:ext>
            </a:extLst>
          </p:cNvPr>
          <p:cNvPicPr>
            <a:picLocks noChangeAspect="1"/>
          </p:cNvPicPr>
          <p:nvPr/>
        </p:nvPicPr>
        <p:blipFill>
          <a:blip r:embed="rId3"/>
          <a:stretch>
            <a:fillRect/>
          </a:stretch>
        </p:blipFill>
        <p:spPr>
          <a:xfrm>
            <a:off x="681548" y="-133645"/>
            <a:ext cx="2583427" cy="1213492"/>
          </a:xfrm>
          <a:prstGeom prst="rect">
            <a:avLst/>
          </a:prstGeom>
        </p:spPr>
      </p:pic>
      <p:sp>
        <p:nvSpPr>
          <p:cNvPr id="8" name="Google Shape;201;p14">
            <a:extLst>
              <a:ext uri="{FF2B5EF4-FFF2-40B4-BE49-F238E27FC236}">
                <a16:creationId xmlns:a16="http://schemas.microsoft.com/office/drawing/2014/main" id="{D8E48209-D162-4D94-8DD8-305C8B6FC165}"/>
              </a:ext>
            </a:extLst>
          </p:cNvPr>
          <p:cNvSpPr txBox="1"/>
          <p:nvPr/>
        </p:nvSpPr>
        <p:spPr>
          <a:xfrm>
            <a:off x="5950676" y="1833144"/>
            <a:ext cx="3193324"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8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5. </a:t>
            </a:r>
            <a:r>
              <a:rPr lang="es-ES" sz="20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 </a:t>
            </a:r>
            <a:r>
              <a:rPr lang="es-ES" sz="2800" dirty="0" err="1">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Revised</a:t>
            </a:r>
            <a:r>
              <a:rPr lang="es-ES" sz="28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 </a:t>
            </a:r>
            <a:r>
              <a:rPr lang="es-ES" sz="2800" dirty="0" err="1">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Curriculum</a:t>
            </a:r>
            <a:r>
              <a:rPr lang="es-ES" sz="28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 </a:t>
            </a:r>
            <a:r>
              <a:rPr lang="es-ES" sz="2800" dirty="0" err="1">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Maps</a:t>
            </a:r>
            <a:r>
              <a:rPr lang="es-ES" sz="28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 </a:t>
            </a:r>
            <a:r>
              <a:rPr lang="es-ES" sz="2800" dirty="0" err="1">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rPr>
              <a:t>tools</a:t>
            </a:r>
            <a:endParaRPr lang="es-ES" sz="2800" dirty="0">
              <a:solidFill>
                <a:srgbClr val="FF0066"/>
              </a:solidFill>
              <a:effectLst>
                <a:outerShdw blurRad="50800" dist="38100" dir="2700000" algn="tl" rotWithShape="0">
                  <a:prstClr val="black">
                    <a:alpha val="40000"/>
                  </a:prstClr>
                </a:outerShdw>
              </a:effectLst>
              <a:latin typeface="Varela Round"/>
              <a:ea typeface="Varela Round"/>
              <a:cs typeface="Varela Round"/>
              <a:sym typeface="Varela Round"/>
            </a:endParaRPr>
          </a:p>
        </p:txBody>
      </p:sp>
      <p:sp>
        <p:nvSpPr>
          <p:cNvPr id="9" name="Google Shape;201;p14">
            <a:extLst>
              <a:ext uri="{FF2B5EF4-FFF2-40B4-BE49-F238E27FC236}">
                <a16:creationId xmlns:a16="http://schemas.microsoft.com/office/drawing/2014/main" id="{BAB3B62B-B92E-4D2F-B266-2EA026118948}"/>
              </a:ext>
            </a:extLst>
          </p:cNvPr>
          <p:cNvSpPr txBox="1"/>
          <p:nvPr/>
        </p:nvSpPr>
        <p:spPr>
          <a:xfrm>
            <a:off x="2548215" y="3420592"/>
            <a:ext cx="6557210" cy="142276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800" dirty="0">
                <a:solidFill>
                  <a:srgbClr val="FF0066"/>
                </a:solidFill>
                <a:effectLst>
                  <a:outerShdw blurRad="38100" dist="38100" dir="2700000" algn="tl">
                    <a:srgbClr val="000000">
                      <a:alpha val="43137"/>
                    </a:srgbClr>
                  </a:outerShdw>
                </a:effectLst>
                <a:latin typeface="Varela Round"/>
                <a:ea typeface="Varela Round"/>
                <a:cs typeface="Varela Round"/>
                <a:sym typeface="Varela Round"/>
              </a:rPr>
              <a:t>6. English Program Circular Letter</a:t>
            </a:r>
            <a:endParaRPr lang="es-ES" sz="2000" dirty="0">
              <a:solidFill>
                <a:srgbClr val="FF0066"/>
              </a:solidFill>
              <a:effectLst>
                <a:outerShdw blurRad="38100" dist="38100" dir="2700000" algn="tl">
                  <a:srgbClr val="000000">
                    <a:alpha val="43137"/>
                  </a:srgbClr>
                </a:outerShdw>
              </a:effectLst>
              <a:latin typeface="Varela Round"/>
              <a:ea typeface="Varela Round"/>
              <a:cs typeface="Varela Round"/>
              <a:sym typeface="Varela Round"/>
            </a:endParaRPr>
          </a:p>
        </p:txBody>
      </p:sp>
    </p:spTree>
    <p:extLst>
      <p:ext uri="{BB962C8B-B14F-4D97-AF65-F5344CB8AC3E}">
        <p14:creationId xmlns:p14="http://schemas.microsoft.com/office/powerpoint/2010/main" val="361536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436012" y="1248165"/>
            <a:ext cx="3923148" cy="313449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rPr>
              <a:t>Foundations of the Academic Services Curriculum Review Project </a:t>
            </a:r>
            <a:endParaRPr sz="3600" b="1" dirty="0">
              <a:ln>
                <a:solidFill>
                  <a:srgbClr val="00B0F0"/>
                </a:solidFill>
              </a:ln>
              <a:solidFill>
                <a:sysClr val="windowText" lastClr="000000"/>
              </a:solidFill>
              <a:effectLst>
                <a:outerShdw blurRad="50800" dist="38100" dir="2700000" algn="tl" rotWithShape="0">
                  <a:prstClr val="black">
                    <a:alpha val="40000"/>
                  </a:prstClr>
                </a:outerShdw>
              </a:effectLst>
              <a:latin typeface="Nixie One" panose="020B0604020202020204" charset="0"/>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3"/>
          <a:stretch>
            <a:fillRect/>
          </a:stretch>
        </p:blipFill>
        <p:spPr>
          <a:xfrm>
            <a:off x="3962400" y="0"/>
            <a:ext cx="4396760" cy="2065254"/>
          </a:xfrm>
          <a:prstGeom prst="rect">
            <a:avLst/>
          </a:prstGeom>
        </p:spPr>
      </p:pic>
      <p:pic>
        <p:nvPicPr>
          <p:cNvPr id="6" name="Picture 5">
            <a:extLst>
              <a:ext uri="{FF2B5EF4-FFF2-40B4-BE49-F238E27FC236}">
                <a16:creationId xmlns:a16="http://schemas.microsoft.com/office/drawing/2014/main" id="{D53BCE45-94C5-80AD-338C-C52025FE69D9}"/>
              </a:ext>
            </a:extLst>
          </p:cNvPr>
          <p:cNvPicPr>
            <a:picLocks noChangeAspect="1"/>
          </p:cNvPicPr>
          <p:nvPr/>
        </p:nvPicPr>
        <p:blipFill rotWithShape="1">
          <a:blip r:embed="rId4">
            <a:extLst>
              <a:ext uri="{28A0092B-C50C-407E-A947-70E740481C1C}">
                <a14:useLocalDpi xmlns:a14="http://schemas.microsoft.com/office/drawing/2010/main" val="0"/>
              </a:ext>
            </a:extLst>
          </a:blip>
          <a:srcRect r="20619"/>
          <a:stretch/>
        </p:blipFill>
        <p:spPr>
          <a:xfrm>
            <a:off x="1078104" y="1278412"/>
            <a:ext cx="2647490" cy="24241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769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C4E6530-7D4C-470B-ADE8-D0C9D61B5514}"/>
              </a:ext>
            </a:extLst>
          </p:cNvPr>
          <p:cNvPicPr>
            <a:picLocks noChangeAspect="1"/>
          </p:cNvPicPr>
          <p:nvPr/>
        </p:nvPicPr>
        <p:blipFill rotWithShape="1">
          <a:blip r:embed="rId2"/>
          <a:srcRect l="69191"/>
          <a:stretch/>
        </p:blipFill>
        <p:spPr>
          <a:xfrm>
            <a:off x="8422036" y="35625"/>
            <a:ext cx="795923" cy="1213492"/>
          </a:xfrm>
          <a:prstGeom prst="rect">
            <a:avLst/>
          </a:prstGeom>
        </p:spPr>
      </p:pic>
      <p:grpSp>
        <p:nvGrpSpPr>
          <p:cNvPr id="5" name="Google Shape;469;p42">
            <a:extLst>
              <a:ext uri="{FF2B5EF4-FFF2-40B4-BE49-F238E27FC236}">
                <a16:creationId xmlns:a16="http://schemas.microsoft.com/office/drawing/2014/main" id="{A14F6F85-324C-4AC3-6F39-576A710314E5}"/>
              </a:ext>
            </a:extLst>
          </p:cNvPr>
          <p:cNvGrpSpPr/>
          <p:nvPr/>
        </p:nvGrpSpPr>
        <p:grpSpPr>
          <a:xfrm>
            <a:off x="1400506" y="1919951"/>
            <a:ext cx="3272445" cy="2740310"/>
            <a:chOff x="3736257" y="4460423"/>
            <a:chExt cx="762630" cy="638618"/>
          </a:xfrm>
        </p:grpSpPr>
        <p:sp>
          <p:nvSpPr>
            <p:cNvPr id="6" name="Google Shape;472;p42">
              <a:extLst>
                <a:ext uri="{FF2B5EF4-FFF2-40B4-BE49-F238E27FC236}">
                  <a16:creationId xmlns:a16="http://schemas.microsoft.com/office/drawing/2014/main" id="{56EA582D-E79E-0CCA-0570-5373DC36E660}"/>
                </a:ext>
              </a:extLst>
            </p:cNvPr>
            <p:cNvSpPr/>
            <p:nvPr/>
          </p:nvSpPr>
          <p:spPr>
            <a:xfrm>
              <a:off x="3736257" y="4519014"/>
              <a:ext cx="762630" cy="15795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solidFill>
                <a:schemeClr val="accent1">
                  <a:lumMod val="40000"/>
                  <a:lumOff val="60000"/>
                </a:schemeClr>
              </a:solidFill>
            </a:ln>
          </p:spPr>
          <p:txBody>
            <a:bodyPr spcFirstLastPara="1" wrap="square" lIns="68575" tIns="34275" rIns="68575" bIns="34275" anchor="ctr" anchorCtr="0">
              <a:noAutofit/>
            </a:bodyPr>
            <a:lstStyle/>
            <a:p>
              <a:pPr algn="ctr">
                <a:buClr>
                  <a:schemeClr val="dk1"/>
                </a:buClr>
                <a:buSzPts val="1400"/>
              </a:pPr>
              <a:r>
                <a:rPr lang="en" sz="1200" b="1" i="0" u="none" strike="noStrike" cap="none" dirty="0">
                  <a:solidFill>
                    <a:schemeClr val="tx1">
                      <a:lumMod val="50000"/>
                    </a:schemeClr>
                  </a:solidFill>
                  <a:latin typeface="Sniglet"/>
                  <a:ea typeface="Sniglet"/>
                  <a:cs typeface="Sniglet"/>
                  <a:sym typeface="Sniglet"/>
                </a:rPr>
                <a:t>CRITICAL THINKING</a:t>
              </a:r>
              <a:endParaRPr lang="en" sz="1200" b="1" i="0" u="none" strike="noStrike" cap="none" dirty="0">
                <a:solidFill>
                  <a:schemeClr val="tx1">
                    <a:lumMod val="50000"/>
                  </a:schemeClr>
                </a:solidFill>
                <a:latin typeface="Sniglet"/>
                <a:ea typeface="Sniglet"/>
                <a:cs typeface="Sniglet"/>
              </a:endParaRPr>
            </a:p>
          </p:txBody>
        </p:sp>
        <p:sp>
          <p:nvSpPr>
            <p:cNvPr id="8" name="Google Shape;473;p42">
              <a:extLst>
                <a:ext uri="{FF2B5EF4-FFF2-40B4-BE49-F238E27FC236}">
                  <a16:creationId xmlns:a16="http://schemas.microsoft.com/office/drawing/2014/main" id="{257166D3-B172-48F1-D973-9EE5E4BF6C7A}"/>
                </a:ext>
              </a:extLst>
            </p:cNvPr>
            <p:cNvSpPr/>
            <p:nvPr/>
          </p:nvSpPr>
          <p:spPr>
            <a:xfrm>
              <a:off x="3824940" y="4794430"/>
              <a:ext cx="582426" cy="142783"/>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algn="ctr">
                <a:buClr>
                  <a:schemeClr val="dk1"/>
                </a:buClr>
                <a:buSzPts val="1400"/>
              </a:pPr>
              <a:r>
                <a:rPr lang="en" sz="1100" b="1" i="0" u="none" strike="noStrike" cap="none" dirty="0">
                  <a:latin typeface="Sniglet"/>
                  <a:ea typeface="Sniglet"/>
                  <a:cs typeface="Sniglet"/>
                  <a:sym typeface="Sniglet"/>
                </a:rPr>
                <a:t>ATTITUDES FOR ACADEMIC SUCCESS</a:t>
              </a:r>
              <a:endParaRPr sz="1100" b="1" i="0" u="none" strike="noStrike" cap="none" dirty="0">
                <a:latin typeface="Sniglet"/>
                <a:ea typeface="Sniglet"/>
                <a:cs typeface="Sniglet"/>
                <a:sym typeface="Sniglet"/>
              </a:endParaRPr>
            </a:p>
          </p:txBody>
        </p:sp>
        <p:sp>
          <p:nvSpPr>
            <p:cNvPr id="10" name="Google Shape;474;p42">
              <a:extLst>
                <a:ext uri="{FF2B5EF4-FFF2-40B4-BE49-F238E27FC236}">
                  <a16:creationId xmlns:a16="http://schemas.microsoft.com/office/drawing/2014/main" id="{AE0223A5-BF5F-B792-786B-7E8ABF4A2C57}"/>
                </a:ext>
              </a:extLst>
            </p:cNvPr>
            <p:cNvSpPr/>
            <p:nvPr/>
          </p:nvSpPr>
          <p:spPr>
            <a:xfrm>
              <a:off x="3778727" y="4655928"/>
              <a:ext cx="672585" cy="153653"/>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buFont typeface="Calibri"/>
              </a:pPr>
              <a:r>
                <a:rPr lang="en" sz="1200" b="1" i="0" u="none" strike="noStrike" cap="none" dirty="0">
                  <a:latin typeface="Sniglet"/>
                  <a:ea typeface="Sniglet"/>
                  <a:cs typeface="Sniglet"/>
                </a:rPr>
                <a:t>CREATIVE THINKING</a:t>
              </a:r>
            </a:p>
          </p:txBody>
        </p:sp>
        <p:sp>
          <p:nvSpPr>
            <p:cNvPr id="11" name="Google Shape;475;p42">
              <a:extLst>
                <a:ext uri="{FF2B5EF4-FFF2-40B4-BE49-F238E27FC236}">
                  <a16:creationId xmlns:a16="http://schemas.microsoft.com/office/drawing/2014/main" id="{F2E2D634-2E23-019F-96DF-D86B70C15A15}"/>
                </a:ext>
              </a:extLst>
            </p:cNvPr>
            <p:cNvSpPr/>
            <p:nvPr/>
          </p:nvSpPr>
          <p:spPr>
            <a:xfrm>
              <a:off x="3868662" y="4912316"/>
              <a:ext cx="504580" cy="186725"/>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pPr>
              <a:br>
                <a:rPr lang="en" sz="1100" b="1" dirty="0">
                  <a:latin typeface="Sniglet"/>
                  <a:ea typeface="Sniglet"/>
                  <a:cs typeface="Sniglet"/>
                  <a:sym typeface="Sniglet"/>
                </a:rPr>
              </a:br>
              <a:r>
                <a:rPr lang="en" sz="1100" b="1" dirty="0">
                  <a:latin typeface="Sniglet"/>
                  <a:ea typeface="Sniglet"/>
                  <a:cs typeface="Sniglet"/>
                  <a:sym typeface="Sniglet"/>
                </a:rPr>
                <a:t>EQUITY AND RESPECT FOR ALL HUMAN BEINGS</a:t>
              </a:r>
              <a:endParaRPr sz="1050" b="1" i="0" u="none" strike="noStrike" cap="none" dirty="0">
                <a:latin typeface="Sniglet"/>
                <a:ea typeface="Sniglet"/>
                <a:cs typeface="Sniglet"/>
                <a:sym typeface="Sniglet"/>
              </a:endParaRPr>
            </a:p>
          </p:txBody>
        </p:sp>
        <p:sp>
          <p:nvSpPr>
            <p:cNvPr id="12" name="Google Shape;476;p42">
              <a:extLst>
                <a:ext uri="{FF2B5EF4-FFF2-40B4-BE49-F238E27FC236}">
                  <a16:creationId xmlns:a16="http://schemas.microsoft.com/office/drawing/2014/main" id="{0A803146-F37A-080C-6CD2-8FFB8C7E38E3}"/>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Sniglet"/>
                <a:ea typeface="Sniglet"/>
                <a:cs typeface="Sniglet"/>
                <a:sym typeface="Sniglet"/>
              </a:endParaRPr>
            </a:p>
          </p:txBody>
        </p:sp>
      </p:grpSp>
      <p:grpSp>
        <p:nvGrpSpPr>
          <p:cNvPr id="13" name="Google Shape;469;p42">
            <a:extLst>
              <a:ext uri="{FF2B5EF4-FFF2-40B4-BE49-F238E27FC236}">
                <a16:creationId xmlns:a16="http://schemas.microsoft.com/office/drawing/2014/main" id="{98DBBCD8-6862-BA49-BF14-3162394134C4}"/>
              </a:ext>
            </a:extLst>
          </p:cNvPr>
          <p:cNvGrpSpPr/>
          <p:nvPr/>
        </p:nvGrpSpPr>
        <p:grpSpPr>
          <a:xfrm>
            <a:off x="4844782" y="1919951"/>
            <a:ext cx="3272445" cy="2740310"/>
            <a:chOff x="3736257" y="4460423"/>
            <a:chExt cx="762630" cy="638618"/>
          </a:xfrm>
        </p:grpSpPr>
        <p:sp>
          <p:nvSpPr>
            <p:cNvPr id="14" name="Google Shape;472;p42">
              <a:extLst>
                <a:ext uri="{FF2B5EF4-FFF2-40B4-BE49-F238E27FC236}">
                  <a16:creationId xmlns:a16="http://schemas.microsoft.com/office/drawing/2014/main" id="{D06FAD65-461A-8630-CB21-76C35B381DE7}"/>
                </a:ext>
              </a:extLst>
            </p:cNvPr>
            <p:cNvSpPr/>
            <p:nvPr/>
          </p:nvSpPr>
          <p:spPr>
            <a:xfrm>
              <a:off x="3736257" y="4519014"/>
              <a:ext cx="762630" cy="15795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solidFill>
                <a:schemeClr val="accent1">
                  <a:lumMod val="40000"/>
                  <a:lumOff val="60000"/>
                </a:schemeClr>
              </a:solidFill>
            </a:ln>
          </p:spPr>
          <p:txBody>
            <a:bodyPr spcFirstLastPara="1" wrap="square" lIns="68575" tIns="34275" rIns="68575" bIns="34275" anchor="ctr" anchorCtr="0">
              <a:noAutofit/>
            </a:bodyPr>
            <a:lstStyle/>
            <a:p>
              <a:pPr algn="ctr">
                <a:buClr>
                  <a:schemeClr val="dk1"/>
                </a:buClr>
                <a:buSzPts val="1400"/>
              </a:pPr>
              <a:r>
                <a:rPr lang="es-PR" sz="1200" b="1" dirty="0">
                  <a:solidFill>
                    <a:schemeClr val="tx1">
                      <a:lumMod val="50000"/>
                    </a:schemeClr>
                  </a:solidFill>
                  <a:latin typeface="Sniglet"/>
                  <a:ea typeface="Sniglet"/>
                  <a:cs typeface="Sniglet"/>
                  <a:sym typeface="Sniglet"/>
                </a:rPr>
                <a:t>RELEVANCE OF STUDY PROGRAM (THE LAW 85-2018)</a:t>
              </a:r>
            </a:p>
          </p:txBody>
        </p:sp>
        <p:sp>
          <p:nvSpPr>
            <p:cNvPr id="15" name="Google Shape;473;p42">
              <a:extLst>
                <a:ext uri="{FF2B5EF4-FFF2-40B4-BE49-F238E27FC236}">
                  <a16:creationId xmlns:a16="http://schemas.microsoft.com/office/drawing/2014/main" id="{47A74132-A4B4-C6DB-297F-7A311E2D84A4}"/>
                </a:ext>
              </a:extLst>
            </p:cNvPr>
            <p:cNvSpPr/>
            <p:nvPr/>
          </p:nvSpPr>
          <p:spPr>
            <a:xfrm>
              <a:off x="3824940" y="4794430"/>
              <a:ext cx="582426" cy="142783"/>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algn="ctr">
                <a:buClr>
                  <a:schemeClr val="dk1"/>
                </a:buClr>
                <a:buSzPts val="1400"/>
              </a:pPr>
              <a:r>
                <a:rPr lang="en-US" sz="1100" b="1" dirty="0">
                  <a:latin typeface="Sniglet"/>
                  <a:ea typeface="Sniglet"/>
                  <a:cs typeface="Sniglet"/>
                  <a:sym typeface="Sniglet"/>
                </a:rPr>
                <a:t>CORE COMPETENCIES FROM FINLAND</a:t>
              </a:r>
            </a:p>
          </p:txBody>
        </p:sp>
        <p:sp>
          <p:nvSpPr>
            <p:cNvPr id="16" name="Google Shape;474;p42">
              <a:extLst>
                <a:ext uri="{FF2B5EF4-FFF2-40B4-BE49-F238E27FC236}">
                  <a16:creationId xmlns:a16="http://schemas.microsoft.com/office/drawing/2014/main" id="{8F8D6FCE-AF22-E33D-B256-FB2D892AA26C}"/>
                </a:ext>
              </a:extLst>
            </p:cNvPr>
            <p:cNvSpPr/>
            <p:nvPr/>
          </p:nvSpPr>
          <p:spPr>
            <a:xfrm>
              <a:off x="3778727" y="4655928"/>
              <a:ext cx="672585" cy="153653"/>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buFont typeface="Calibri"/>
              </a:pPr>
              <a:r>
                <a:rPr lang="en-US" sz="1200" b="1" dirty="0">
                  <a:latin typeface="Sniglet"/>
                  <a:ea typeface="Sniglet"/>
                  <a:cs typeface="Sniglet"/>
                </a:rPr>
                <a:t>SUSTAINABLE DEVELOPMENT GOALS  </a:t>
              </a:r>
              <a:endParaRPr lang="en" sz="1200" b="1" i="0" u="none" strike="noStrike" cap="none" dirty="0">
                <a:latin typeface="Sniglet"/>
                <a:ea typeface="Sniglet"/>
                <a:cs typeface="Sniglet"/>
              </a:endParaRPr>
            </a:p>
          </p:txBody>
        </p:sp>
        <p:sp>
          <p:nvSpPr>
            <p:cNvPr id="17" name="Google Shape;475;p42">
              <a:extLst>
                <a:ext uri="{FF2B5EF4-FFF2-40B4-BE49-F238E27FC236}">
                  <a16:creationId xmlns:a16="http://schemas.microsoft.com/office/drawing/2014/main" id="{61771E69-D7CE-0D50-C824-0C667AAA8694}"/>
                </a:ext>
              </a:extLst>
            </p:cNvPr>
            <p:cNvSpPr/>
            <p:nvPr/>
          </p:nvSpPr>
          <p:spPr>
            <a:xfrm>
              <a:off x="3868662" y="4912316"/>
              <a:ext cx="504580" cy="186725"/>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pPr>
              <a:br>
                <a:rPr lang="en" sz="1100" b="1" dirty="0">
                  <a:latin typeface="Sniglet"/>
                  <a:ea typeface="Sniglet"/>
                  <a:cs typeface="Sniglet"/>
                  <a:sym typeface="Sniglet"/>
                </a:rPr>
              </a:br>
              <a:r>
                <a:rPr lang="en-US" sz="1100" b="1" dirty="0">
                  <a:latin typeface="Sniglet"/>
                  <a:ea typeface="Sniglet"/>
                  <a:cs typeface="Sniglet"/>
                  <a:sym typeface="Sniglet"/>
                </a:rPr>
                <a:t>COMPETENCIES OF THE 21</a:t>
              </a:r>
              <a:r>
                <a:rPr lang="en-US" sz="1100" b="1" baseline="30000" dirty="0">
                  <a:latin typeface="Sniglet"/>
                  <a:ea typeface="Sniglet"/>
                  <a:cs typeface="Sniglet"/>
                  <a:sym typeface="Sniglet"/>
                </a:rPr>
                <a:t>ST</a:t>
              </a:r>
              <a:r>
                <a:rPr lang="en-US" sz="1100" b="1" dirty="0">
                  <a:latin typeface="Sniglet"/>
                  <a:ea typeface="Sniglet"/>
                  <a:cs typeface="Sniglet"/>
                  <a:sym typeface="Sniglet"/>
                </a:rPr>
                <a:t> CENTURY</a:t>
              </a:r>
            </a:p>
          </p:txBody>
        </p:sp>
        <p:sp>
          <p:nvSpPr>
            <p:cNvPr id="18" name="Google Shape;476;p42">
              <a:extLst>
                <a:ext uri="{FF2B5EF4-FFF2-40B4-BE49-F238E27FC236}">
                  <a16:creationId xmlns:a16="http://schemas.microsoft.com/office/drawing/2014/main" id="{B635D77B-33B5-04CE-416B-C54562D44F29}"/>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Sniglet"/>
                <a:ea typeface="Sniglet"/>
                <a:cs typeface="Sniglet"/>
                <a:sym typeface="Sniglet"/>
              </a:endParaRPr>
            </a:p>
          </p:txBody>
        </p:sp>
      </p:grpSp>
      <p:sp>
        <p:nvSpPr>
          <p:cNvPr id="19" name="Google Shape;476;p42">
            <a:extLst>
              <a:ext uri="{FF2B5EF4-FFF2-40B4-BE49-F238E27FC236}">
                <a16:creationId xmlns:a16="http://schemas.microsoft.com/office/drawing/2014/main" id="{9AC677F4-E0A3-EEFB-218E-0C108A525798}"/>
              </a:ext>
            </a:extLst>
          </p:cNvPr>
          <p:cNvSpPr/>
          <p:nvPr/>
        </p:nvSpPr>
        <p:spPr>
          <a:xfrm>
            <a:off x="890215" y="965200"/>
            <a:ext cx="7528479" cy="1061801"/>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68575" tIns="34275" rIns="68575" bIns="34275" anchor="ctr" anchorCtr="0">
            <a:noAutofit/>
            <a:scene3d>
              <a:camera prst="orthographicFront"/>
              <a:lightRig rig="threePt" dir="t"/>
            </a:scene3d>
            <a:sp3d extrusionH="57150">
              <a:bevelT w="38100" h="38100"/>
            </a:sp3d>
          </a:bodyPr>
          <a:lstStyle/>
          <a:p>
            <a:pPr marL="0" marR="0" lvl="0" indent="0" algn="ctr" rtl="0">
              <a:lnSpc>
                <a:spcPct val="100000"/>
              </a:lnSpc>
              <a:spcBef>
                <a:spcPts val="0"/>
              </a:spcBef>
              <a:spcAft>
                <a:spcPts val="0"/>
              </a:spcAft>
              <a:buClr>
                <a:schemeClr val="dk1"/>
              </a:buClr>
              <a:buSzPts val="1400"/>
              <a:buFont typeface="Calibri"/>
              <a:buNone/>
            </a:pPr>
            <a:r>
              <a:rPr lang="en-US" sz="2000" b="1" i="0" u="none" strike="noStrike" cap="none" dirty="0">
                <a:solidFill>
                  <a:schemeClr val="tx1"/>
                </a:solidFill>
                <a:latin typeface="Montserrat" panose="00000500000000000000" pitchFamily="2" charset="0"/>
                <a:ea typeface="Sniglet"/>
                <a:cs typeface="Sniglet"/>
                <a:sym typeface="Sniglet"/>
              </a:rPr>
              <a:t>NEW CURRICULUM IN THE AREA OF ACADEMIC SERVICES </a:t>
            </a:r>
            <a:endParaRPr sz="2000" b="1" i="0" u="none" strike="noStrike" cap="none" dirty="0">
              <a:solidFill>
                <a:schemeClr val="tx1"/>
              </a:solidFill>
              <a:latin typeface="Montserrat" panose="00000500000000000000" pitchFamily="2" charset="0"/>
              <a:ea typeface="Sniglet"/>
              <a:cs typeface="Sniglet"/>
              <a:sym typeface="Sniglet"/>
            </a:endParaRPr>
          </a:p>
        </p:txBody>
      </p:sp>
      <p:sp>
        <p:nvSpPr>
          <p:cNvPr id="20" name="Google Shape;250;p19">
            <a:extLst>
              <a:ext uri="{FF2B5EF4-FFF2-40B4-BE49-F238E27FC236}">
                <a16:creationId xmlns:a16="http://schemas.microsoft.com/office/drawing/2014/main" id="{78B99D66-8E34-A2A2-6D82-F8F535CE93CE}"/>
              </a:ext>
            </a:extLst>
          </p:cNvPr>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dirty="0"/>
          </a:p>
        </p:txBody>
      </p:sp>
    </p:spTree>
    <p:extLst>
      <p:ext uri="{BB962C8B-B14F-4D97-AF65-F5344CB8AC3E}">
        <p14:creationId xmlns:p14="http://schemas.microsoft.com/office/powerpoint/2010/main" val="88674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153375" y="1308247"/>
            <a:ext cx="4990625" cy="177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rPr>
              <a:t>Guiding Principles</a:t>
            </a:r>
            <a:endParaRPr sz="4000" b="1" dirty="0">
              <a:ln>
                <a:solidFill>
                  <a:srgbClr val="00B0F0"/>
                </a:solidFill>
              </a:ln>
              <a:solidFill>
                <a:sysClr val="windowText" lastClr="000000"/>
              </a:solidFill>
              <a:effectLst>
                <a:outerShdw blurRad="38100" dist="38100" dir="2700000" algn="tl">
                  <a:srgbClr val="000000">
                    <a:alpha val="43137"/>
                  </a:srgbClr>
                </a:outerShdw>
              </a:effectLst>
              <a:latin typeface="Nixie One" panose="020B0604020202020204" charset="0"/>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3962400" y="0"/>
            <a:ext cx="4396760" cy="2065254"/>
          </a:xfrm>
          <a:prstGeom prst="rect">
            <a:avLst/>
          </a:prstGeom>
        </p:spPr>
      </p:pic>
    </p:spTree>
    <p:extLst>
      <p:ext uri="{BB962C8B-B14F-4D97-AF65-F5344CB8AC3E}">
        <p14:creationId xmlns:p14="http://schemas.microsoft.com/office/powerpoint/2010/main" val="138341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F025-3B79-40F3-AF10-BA7867CA4E7C}"/>
              </a:ext>
            </a:extLst>
          </p:cNvPr>
          <p:cNvSpPr>
            <a:spLocks noGrp="1"/>
          </p:cNvSpPr>
          <p:nvPr>
            <p:ph type="title"/>
          </p:nvPr>
        </p:nvSpPr>
        <p:spPr>
          <a:xfrm>
            <a:off x="3113674" y="765441"/>
            <a:ext cx="5275500" cy="641100"/>
          </a:xfrm>
        </p:spPr>
        <p:txBody>
          <a:bodyPr/>
          <a:lstStyle/>
          <a:p>
            <a:r>
              <a:rPr lang="en" sz="2800" b="1" dirty="0">
                <a:ln>
                  <a:solidFill>
                    <a:srgbClr val="00B0F0"/>
                  </a:solidFill>
                </a:ln>
                <a:solidFill>
                  <a:schemeClr val="bg2">
                    <a:lumMod val="75000"/>
                  </a:schemeClr>
                </a:solidFill>
                <a:effectLst>
                  <a:outerShdw blurRad="38100" dist="38100" dir="2700000" algn="tl">
                    <a:srgbClr val="000000">
                      <a:alpha val="43137"/>
                    </a:srgbClr>
                  </a:outerShdw>
                </a:effectLst>
                <a:latin typeface="Nixie One" panose="020B0604020202020204" charset="0"/>
              </a:rPr>
              <a:t>The Guiding Principles </a:t>
            </a:r>
            <a:endParaRPr lang="es-PR" sz="2800" b="1" dirty="0">
              <a:ln>
                <a:solidFill>
                  <a:srgbClr val="00B0F0"/>
                </a:solidFill>
              </a:ln>
              <a:solidFill>
                <a:schemeClr val="accent6"/>
              </a:solidFill>
              <a:effectLst>
                <a:outerShdw blurRad="38100" dist="38100" dir="2700000" algn="tl">
                  <a:srgbClr val="000000">
                    <a:alpha val="43137"/>
                  </a:srgbClr>
                </a:outerShdw>
              </a:effectLst>
              <a:latin typeface="Nixie One" panose="020B0604020202020204" charset="0"/>
            </a:endParaRPr>
          </a:p>
        </p:txBody>
      </p:sp>
      <p:sp>
        <p:nvSpPr>
          <p:cNvPr id="4" name="Text Placeholder 3">
            <a:extLst>
              <a:ext uri="{FF2B5EF4-FFF2-40B4-BE49-F238E27FC236}">
                <a16:creationId xmlns:a16="http://schemas.microsoft.com/office/drawing/2014/main" id="{554185D0-D53F-4C5E-99C9-008E3BD0C67C}"/>
              </a:ext>
            </a:extLst>
          </p:cNvPr>
          <p:cNvSpPr>
            <a:spLocks noGrp="1"/>
          </p:cNvSpPr>
          <p:nvPr>
            <p:ph type="body" idx="1"/>
          </p:nvPr>
        </p:nvSpPr>
        <p:spPr>
          <a:xfrm>
            <a:off x="2935874" y="1525758"/>
            <a:ext cx="5884275" cy="3053862"/>
          </a:xfrm>
        </p:spPr>
        <p:txBody>
          <a:bodyPr/>
          <a:lstStyle/>
          <a:p>
            <a:r>
              <a:rPr lang="es-PR" sz="1800" dirty="0" err="1">
                <a:solidFill>
                  <a:schemeClr val="tx1"/>
                </a:solidFill>
              </a:rPr>
              <a:t>Analysis</a:t>
            </a:r>
            <a:r>
              <a:rPr lang="es-PR" sz="1800" dirty="0">
                <a:solidFill>
                  <a:schemeClr val="tx1"/>
                </a:solidFill>
              </a:rPr>
              <a:t> </a:t>
            </a:r>
            <a:r>
              <a:rPr lang="es-PR" sz="1800" dirty="0" err="1">
                <a:solidFill>
                  <a:schemeClr val="tx1"/>
                </a:solidFill>
              </a:rPr>
              <a:t>of</a:t>
            </a:r>
            <a:r>
              <a:rPr lang="es-PR" sz="1800" dirty="0">
                <a:solidFill>
                  <a:schemeClr val="tx1"/>
                </a:solidFill>
              </a:rPr>
              <a:t> </a:t>
            </a:r>
            <a:r>
              <a:rPr lang="es-PR" sz="1800" dirty="0" err="1">
                <a:solidFill>
                  <a:schemeClr val="tx1"/>
                </a:solidFill>
              </a:rPr>
              <a:t>the</a:t>
            </a:r>
            <a:r>
              <a:rPr lang="es-PR" sz="1800" dirty="0">
                <a:solidFill>
                  <a:schemeClr val="tx1"/>
                </a:solidFill>
              </a:rPr>
              <a:t> </a:t>
            </a:r>
            <a:r>
              <a:rPr lang="es-PR" sz="1800" dirty="0" err="1">
                <a:solidFill>
                  <a:schemeClr val="tx1"/>
                </a:solidFill>
              </a:rPr>
              <a:t>standarized</a:t>
            </a:r>
            <a:r>
              <a:rPr lang="es-PR" sz="1800" dirty="0">
                <a:solidFill>
                  <a:schemeClr val="tx1"/>
                </a:solidFill>
              </a:rPr>
              <a:t> test </a:t>
            </a:r>
            <a:r>
              <a:rPr lang="es-PR" sz="1800" dirty="0" err="1">
                <a:solidFill>
                  <a:schemeClr val="tx1"/>
                </a:solidFill>
              </a:rPr>
              <a:t>results</a:t>
            </a:r>
            <a:r>
              <a:rPr lang="es-PR" sz="1800" dirty="0">
                <a:solidFill>
                  <a:schemeClr val="tx1"/>
                </a:solidFill>
              </a:rPr>
              <a:t> and grades </a:t>
            </a:r>
            <a:r>
              <a:rPr lang="es-PR" sz="1800" dirty="0" err="1">
                <a:solidFill>
                  <a:schemeClr val="tx1"/>
                </a:solidFill>
              </a:rPr>
              <a:t>distributions</a:t>
            </a:r>
            <a:r>
              <a:rPr lang="es-PR" sz="1800" dirty="0">
                <a:solidFill>
                  <a:schemeClr val="tx1"/>
                </a:solidFill>
              </a:rPr>
              <a:t>.</a:t>
            </a:r>
          </a:p>
          <a:p>
            <a:r>
              <a:rPr lang="es-PR" sz="1800" dirty="0" err="1">
                <a:solidFill>
                  <a:schemeClr val="tx1"/>
                </a:solidFill>
              </a:rPr>
              <a:t>Consultations</a:t>
            </a:r>
            <a:r>
              <a:rPr lang="es-PR" sz="1800" dirty="0">
                <a:solidFill>
                  <a:schemeClr val="tx1"/>
                </a:solidFill>
              </a:rPr>
              <a:t> </a:t>
            </a:r>
            <a:r>
              <a:rPr lang="es-PR" sz="1800" dirty="0" err="1">
                <a:solidFill>
                  <a:schemeClr val="tx1"/>
                </a:solidFill>
              </a:rPr>
              <a:t>with</a:t>
            </a:r>
            <a:r>
              <a:rPr lang="es-PR" sz="1800" dirty="0">
                <a:solidFill>
                  <a:schemeClr val="tx1"/>
                </a:solidFill>
              </a:rPr>
              <a:t> </a:t>
            </a:r>
            <a:r>
              <a:rPr lang="es-PR" sz="1800" dirty="0" err="1">
                <a:solidFill>
                  <a:schemeClr val="tx1"/>
                </a:solidFill>
              </a:rPr>
              <a:t>teachers</a:t>
            </a:r>
            <a:r>
              <a:rPr lang="es-PR" sz="1800" dirty="0">
                <a:solidFill>
                  <a:schemeClr val="tx1"/>
                </a:solidFill>
              </a:rPr>
              <a:t>, </a:t>
            </a:r>
            <a:r>
              <a:rPr lang="es-PR" sz="1800" dirty="0" err="1">
                <a:solidFill>
                  <a:schemeClr val="tx1"/>
                </a:solidFill>
              </a:rPr>
              <a:t>professor</a:t>
            </a:r>
            <a:r>
              <a:rPr lang="es-PR" sz="1800" dirty="0">
                <a:solidFill>
                  <a:schemeClr val="tx1"/>
                </a:solidFill>
              </a:rPr>
              <a:t> </a:t>
            </a:r>
            <a:r>
              <a:rPr lang="es-PR" sz="1800" dirty="0" err="1">
                <a:solidFill>
                  <a:schemeClr val="tx1"/>
                </a:solidFill>
              </a:rPr>
              <a:t>universities</a:t>
            </a:r>
            <a:r>
              <a:rPr lang="es-PR" sz="1800" dirty="0">
                <a:solidFill>
                  <a:schemeClr val="tx1"/>
                </a:solidFill>
              </a:rPr>
              <a:t>, </a:t>
            </a:r>
            <a:r>
              <a:rPr lang="es-PR" sz="1800" dirty="0" err="1">
                <a:solidFill>
                  <a:schemeClr val="tx1"/>
                </a:solidFill>
              </a:rPr>
              <a:t>members</a:t>
            </a:r>
            <a:r>
              <a:rPr lang="es-PR" sz="1800" dirty="0">
                <a:solidFill>
                  <a:schemeClr val="tx1"/>
                </a:solidFill>
              </a:rPr>
              <a:t> </a:t>
            </a:r>
            <a:r>
              <a:rPr lang="es-PR" sz="1800" dirty="0" err="1">
                <a:solidFill>
                  <a:schemeClr val="tx1"/>
                </a:solidFill>
              </a:rPr>
              <a:t>from</a:t>
            </a:r>
            <a:r>
              <a:rPr lang="es-PR" sz="1800" dirty="0">
                <a:solidFill>
                  <a:schemeClr val="tx1"/>
                </a:solidFill>
              </a:rPr>
              <a:t> PRTESOL and </a:t>
            </a:r>
            <a:r>
              <a:rPr lang="es-PR" sz="1800" dirty="0" err="1">
                <a:solidFill>
                  <a:schemeClr val="tx1"/>
                </a:solidFill>
              </a:rPr>
              <a:t>students</a:t>
            </a:r>
            <a:r>
              <a:rPr lang="es-PR" sz="1800" dirty="0">
                <a:solidFill>
                  <a:schemeClr val="tx1"/>
                </a:solidFill>
              </a:rPr>
              <a:t>. </a:t>
            </a:r>
          </a:p>
          <a:p>
            <a:r>
              <a:rPr lang="es-PR" sz="1800" dirty="0" err="1">
                <a:solidFill>
                  <a:schemeClr val="tx1"/>
                </a:solidFill>
              </a:rPr>
              <a:t>Review</a:t>
            </a:r>
            <a:r>
              <a:rPr lang="es-PR" sz="1800" dirty="0">
                <a:solidFill>
                  <a:schemeClr val="tx1"/>
                </a:solidFill>
              </a:rPr>
              <a:t> </a:t>
            </a:r>
            <a:r>
              <a:rPr lang="es-PR" sz="1800" dirty="0" err="1">
                <a:solidFill>
                  <a:schemeClr val="tx1"/>
                </a:solidFill>
              </a:rPr>
              <a:t>of</a:t>
            </a:r>
            <a:r>
              <a:rPr lang="es-PR" sz="1800" dirty="0">
                <a:solidFill>
                  <a:schemeClr val="tx1"/>
                </a:solidFill>
              </a:rPr>
              <a:t> </a:t>
            </a:r>
            <a:r>
              <a:rPr lang="es-PR" sz="1800" dirty="0" err="1">
                <a:solidFill>
                  <a:schemeClr val="tx1"/>
                </a:solidFill>
              </a:rPr>
              <a:t>literature</a:t>
            </a:r>
            <a:r>
              <a:rPr lang="es-PR" sz="1800" dirty="0">
                <a:solidFill>
                  <a:schemeClr val="tx1"/>
                </a:solidFill>
              </a:rPr>
              <a:t> and </a:t>
            </a:r>
            <a:r>
              <a:rPr lang="es-PR" sz="1800" dirty="0" err="1">
                <a:solidFill>
                  <a:schemeClr val="tx1"/>
                </a:solidFill>
              </a:rPr>
              <a:t>educational</a:t>
            </a:r>
            <a:r>
              <a:rPr lang="es-PR" sz="1800" dirty="0">
                <a:solidFill>
                  <a:schemeClr val="tx1"/>
                </a:solidFill>
              </a:rPr>
              <a:t> </a:t>
            </a:r>
            <a:r>
              <a:rPr lang="es-PR" sz="1800" dirty="0" err="1">
                <a:solidFill>
                  <a:schemeClr val="tx1"/>
                </a:solidFill>
              </a:rPr>
              <a:t>standards</a:t>
            </a:r>
            <a:r>
              <a:rPr lang="es-PR" sz="1800" dirty="0">
                <a:solidFill>
                  <a:schemeClr val="tx1"/>
                </a:solidFill>
              </a:rPr>
              <a:t> </a:t>
            </a:r>
            <a:r>
              <a:rPr lang="es-PR" sz="1800" dirty="0" err="1">
                <a:solidFill>
                  <a:schemeClr val="tx1"/>
                </a:solidFill>
              </a:rPr>
              <a:t>from</a:t>
            </a:r>
            <a:r>
              <a:rPr lang="es-PR" sz="1800" dirty="0">
                <a:solidFill>
                  <a:schemeClr val="tx1"/>
                </a:solidFill>
              </a:rPr>
              <a:t> </a:t>
            </a:r>
            <a:r>
              <a:rPr lang="es-PR" sz="1800" dirty="0" err="1">
                <a:solidFill>
                  <a:schemeClr val="tx1"/>
                </a:solidFill>
              </a:rPr>
              <a:t>jurisdictions</a:t>
            </a:r>
            <a:r>
              <a:rPr lang="es-PR" sz="1800" dirty="0">
                <a:solidFill>
                  <a:schemeClr val="tx1"/>
                </a:solidFill>
              </a:rPr>
              <a:t> and </a:t>
            </a:r>
            <a:r>
              <a:rPr lang="es-PR" sz="1800" dirty="0" err="1">
                <a:solidFill>
                  <a:schemeClr val="tx1"/>
                </a:solidFill>
              </a:rPr>
              <a:t>countries</a:t>
            </a:r>
            <a:r>
              <a:rPr lang="es-PR" sz="1800" dirty="0">
                <a:solidFill>
                  <a:schemeClr val="tx1"/>
                </a:solidFill>
              </a:rPr>
              <a:t>.  </a:t>
            </a:r>
          </a:p>
          <a:p>
            <a:r>
              <a:rPr lang="es-PR" sz="1800" dirty="0" err="1">
                <a:solidFill>
                  <a:schemeClr val="tx1"/>
                </a:solidFill>
              </a:rPr>
              <a:t>Recommendations</a:t>
            </a:r>
            <a:r>
              <a:rPr lang="es-PR" sz="1800" dirty="0">
                <a:solidFill>
                  <a:schemeClr val="tx1"/>
                </a:solidFill>
              </a:rPr>
              <a:t> </a:t>
            </a:r>
            <a:r>
              <a:rPr lang="es-PR" sz="1800" dirty="0" err="1">
                <a:solidFill>
                  <a:schemeClr val="tx1"/>
                </a:solidFill>
              </a:rPr>
              <a:t>from</a:t>
            </a:r>
            <a:r>
              <a:rPr lang="es-PR" sz="1800" dirty="0">
                <a:solidFill>
                  <a:schemeClr val="tx1"/>
                </a:solidFill>
              </a:rPr>
              <a:t> </a:t>
            </a:r>
            <a:r>
              <a:rPr lang="es-PR" sz="1800" dirty="0" err="1">
                <a:solidFill>
                  <a:schemeClr val="tx1"/>
                </a:solidFill>
              </a:rPr>
              <a:t>PRDE’s</a:t>
            </a:r>
            <a:r>
              <a:rPr lang="es-PR" sz="1800" dirty="0">
                <a:solidFill>
                  <a:schemeClr val="tx1"/>
                </a:solidFill>
              </a:rPr>
              <a:t> </a:t>
            </a:r>
            <a:r>
              <a:rPr lang="es-PR" sz="1800" dirty="0" err="1">
                <a:solidFill>
                  <a:schemeClr val="tx1"/>
                </a:solidFill>
              </a:rPr>
              <a:t>Technical</a:t>
            </a:r>
            <a:r>
              <a:rPr lang="es-PR" sz="1800" dirty="0">
                <a:solidFill>
                  <a:schemeClr val="tx1"/>
                </a:solidFill>
              </a:rPr>
              <a:t> </a:t>
            </a:r>
            <a:r>
              <a:rPr lang="es-PR" sz="1800" dirty="0" err="1">
                <a:solidFill>
                  <a:schemeClr val="tx1"/>
                </a:solidFill>
              </a:rPr>
              <a:t>Advisory</a:t>
            </a:r>
            <a:r>
              <a:rPr lang="es-PR" sz="1800" dirty="0">
                <a:solidFill>
                  <a:schemeClr val="tx1"/>
                </a:solidFill>
              </a:rPr>
              <a:t> </a:t>
            </a:r>
            <a:r>
              <a:rPr lang="es-PR" sz="1800" dirty="0" err="1">
                <a:solidFill>
                  <a:schemeClr val="tx1"/>
                </a:solidFill>
              </a:rPr>
              <a:t>Committee</a:t>
            </a:r>
            <a:r>
              <a:rPr lang="es-PR" sz="1800" dirty="0">
                <a:solidFill>
                  <a:schemeClr val="tx1"/>
                </a:solidFill>
              </a:rPr>
              <a:t> (TAC)</a:t>
            </a:r>
          </a:p>
          <a:p>
            <a:pPr marL="76200" indent="0">
              <a:buNone/>
            </a:pPr>
            <a:endParaRPr lang="es-PR" sz="1800" dirty="0"/>
          </a:p>
        </p:txBody>
      </p:sp>
      <p:sp>
        <p:nvSpPr>
          <p:cNvPr id="2" name="Slide Number Placeholder 1">
            <a:extLst>
              <a:ext uri="{FF2B5EF4-FFF2-40B4-BE49-F238E27FC236}">
                <a16:creationId xmlns:a16="http://schemas.microsoft.com/office/drawing/2014/main" id="{9A80BF32-79E1-4445-AB0E-0B7BEC0F49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5" name="Picture 4" descr="A picture containing text&#10;&#10;Description automatically generated">
            <a:extLst>
              <a:ext uri="{FF2B5EF4-FFF2-40B4-BE49-F238E27FC236}">
                <a16:creationId xmlns:a16="http://schemas.microsoft.com/office/drawing/2014/main" id="{189701CA-B791-46EA-B6F8-2D93DB93F701}"/>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1680729394"/>
      </p:ext>
    </p:extLst>
  </p:cSld>
  <p:clrMapOvr>
    <a:masterClrMapping/>
  </p:clrMapOvr>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TotalTime>
  <Words>1009</Words>
  <Application>Microsoft Office PowerPoint</Application>
  <PresentationFormat>On-screen Show (16:9)</PresentationFormat>
  <Paragraphs>162</Paragraphs>
  <Slides>32</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Nixie One</vt:lpstr>
      <vt:lpstr>Calibri</vt:lpstr>
      <vt:lpstr>Montserrat</vt:lpstr>
      <vt:lpstr>Arial</vt:lpstr>
      <vt:lpstr>Wingdings</vt:lpstr>
      <vt:lpstr>Sniglet</vt:lpstr>
      <vt:lpstr>Varela Round</vt:lpstr>
      <vt:lpstr>Courier New</vt:lpstr>
      <vt:lpstr>Puck template</vt:lpstr>
      <vt:lpstr>English Program  Office of Academic Affairs </vt:lpstr>
      <vt:lpstr>Public Policy Notification</vt:lpstr>
      <vt:lpstr>Disclaimer</vt:lpstr>
      <vt:lpstr>Objectives </vt:lpstr>
      <vt:lpstr>Objectives </vt:lpstr>
      <vt:lpstr>Foundations of the Academic Services Curriculum Review Project </vt:lpstr>
      <vt:lpstr>PowerPoint Presentation</vt:lpstr>
      <vt:lpstr>Guiding Principles</vt:lpstr>
      <vt:lpstr>The Guiding Principles </vt:lpstr>
      <vt:lpstr>PowerPoint Presentation</vt:lpstr>
      <vt:lpstr>English Program Focus during the Curriculum Revision Process</vt:lpstr>
      <vt:lpstr>PowerPoint Presentation</vt:lpstr>
      <vt:lpstr>PowerPoint Presentation</vt:lpstr>
      <vt:lpstr>English Program  Standards and Expectations Significant Changes </vt:lpstr>
      <vt:lpstr>PowerPoint Presentation</vt:lpstr>
      <vt:lpstr>PowerPoint Presentation</vt:lpstr>
      <vt:lpstr>PowerPoint Presentation</vt:lpstr>
      <vt:lpstr>The New Transversal Themes </vt:lpstr>
      <vt:lpstr>The New Transversal Themes </vt:lpstr>
      <vt:lpstr>The New Transversal Themes </vt:lpstr>
      <vt:lpstr>New Cross-Cutting  Curricular Themes</vt:lpstr>
      <vt:lpstr>The Revised Curriculum Maps </vt:lpstr>
      <vt:lpstr>Purpose of Curriculum Maps  </vt:lpstr>
      <vt:lpstr>Revised Curriculum Map’s Tools </vt:lpstr>
      <vt:lpstr>PowerPoint Presentation</vt:lpstr>
      <vt:lpstr>PowerPoint Presentation</vt:lpstr>
      <vt:lpstr>The Range of Expected Achievements of these Changes  </vt:lpstr>
      <vt:lpstr>PowerPoint Presentation</vt:lpstr>
      <vt:lpstr>PowerPoint Presentation</vt:lpstr>
      <vt:lpstr>Leave your feedback on the program curriculum review by scanning the QR code. </vt:lpstr>
      <vt:lpstr>Patricia Nieves Sánchez English Program Supervisor of Operations 787-773-3547 nievessp@de.pr.gov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Beverly Morro Vega</dc:creator>
  <cp:lastModifiedBy>Beverly Morro Vega</cp:lastModifiedBy>
  <cp:revision>213</cp:revision>
  <dcterms:modified xsi:type="dcterms:W3CDTF">2022-08-04T22:40:20Z</dcterms:modified>
</cp:coreProperties>
</file>