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7"/>
  </p:notesMasterIdLst>
  <p:sldIdLst>
    <p:sldId id="256" r:id="rId2"/>
    <p:sldId id="295" r:id="rId3"/>
    <p:sldId id="296" r:id="rId4"/>
    <p:sldId id="257" r:id="rId5"/>
    <p:sldId id="367" r:id="rId6"/>
    <p:sldId id="306" r:id="rId7"/>
    <p:sldId id="388" r:id="rId8"/>
    <p:sldId id="316" r:id="rId9"/>
    <p:sldId id="364" r:id="rId10"/>
    <p:sldId id="265" r:id="rId11"/>
    <p:sldId id="363" r:id="rId12"/>
    <p:sldId id="342" r:id="rId13"/>
    <p:sldId id="390" r:id="rId14"/>
    <p:sldId id="398" r:id="rId15"/>
    <p:sldId id="397" r:id="rId16"/>
    <p:sldId id="382" r:id="rId17"/>
    <p:sldId id="378" r:id="rId18"/>
    <p:sldId id="379" r:id="rId19"/>
    <p:sldId id="380" r:id="rId20"/>
    <p:sldId id="391" r:id="rId21"/>
    <p:sldId id="392" r:id="rId22"/>
    <p:sldId id="395" r:id="rId23"/>
    <p:sldId id="393" r:id="rId24"/>
    <p:sldId id="384" r:id="rId25"/>
    <p:sldId id="278"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Nixie One" panose="020B0604020202020204" charset="0"/>
      <p:regular r:id="rId32"/>
    </p:embeddedFont>
    <p:embeddedFont>
      <p:font typeface="Sniglet" panose="020B0604020202020204" charset="0"/>
      <p:regular r:id="rId33"/>
    </p:embeddedFont>
    <p:embeddedFont>
      <p:font typeface="Varela Round" panose="00000500000000000000" pitchFamily="2" charset="-79"/>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2A20BD-2505-46DF-82F6-A791D1CCFF51}">
  <a:tblStyle styleId="{242A20BD-2505-46DF-82F6-A791D1CCFF5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B38DEC-D873-43F8-8245-15F6AB08377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346" autoAdjust="0"/>
  </p:normalViewPr>
  <p:slideViewPr>
    <p:cSldViewPr snapToGrid="0">
      <p:cViewPr varScale="1">
        <p:scale>
          <a:sx n="102" d="100"/>
          <a:sy n="102" d="100"/>
        </p:scale>
        <p:origin x="312" y="64"/>
      </p:cViewPr>
      <p:guideLst/>
    </p:cSldViewPr>
  </p:slideViewPr>
  <p:notesTextViewPr>
    <p:cViewPr>
      <p:scale>
        <a:sx n="125" d="100"/>
        <a:sy n="125" d="100"/>
      </p:scale>
      <p:origin x="0" y="0"/>
    </p:cViewPr>
  </p:notesTextViewPr>
  <p:sorterViewPr>
    <p:cViewPr>
      <p:scale>
        <a:sx n="73" d="50"/>
        <a:sy n="73" d="50"/>
      </p:scale>
      <p:origin x="0" y="-86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TIF"/><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TIF"/><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50A01A-23AA-4B8E-B9D9-7FD3BC50C82A}" type="doc">
      <dgm:prSet loTypeId="urn:microsoft.com/office/officeart/2005/8/layout/hList7" loCatId="process" qsTypeId="urn:microsoft.com/office/officeart/2005/8/quickstyle/simple1" qsCatId="simple" csTypeId="urn:microsoft.com/office/officeart/2005/8/colors/colorful4" csCatId="colorful" phldr="1"/>
      <dgm:spPr/>
      <dgm:t>
        <a:bodyPr/>
        <a:lstStyle/>
        <a:p>
          <a:endParaRPr lang="es-PR"/>
        </a:p>
      </dgm:t>
    </dgm:pt>
    <dgm:pt modelId="{C2EB534E-C9D2-4CF9-A732-C108B73CA16E}">
      <dgm:prSet phldrT="[Text]" custT="1"/>
      <dgm:spPr/>
      <dgm:t>
        <a:bodyPr/>
        <a:lstStyle/>
        <a:p>
          <a:pPr>
            <a:buClrTx/>
            <a:buSzTx/>
            <a:buFont typeface="Wingdings" panose="05000000000000000000" pitchFamily="2" charset="2"/>
            <a:buChar char="q"/>
          </a:pPr>
          <a:r>
            <a:rPr lang="es-PR" sz="1400" b="0" u="none" strike="noStrike" cap="none">
              <a:effectLst/>
              <a:sym typeface="Arial"/>
            </a:rPr>
            <a:t>Equidad y respeto entre todos los seres humanos</a:t>
          </a:r>
          <a:endParaRPr lang="es-PR" sz="1400" dirty="0"/>
        </a:p>
      </dgm:t>
    </dgm:pt>
    <dgm:pt modelId="{55692331-B6A2-4B07-9620-3E44F7F3B006}" type="parTrans" cxnId="{46BFB4D3-19A4-43E1-BC6C-1D43E94B8FD9}">
      <dgm:prSet/>
      <dgm:spPr/>
      <dgm:t>
        <a:bodyPr/>
        <a:lstStyle/>
        <a:p>
          <a:endParaRPr lang="es-PR" sz="1400"/>
        </a:p>
      </dgm:t>
    </dgm:pt>
    <dgm:pt modelId="{BD2B98F4-AF3D-4F23-BD3B-70419DC4BA02}" type="sibTrans" cxnId="{46BFB4D3-19A4-43E1-BC6C-1D43E94B8FD9}">
      <dgm:prSet/>
      <dgm:spPr/>
      <dgm:t>
        <a:bodyPr/>
        <a:lstStyle/>
        <a:p>
          <a:endParaRPr lang="es-PR" sz="1400"/>
        </a:p>
      </dgm:t>
    </dgm:pt>
    <dgm:pt modelId="{098CE51A-8990-40DA-A234-9EC33F102CE1}">
      <dgm:prSet custT="1"/>
      <dgm:spPr/>
      <dgm:t>
        <a:bodyPr/>
        <a:lstStyle/>
        <a:p>
          <a:r>
            <a:rPr lang="es-PR" sz="1400" b="0" u="none" strike="noStrike" cap="none">
              <a:effectLst/>
              <a:sym typeface="Arial"/>
            </a:rPr>
            <a:t>Identidad cultural e interculturalidad</a:t>
          </a:r>
          <a:endParaRPr lang="es-PR" sz="1400" b="0" u="none" strike="noStrike" cap="none" dirty="0">
            <a:effectLst/>
            <a:sym typeface="Arial"/>
          </a:endParaRPr>
        </a:p>
      </dgm:t>
    </dgm:pt>
    <dgm:pt modelId="{8FD59F1C-0672-44B0-867D-509339F5216D}" type="parTrans" cxnId="{6469FF23-D938-42CF-9FDB-7122633A3370}">
      <dgm:prSet/>
      <dgm:spPr/>
      <dgm:t>
        <a:bodyPr/>
        <a:lstStyle/>
        <a:p>
          <a:endParaRPr lang="es-PR" sz="1400"/>
        </a:p>
      </dgm:t>
    </dgm:pt>
    <dgm:pt modelId="{B73DC9C3-152D-4844-A011-F6415449EC21}" type="sibTrans" cxnId="{6469FF23-D938-42CF-9FDB-7122633A3370}">
      <dgm:prSet/>
      <dgm:spPr/>
      <dgm:t>
        <a:bodyPr/>
        <a:lstStyle/>
        <a:p>
          <a:endParaRPr lang="es-PR" sz="1400"/>
        </a:p>
      </dgm:t>
    </dgm:pt>
    <dgm:pt modelId="{AF40CD12-1F8F-4DE1-9C72-4342BB7A73B7}">
      <dgm:prSet custT="1"/>
      <dgm:spPr/>
      <dgm:t>
        <a:bodyPr/>
        <a:lstStyle/>
        <a:p>
          <a:r>
            <a:rPr lang="es-PR" sz="1400" b="0" u="none" strike="noStrike" cap="none">
              <a:effectLst/>
              <a:sym typeface="Arial"/>
            </a:rPr>
            <a:t>Educación para la concienciación ambiental y ecológica </a:t>
          </a:r>
          <a:endParaRPr lang="es-PR" sz="1400" b="0" u="none" strike="noStrike" cap="none" dirty="0">
            <a:effectLst/>
            <a:sym typeface="Arial"/>
          </a:endParaRPr>
        </a:p>
      </dgm:t>
    </dgm:pt>
    <dgm:pt modelId="{7D0090EE-DFC5-42BF-A730-97AB3D3B53E2}" type="parTrans" cxnId="{D5CF4DC0-1750-4D42-8671-24F400148EC4}">
      <dgm:prSet/>
      <dgm:spPr/>
      <dgm:t>
        <a:bodyPr/>
        <a:lstStyle/>
        <a:p>
          <a:endParaRPr lang="es-PR" sz="1400"/>
        </a:p>
      </dgm:t>
    </dgm:pt>
    <dgm:pt modelId="{058D41A7-DDE0-4F2D-BCAA-D2C11EB7FA31}" type="sibTrans" cxnId="{D5CF4DC0-1750-4D42-8671-24F400148EC4}">
      <dgm:prSet/>
      <dgm:spPr/>
      <dgm:t>
        <a:bodyPr/>
        <a:lstStyle/>
        <a:p>
          <a:endParaRPr lang="es-PR" sz="1400"/>
        </a:p>
      </dgm:t>
    </dgm:pt>
    <dgm:pt modelId="{362AA53C-AAD7-4F34-9921-7BA6AAD32A9C}">
      <dgm:prSet custT="1"/>
      <dgm:spPr/>
      <dgm:t>
        <a:bodyPr/>
        <a:lstStyle/>
        <a:p>
          <a:r>
            <a:rPr lang="es-PR" sz="1400" b="0" u="none" strike="noStrike" cap="none">
              <a:effectLst/>
              <a:sym typeface="Arial"/>
            </a:rPr>
            <a:t>Emprendimiento e innovación </a:t>
          </a:r>
          <a:endParaRPr lang="es-PR" sz="1400" b="0" u="none" strike="noStrike" cap="none" dirty="0">
            <a:effectLst/>
            <a:sym typeface="Arial"/>
          </a:endParaRPr>
        </a:p>
      </dgm:t>
    </dgm:pt>
    <dgm:pt modelId="{1554027D-31C5-46C9-A411-A39B54915E14}" type="parTrans" cxnId="{8A47BFE6-3ECE-4145-A862-354A9D7632CA}">
      <dgm:prSet/>
      <dgm:spPr/>
      <dgm:t>
        <a:bodyPr/>
        <a:lstStyle/>
        <a:p>
          <a:endParaRPr lang="es-PR" sz="1400"/>
        </a:p>
      </dgm:t>
    </dgm:pt>
    <dgm:pt modelId="{66F49139-5520-47BA-8DBA-FA0694F5FA86}" type="sibTrans" cxnId="{8A47BFE6-3ECE-4145-A862-354A9D7632CA}">
      <dgm:prSet/>
      <dgm:spPr/>
      <dgm:t>
        <a:bodyPr/>
        <a:lstStyle/>
        <a:p>
          <a:endParaRPr lang="es-PR" sz="1400"/>
        </a:p>
      </dgm:t>
    </dgm:pt>
    <dgm:pt modelId="{BCA06A6F-3A71-4635-8CFF-4240C443AB9C}">
      <dgm:prSet custT="1"/>
      <dgm:spPr/>
      <dgm:t>
        <a:bodyPr/>
        <a:lstStyle/>
        <a:p>
          <a:r>
            <a:rPr lang="es-PR" sz="1400" b="0" u="none" strike="noStrike" cap="none">
              <a:effectLst/>
              <a:sym typeface="Arial"/>
            </a:rPr>
            <a:t>Promoción de la salud </a:t>
          </a:r>
          <a:endParaRPr lang="es-PR" sz="1400" b="0" u="none" strike="noStrike" cap="none" dirty="0">
            <a:effectLst/>
            <a:sym typeface="Arial"/>
          </a:endParaRPr>
        </a:p>
      </dgm:t>
    </dgm:pt>
    <dgm:pt modelId="{B8681765-837E-447C-A0EE-CEF4C61EFF22}" type="parTrans" cxnId="{627EA52E-4739-448B-A8C4-24CE88EAE771}">
      <dgm:prSet/>
      <dgm:spPr/>
      <dgm:t>
        <a:bodyPr/>
        <a:lstStyle/>
        <a:p>
          <a:endParaRPr lang="es-PR" sz="1400"/>
        </a:p>
      </dgm:t>
    </dgm:pt>
    <dgm:pt modelId="{089583C5-242D-41C1-9019-5A1E5C4C5BA5}" type="sibTrans" cxnId="{627EA52E-4739-448B-A8C4-24CE88EAE771}">
      <dgm:prSet/>
      <dgm:spPr/>
      <dgm:t>
        <a:bodyPr/>
        <a:lstStyle/>
        <a:p>
          <a:endParaRPr lang="es-PR" sz="1400"/>
        </a:p>
      </dgm:t>
    </dgm:pt>
    <dgm:pt modelId="{CB531989-E810-47B1-9448-400DF9AB0106}">
      <dgm:prSet custT="1"/>
      <dgm:spPr/>
      <dgm:t>
        <a:bodyPr/>
        <a:lstStyle/>
        <a:p>
          <a:r>
            <a:rPr lang="es-PR" sz="1400" b="0" u="none" strike="noStrike" cap="none">
              <a:effectLst/>
              <a:sym typeface="Arial"/>
            </a:rPr>
            <a:t>Tecnologías de la Información y la comunicación</a:t>
          </a:r>
          <a:endParaRPr lang="es-ES" sz="1400" b="0" noProof="0" dirty="0">
            <a:effectLst/>
            <a:latin typeface="Varela Round" panose="00000500000000000000" pitchFamily="2" charset="-79"/>
            <a:ea typeface="Open Sans Light"/>
            <a:cs typeface="Varela Round" panose="00000500000000000000" pitchFamily="2" charset="-79"/>
          </a:endParaRPr>
        </a:p>
      </dgm:t>
    </dgm:pt>
    <dgm:pt modelId="{3D1F550F-9593-4FCD-8EE3-ADF49098B9A0}" type="parTrans" cxnId="{127EE5AA-78A0-4B07-A92E-FF3BA3320165}">
      <dgm:prSet/>
      <dgm:spPr/>
      <dgm:t>
        <a:bodyPr/>
        <a:lstStyle/>
        <a:p>
          <a:endParaRPr lang="es-PR" sz="1400"/>
        </a:p>
      </dgm:t>
    </dgm:pt>
    <dgm:pt modelId="{B267AFA1-A93E-4FFD-A49D-3DB2C6104026}" type="sibTrans" cxnId="{127EE5AA-78A0-4B07-A92E-FF3BA3320165}">
      <dgm:prSet/>
      <dgm:spPr/>
      <dgm:t>
        <a:bodyPr/>
        <a:lstStyle/>
        <a:p>
          <a:endParaRPr lang="es-PR" sz="1400"/>
        </a:p>
      </dgm:t>
    </dgm:pt>
    <dgm:pt modelId="{F1F455CF-9FF9-4937-8E3D-4C465A5A319C}" type="pres">
      <dgm:prSet presAssocID="{A150A01A-23AA-4B8E-B9D9-7FD3BC50C82A}" presName="Name0" presStyleCnt="0">
        <dgm:presLayoutVars>
          <dgm:dir/>
          <dgm:resizeHandles val="exact"/>
        </dgm:presLayoutVars>
      </dgm:prSet>
      <dgm:spPr/>
    </dgm:pt>
    <dgm:pt modelId="{42F5D427-D2C4-4A92-8A45-51884D2B51B2}" type="pres">
      <dgm:prSet presAssocID="{A150A01A-23AA-4B8E-B9D9-7FD3BC50C82A}" presName="fgShape" presStyleLbl="fgShp" presStyleIdx="0" presStyleCnt="1"/>
      <dgm:spPr/>
    </dgm:pt>
    <dgm:pt modelId="{02D2D5F0-5C69-4852-9A01-BFDE1ED87A4E}" type="pres">
      <dgm:prSet presAssocID="{A150A01A-23AA-4B8E-B9D9-7FD3BC50C82A}" presName="linComp" presStyleCnt="0"/>
      <dgm:spPr/>
    </dgm:pt>
    <dgm:pt modelId="{545C2518-C484-4CBA-B7B4-5BE1DC01A0E9}" type="pres">
      <dgm:prSet presAssocID="{C2EB534E-C9D2-4CF9-A732-C108B73CA16E}" presName="compNode" presStyleCnt="0"/>
      <dgm:spPr/>
    </dgm:pt>
    <dgm:pt modelId="{24A9ABE8-7813-48CA-87BD-8DB000763755}" type="pres">
      <dgm:prSet presAssocID="{C2EB534E-C9D2-4CF9-A732-C108B73CA16E}" presName="bkgdShape" presStyleLbl="node1" presStyleIdx="0" presStyleCnt="6"/>
      <dgm:spPr/>
    </dgm:pt>
    <dgm:pt modelId="{148033B5-095B-4CC2-9216-E525B6909A57}" type="pres">
      <dgm:prSet presAssocID="{C2EB534E-C9D2-4CF9-A732-C108B73CA16E}" presName="nodeTx" presStyleLbl="node1" presStyleIdx="0" presStyleCnt="6">
        <dgm:presLayoutVars>
          <dgm:bulletEnabled val="1"/>
        </dgm:presLayoutVars>
      </dgm:prSet>
      <dgm:spPr/>
    </dgm:pt>
    <dgm:pt modelId="{804872CC-01D4-4895-A2EF-BA420A1D9E41}" type="pres">
      <dgm:prSet presAssocID="{C2EB534E-C9D2-4CF9-A732-C108B73CA16E}" presName="invisiNode" presStyleLbl="node1" presStyleIdx="0" presStyleCnt="6"/>
      <dgm:spPr/>
    </dgm:pt>
    <dgm:pt modelId="{4B6E3B37-657F-4636-95A9-9A972327F5B2}" type="pres">
      <dgm:prSet presAssocID="{C2EB534E-C9D2-4CF9-A732-C108B73CA16E}"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197941A6-9052-4C09-AFB1-3EE50EC94DCE}" type="pres">
      <dgm:prSet presAssocID="{BD2B98F4-AF3D-4F23-BD3B-70419DC4BA02}" presName="sibTrans" presStyleLbl="sibTrans2D1" presStyleIdx="0" presStyleCnt="0"/>
      <dgm:spPr/>
    </dgm:pt>
    <dgm:pt modelId="{17159929-E9A0-4EBA-8955-7C1D0430019E}" type="pres">
      <dgm:prSet presAssocID="{098CE51A-8990-40DA-A234-9EC33F102CE1}" presName="compNode" presStyleCnt="0"/>
      <dgm:spPr/>
    </dgm:pt>
    <dgm:pt modelId="{CDDADF1C-1EB2-4967-98DF-2724166E2137}" type="pres">
      <dgm:prSet presAssocID="{098CE51A-8990-40DA-A234-9EC33F102CE1}" presName="bkgdShape" presStyleLbl="node1" presStyleIdx="1" presStyleCnt="6"/>
      <dgm:spPr/>
    </dgm:pt>
    <dgm:pt modelId="{9078497C-E467-4966-BA02-2C2C24A62E36}" type="pres">
      <dgm:prSet presAssocID="{098CE51A-8990-40DA-A234-9EC33F102CE1}" presName="nodeTx" presStyleLbl="node1" presStyleIdx="1" presStyleCnt="6">
        <dgm:presLayoutVars>
          <dgm:bulletEnabled val="1"/>
        </dgm:presLayoutVars>
      </dgm:prSet>
      <dgm:spPr/>
    </dgm:pt>
    <dgm:pt modelId="{70F4E768-4596-40AB-9935-3BB9B11DE401}" type="pres">
      <dgm:prSet presAssocID="{098CE51A-8990-40DA-A234-9EC33F102CE1}" presName="invisiNode" presStyleLbl="node1" presStyleIdx="1" presStyleCnt="6"/>
      <dgm:spPr/>
    </dgm:pt>
    <dgm:pt modelId="{60BD41E3-2DEA-4DAC-AA86-B3521385B90C}" type="pres">
      <dgm:prSet presAssocID="{098CE51A-8990-40DA-A234-9EC33F102CE1}" presName="imagNode" presStyleLbl="fgImgPlace1" presStyleIdx="1" presStyleCnt="6"/>
      <dgm:spPr>
        <a:blipFill rotWithShape="1">
          <a:blip xmlns:r="http://schemas.openxmlformats.org/officeDocument/2006/relationships" r:embed="rId2"/>
          <a:srcRect/>
          <a:stretch>
            <a:fillRect l="-25000" r="-25000"/>
          </a:stretch>
        </a:blipFill>
      </dgm:spPr>
    </dgm:pt>
    <dgm:pt modelId="{681284D2-6911-4D4D-B586-F3EB97548931}" type="pres">
      <dgm:prSet presAssocID="{B73DC9C3-152D-4844-A011-F6415449EC21}" presName="sibTrans" presStyleLbl="sibTrans2D1" presStyleIdx="0" presStyleCnt="0"/>
      <dgm:spPr/>
    </dgm:pt>
    <dgm:pt modelId="{7B58A0F6-583E-42DC-A503-E3510AF353DA}" type="pres">
      <dgm:prSet presAssocID="{AF40CD12-1F8F-4DE1-9C72-4342BB7A73B7}" presName="compNode" presStyleCnt="0"/>
      <dgm:spPr/>
    </dgm:pt>
    <dgm:pt modelId="{38B6CB9A-FDF4-4664-BD49-3901F6B4C127}" type="pres">
      <dgm:prSet presAssocID="{AF40CD12-1F8F-4DE1-9C72-4342BB7A73B7}" presName="bkgdShape" presStyleLbl="node1" presStyleIdx="2" presStyleCnt="6"/>
      <dgm:spPr/>
    </dgm:pt>
    <dgm:pt modelId="{C5AD8557-F7E6-435D-8639-F2E226420FBD}" type="pres">
      <dgm:prSet presAssocID="{AF40CD12-1F8F-4DE1-9C72-4342BB7A73B7}" presName="nodeTx" presStyleLbl="node1" presStyleIdx="2" presStyleCnt="6">
        <dgm:presLayoutVars>
          <dgm:bulletEnabled val="1"/>
        </dgm:presLayoutVars>
      </dgm:prSet>
      <dgm:spPr/>
    </dgm:pt>
    <dgm:pt modelId="{2AD03C67-08D8-49E5-960B-9C86F5B6C81C}" type="pres">
      <dgm:prSet presAssocID="{AF40CD12-1F8F-4DE1-9C72-4342BB7A73B7}" presName="invisiNode" presStyleLbl="node1" presStyleIdx="2" presStyleCnt="6"/>
      <dgm:spPr/>
    </dgm:pt>
    <dgm:pt modelId="{079E3DDC-5D07-4B15-BAB6-18B8E0C770D7}" type="pres">
      <dgm:prSet presAssocID="{AF40CD12-1F8F-4DE1-9C72-4342BB7A73B7}" presName="imagNode" presStyleLbl="fgImgPlace1" presStyleIdx="2" presStyleCnt="6" custScaleX="119439" custScaleY="116893"/>
      <dgm:spPr>
        <a:blipFill rotWithShape="1">
          <a:blip xmlns:r="http://schemas.openxmlformats.org/officeDocument/2006/relationships" r:embed="rId3"/>
          <a:srcRect/>
          <a:stretch>
            <a:fillRect/>
          </a:stretch>
        </a:blipFill>
      </dgm:spPr>
    </dgm:pt>
    <dgm:pt modelId="{33E1FE38-D856-4D1A-8B0D-56098F5FEB13}" type="pres">
      <dgm:prSet presAssocID="{058D41A7-DDE0-4F2D-BCAA-D2C11EB7FA31}" presName="sibTrans" presStyleLbl="sibTrans2D1" presStyleIdx="0" presStyleCnt="0"/>
      <dgm:spPr/>
    </dgm:pt>
    <dgm:pt modelId="{907FFF89-1BCC-471E-8C95-E21D70BC535F}" type="pres">
      <dgm:prSet presAssocID="{362AA53C-AAD7-4F34-9921-7BA6AAD32A9C}" presName="compNode" presStyleCnt="0"/>
      <dgm:spPr/>
    </dgm:pt>
    <dgm:pt modelId="{2C220C3A-40F1-4628-9092-287EC5E48F64}" type="pres">
      <dgm:prSet presAssocID="{362AA53C-AAD7-4F34-9921-7BA6AAD32A9C}" presName="bkgdShape" presStyleLbl="node1" presStyleIdx="3" presStyleCnt="6"/>
      <dgm:spPr/>
    </dgm:pt>
    <dgm:pt modelId="{EA6D3EA7-0406-46C6-AE9C-C7447C323000}" type="pres">
      <dgm:prSet presAssocID="{362AA53C-AAD7-4F34-9921-7BA6AAD32A9C}" presName="nodeTx" presStyleLbl="node1" presStyleIdx="3" presStyleCnt="6">
        <dgm:presLayoutVars>
          <dgm:bulletEnabled val="1"/>
        </dgm:presLayoutVars>
      </dgm:prSet>
      <dgm:spPr/>
    </dgm:pt>
    <dgm:pt modelId="{FCB6C896-CC52-4CBE-9548-4EB462FEEE39}" type="pres">
      <dgm:prSet presAssocID="{362AA53C-AAD7-4F34-9921-7BA6AAD32A9C}" presName="invisiNode" presStyleLbl="node1" presStyleIdx="3" presStyleCnt="6"/>
      <dgm:spPr/>
    </dgm:pt>
    <dgm:pt modelId="{111EBD65-2FA4-4D47-B40C-62A2611B0973}" type="pres">
      <dgm:prSet presAssocID="{362AA53C-AAD7-4F34-9921-7BA6AAD32A9C}" presName="imagNode" presStyleLbl="fgImgPlace1" presStyleIdx="3" presStyleCnt="6" custScaleX="101217" custLinFactNeighborX="0"/>
      <dgm:spPr>
        <a:blipFill rotWithShape="1">
          <a:blip xmlns:r="http://schemas.openxmlformats.org/officeDocument/2006/relationships" r:embed="rId4"/>
          <a:srcRect/>
          <a:stretch>
            <a:fillRect l="-39000" r="-39000"/>
          </a:stretch>
        </a:blipFill>
      </dgm:spPr>
    </dgm:pt>
    <dgm:pt modelId="{050801EF-13CB-4793-8314-D6EBD5D93189}" type="pres">
      <dgm:prSet presAssocID="{66F49139-5520-47BA-8DBA-FA0694F5FA86}" presName="sibTrans" presStyleLbl="sibTrans2D1" presStyleIdx="0" presStyleCnt="0"/>
      <dgm:spPr/>
    </dgm:pt>
    <dgm:pt modelId="{C71F0A3A-8762-4671-BB53-6BB9967A8097}" type="pres">
      <dgm:prSet presAssocID="{BCA06A6F-3A71-4635-8CFF-4240C443AB9C}" presName="compNode" presStyleCnt="0"/>
      <dgm:spPr/>
    </dgm:pt>
    <dgm:pt modelId="{72826286-7D7C-4321-AA30-F87621631CEF}" type="pres">
      <dgm:prSet presAssocID="{BCA06A6F-3A71-4635-8CFF-4240C443AB9C}" presName="bkgdShape" presStyleLbl="node1" presStyleIdx="4" presStyleCnt="6"/>
      <dgm:spPr/>
    </dgm:pt>
    <dgm:pt modelId="{E3A5AAB2-F5E6-4B82-A487-DC89AAE84E65}" type="pres">
      <dgm:prSet presAssocID="{BCA06A6F-3A71-4635-8CFF-4240C443AB9C}" presName="nodeTx" presStyleLbl="node1" presStyleIdx="4" presStyleCnt="6">
        <dgm:presLayoutVars>
          <dgm:bulletEnabled val="1"/>
        </dgm:presLayoutVars>
      </dgm:prSet>
      <dgm:spPr/>
    </dgm:pt>
    <dgm:pt modelId="{E92FEBF5-3019-448D-95F4-38E23FAB719B}" type="pres">
      <dgm:prSet presAssocID="{BCA06A6F-3A71-4635-8CFF-4240C443AB9C}" presName="invisiNode" presStyleLbl="node1" presStyleIdx="4" presStyleCnt="6"/>
      <dgm:spPr/>
    </dgm:pt>
    <dgm:pt modelId="{9E8CF131-31CD-434C-903A-2C2E7224550B}" type="pres">
      <dgm:prSet presAssocID="{BCA06A6F-3A71-4635-8CFF-4240C443AB9C}" presName="imagNode" presStyleLbl="fgImgPlace1" presStyleIdx="4" presStyleCnt="6"/>
      <dgm:spPr>
        <a:blipFill dpi="0" rotWithShape="1">
          <a:blip xmlns:r="http://schemas.openxmlformats.org/officeDocument/2006/relationships" r:embed="rId5"/>
          <a:srcRect/>
          <a:stretch>
            <a:fillRect l="-5340" t="20396" r="2041" b="15839"/>
          </a:stretch>
        </a:blipFill>
      </dgm:spPr>
    </dgm:pt>
    <dgm:pt modelId="{50E16603-64AD-438F-ADAA-EB8D22DE4D50}" type="pres">
      <dgm:prSet presAssocID="{089583C5-242D-41C1-9019-5A1E5C4C5BA5}" presName="sibTrans" presStyleLbl="sibTrans2D1" presStyleIdx="0" presStyleCnt="0"/>
      <dgm:spPr/>
    </dgm:pt>
    <dgm:pt modelId="{5691C8A4-1B66-49B9-8456-0D66BD034456}" type="pres">
      <dgm:prSet presAssocID="{CB531989-E810-47B1-9448-400DF9AB0106}" presName="compNode" presStyleCnt="0"/>
      <dgm:spPr/>
    </dgm:pt>
    <dgm:pt modelId="{E86E4434-91FE-4890-85A9-CB3914A3C206}" type="pres">
      <dgm:prSet presAssocID="{CB531989-E810-47B1-9448-400DF9AB0106}" presName="bkgdShape" presStyleLbl="node1" presStyleIdx="5" presStyleCnt="6"/>
      <dgm:spPr/>
    </dgm:pt>
    <dgm:pt modelId="{A2FFC0A3-80EE-4958-ABED-3258D767E8EB}" type="pres">
      <dgm:prSet presAssocID="{CB531989-E810-47B1-9448-400DF9AB0106}" presName="nodeTx" presStyleLbl="node1" presStyleIdx="5" presStyleCnt="6">
        <dgm:presLayoutVars>
          <dgm:bulletEnabled val="1"/>
        </dgm:presLayoutVars>
      </dgm:prSet>
      <dgm:spPr/>
    </dgm:pt>
    <dgm:pt modelId="{41A5C461-ECD3-4C1A-9878-C665B303EB24}" type="pres">
      <dgm:prSet presAssocID="{CB531989-E810-47B1-9448-400DF9AB0106}" presName="invisiNode" presStyleLbl="node1" presStyleIdx="5" presStyleCnt="6"/>
      <dgm:spPr/>
    </dgm:pt>
    <dgm:pt modelId="{47C7AA8D-0F2A-4CF5-8464-294784BC59BE}" type="pres">
      <dgm:prSet presAssocID="{CB531989-E810-47B1-9448-400DF9AB0106}" presName="imagNode" presStyleLbl="fgImgPlace1" presStyleIdx="5" presStyleCnt="6"/>
      <dgm:spPr>
        <a:blipFill dpi="0" rotWithShape="1">
          <a:blip xmlns:r="http://schemas.openxmlformats.org/officeDocument/2006/relationships" r:embed="rId6"/>
          <a:srcRect/>
          <a:stretch>
            <a:fillRect l="-2301" r="-320"/>
          </a:stretch>
        </a:blipFill>
      </dgm:spPr>
    </dgm:pt>
  </dgm:ptLst>
  <dgm:cxnLst>
    <dgm:cxn modelId="{C6931201-F1FB-47A1-A175-A4386C6BFA4D}" type="presOf" srcId="{098CE51A-8990-40DA-A234-9EC33F102CE1}" destId="{9078497C-E467-4966-BA02-2C2C24A62E36}" srcOrd="1" destOrd="0" presId="urn:microsoft.com/office/officeart/2005/8/layout/hList7"/>
    <dgm:cxn modelId="{D2ADDC09-D02C-4F2C-B447-AB4A7BE60CE9}" type="presOf" srcId="{098CE51A-8990-40DA-A234-9EC33F102CE1}" destId="{CDDADF1C-1EB2-4967-98DF-2724166E2137}" srcOrd="0" destOrd="0" presId="urn:microsoft.com/office/officeart/2005/8/layout/hList7"/>
    <dgm:cxn modelId="{1C6B530B-AC4D-43C3-A1CE-B1C93ED0CA53}" type="presOf" srcId="{AF40CD12-1F8F-4DE1-9C72-4342BB7A73B7}" destId="{C5AD8557-F7E6-435D-8639-F2E226420FBD}" srcOrd="1" destOrd="0" presId="urn:microsoft.com/office/officeart/2005/8/layout/hList7"/>
    <dgm:cxn modelId="{4B47E811-F211-4662-87D0-BC45ECFDA05D}" type="presOf" srcId="{66F49139-5520-47BA-8DBA-FA0694F5FA86}" destId="{050801EF-13CB-4793-8314-D6EBD5D93189}" srcOrd="0" destOrd="0" presId="urn:microsoft.com/office/officeart/2005/8/layout/hList7"/>
    <dgm:cxn modelId="{6469FF23-D938-42CF-9FDB-7122633A3370}" srcId="{A150A01A-23AA-4B8E-B9D9-7FD3BC50C82A}" destId="{098CE51A-8990-40DA-A234-9EC33F102CE1}" srcOrd="1" destOrd="0" parTransId="{8FD59F1C-0672-44B0-867D-509339F5216D}" sibTransId="{B73DC9C3-152D-4844-A011-F6415449EC21}"/>
    <dgm:cxn modelId="{627EA52E-4739-448B-A8C4-24CE88EAE771}" srcId="{A150A01A-23AA-4B8E-B9D9-7FD3BC50C82A}" destId="{BCA06A6F-3A71-4635-8CFF-4240C443AB9C}" srcOrd="4" destOrd="0" parTransId="{B8681765-837E-447C-A0EE-CEF4C61EFF22}" sibTransId="{089583C5-242D-41C1-9019-5A1E5C4C5BA5}"/>
    <dgm:cxn modelId="{EF45B260-7693-4B1F-8512-BE8F6B785306}" type="presOf" srcId="{B73DC9C3-152D-4844-A011-F6415449EC21}" destId="{681284D2-6911-4D4D-B586-F3EB97548931}" srcOrd="0" destOrd="0" presId="urn:microsoft.com/office/officeart/2005/8/layout/hList7"/>
    <dgm:cxn modelId="{E6513C44-070B-4550-B542-120CA65C4517}" type="presOf" srcId="{CB531989-E810-47B1-9448-400DF9AB0106}" destId="{A2FFC0A3-80EE-4958-ABED-3258D767E8EB}" srcOrd="1" destOrd="0" presId="urn:microsoft.com/office/officeart/2005/8/layout/hList7"/>
    <dgm:cxn modelId="{2DD36E73-0709-4EAC-802D-EACE81500865}" type="presOf" srcId="{C2EB534E-C9D2-4CF9-A732-C108B73CA16E}" destId="{148033B5-095B-4CC2-9216-E525B6909A57}" srcOrd="1" destOrd="0" presId="urn:microsoft.com/office/officeart/2005/8/layout/hList7"/>
    <dgm:cxn modelId="{BB20A694-2CB2-4C45-8369-593BE55FA04E}" type="presOf" srcId="{C2EB534E-C9D2-4CF9-A732-C108B73CA16E}" destId="{24A9ABE8-7813-48CA-87BD-8DB000763755}" srcOrd="0" destOrd="0" presId="urn:microsoft.com/office/officeart/2005/8/layout/hList7"/>
    <dgm:cxn modelId="{155309A3-B52D-4172-A4B6-1A30A98DD781}" type="presOf" srcId="{362AA53C-AAD7-4F34-9921-7BA6AAD32A9C}" destId="{2C220C3A-40F1-4628-9092-287EC5E48F64}" srcOrd="0" destOrd="0" presId="urn:microsoft.com/office/officeart/2005/8/layout/hList7"/>
    <dgm:cxn modelId="{E788D7A7-0407-4700-BECF-B5311C329E35}" type="presOf" srcId="{CB531989-E810-47B1-9448-400DF9AB0106}" destId="{E86E4434-91FE-4890-85A9-CB3914A3C206}" srcOrd="0" destOrd="0" presId="urn:microsoft.com/office/officeart/2005/8/layout/hList7"/>
    <dgm:cxn modelId="{E6AAC0A8-8276-48FE-9F29-63343D8A310E}" type="presOf" srcId="{BD2B98F4-AF3D-4F23-BD3B-70419DC4BA02}" destId="{197941A6-9052-4C09-AFB1-3EE50EC94DCE}" srcOrd="0" destOrd="0" presId="urn:microsoft.com/office/officeart/2005/8/layout/hList7"/>
    <dgm:cxn modelId="{127EE5AA-78A0-4B07-A92E-FF3BA3320165}" srcId="{A150A01A-23AA-4B8E-B9D9-7FD3BC50C82A}" destId="{CB531989-E810-47B1-9448-400DF9AB0106}" srcOrd="5" destOrd="0" parTransId="{3D1F550F-9593-4FCD-8EE3-ADF49098B9A0}" sibTransId="{B267AFA1-A93E-4FFD-A49D-3DB2C6104026}"/>
    <dgm:cxn modelId="{1BC507AE-2E4A-4859-B144-67F0A78D4377}" type="presOf" srcId="{BCA06A6F-3A71-4635-8CFF-4240C443AB9C}" destId="{72826286-7D7C-4321-AA30-F87621631CEF}" srcOrd="0" destOrd="0" presId="urn:microsoft.com/office/officeart/2005/8/layout/hList7"/>
    <dgm:cxn modelId="{B3F728B8-5825-47DE-92DC-37D1A0A139C7}" type="presOf" srcId="{A150A01A-23AA-4B8E-B9D9-7FD3BC50C82A}" destId="{F1F455CF-9FF9-4937-8E3D-4C465A5A319C}" srcOrd="0" destOrd="0" presId="urn:microsoft.com/office/officeart/2005/8/layout/hList7"/>
    <dgm:cxn modelId="{D5CF4DC0-1750-4D42-8671-24F400148EC4}" srcId="{A150A01A-23AA-4B8E-B9D9-7FD3BC50C82A}" destId="{AF40CD12-1F8F-4DE1-9C72-4342BB7A73B7}" srcOrd="2" destOrd="0" parTransId="{7D0090EE-DFC5-42BF-A730-97AB3D3B53E2}" sibTransId="{058D41A7-DDE0-4F2D-BCAA-D2C11EB7FA31}"/>
    <dgm:cxn modelId="{2DD492CD-7F22-418F-9451-11298E38E15B}" type="presOf" srcId="{AF40CD12-1F8F-4DE1-9C72-4342BB7A73B7}" destId="{38B6CB9A-FDF4-4664-BD49-3901F6B4C127}" srcOrd="0" destOrd="0" presId="urn:microsoft.com/office/officeart/2005/8/layout/hList7"/>
    <dgm:cxn modelId="{46BFB4D3-19A4-43E1-BC6C-1D43E94B8FD9}" srcId="{A150A01A-23AA-4B8E-B9D9-7FD3BC50C82A}" destId="{C2EB534E-C9D2-4CF9-A732-C108B73CA16E}" srcOrd="0" destOrd="0" parTransId="{55692331-B6A2-4B07-9620-3E44F7F3B006}" sibTransId="{BD2B98F4-AF3D-4F23-BD3B-70419DC4BA02}"/>
    <dgm:cxn modelId="{1E6BDBD5-3B7D-4035-BE66-B0CDE972D881}" type="presOf" srcId="{BCA06A6F-3A71-4635-8CFF-4240C443AB9C}" destId="{E3A5AAB2-F5E6-4B82-A487-DC89AAE84E65}" srcOrd="1" destOrd="0" presId="urn:microsoft.com/office/officeart/2005/8/layout/hList7"/>
    <dgm:cxn modelId="{3F9857D6-E73A-4EBE-B842-30E8B47DD21F}" type="presOf" srcId="{362AA53C-AAD7-4F34-9921-7BA6AAD32A9C}" destId="{EA6D3EA7-0406-46C6-AE9C-C7447C323000}" srcOrd="1" destOrd="0" presId="urn:microsoft.com/office/officeart/2005/8/layout/hList7"/>
    <dgm:cxn modelId="{8A47BFE6-3ECE-4145-A862-354A9D7632CA}" srcId="{A150A01A-23AA-4B8E-B9D9-7FD3BC50C82A}" destId="{362AA53C-AAD7-4F34-9921-7BA6AAD32A9C}" srcOrd="3" destOrd="0" parTransId="{1554027D-31C5-46C9-A411-A39B54915E14}" sibTransId="{66F49139-5520-47BA-8DBA-FA0694F5FA86}"/>
    <dgm:cxn modelId="{FDE84AF1-054C-47DD-9699-726B31245437}" type="presOf" srcId="{089583C5-242D-41C1-9019-5A1E5C4C5BA5}" destId="{50E16603-64AD-438F-ADAA-EB8D22DE4D50}" srcOrd="0" destOrd="0" presId="urn:microsoft.com/office/officeart/2005/8/layout/hList7"/>
    <dgm:cxn modelId="{53E9F3FE-1BDF-4443-A0BD-996787A71908}" type="presOf" srcId="{058D41A7-DDE0-4F2D-BCAA-D2C11EB7FA31}" destId="{33E1FE38-D856-4D1A-8B0D-56098F5FEB13}" srcOrd="0" destOrd="0" presId="urn:microsoft.com/office/officeart/2005/8/layout/hList7"/>
    <dgm:cxn modelId="{752178DF-038C-45B6-96A5-70699B66D2A1}" type="presParOf" srcId="{F1F455CF-9FF9-4937-8E3D-4C465A5A319C}" destId="{42F5D427-D2C4-4A92-8A45-51884D2B51B2}" srcOrd="0" destOrd="0" presId="urn:microsoft.com/office/officeart/2005/8/layout/hList7"/>
    <dgm:cxn modelId="{3B547435-581B-4AAA-9490-1841F2664B93}" type="presParOf" srcId="{F1F455CF-9FF9-4937-8E3D-4C465A5A319C}" destId="{02D2D5F0-5C69-4852-9A01-BFDE1ED87A4E}" srcOrd="1" destOrd="0" presId="urn:microsoft.com/office/officeart/2005/8/layout/hList7"/>
    <dgm:cxn modelId="{1A470E26-A551-42E7-87F8-4B7E5EF6DBA2}" type="presParOf" srcId="{02D2D5F0-5C69-4852-9A01-BFDE1ED87A4E}" destId="{545C2518-C484-4CBA-B7B4-5BE1DC01A0E9}" srcOrd="0" destOrd="0" presId="urn:microsoft.com/office/officeart/2005/8/layout/hList7"/>
    <dgm:cxn modelId="{81C23C4F-B91C-4BA4-919E-33BFD2E66B9D}" type="presParOf" srcId="{545C2518-C484-4CBA-B7B4-5BE1DC01A0E9}" destId="{24A9ABE8-7813-48CA-87BD-8DB000763755}" srcOrd="0" destOrd="0" presId="urn:microsoft.com/office/officeart/2005/8/layout/hList7"/>
    <dgm:cxn modelId="{19F226A1-B4BA-46A8-B29F-48F145C6B47B}" type="presParOf" srcId="{545C2518-C484-4CBA-B7B4-5BE1DC01A0E9}" destId="{148033B5-095B-4CC2-9216-E525B6909A57}" srcOrd="1" destOrd="0" presId="urn:microsoft.com/office/officeart/2005/8/layout/hList7"/>
    <dgm:cxn modelId="{7132C67D-D794-40C4-8174-E3BAA2FF1642}" type="presParOf" srcId="{545C2518-C484-4CBA-B7B4-5BE1DC01A0E9}" destId="{804872CC-01D4-4895-A2EF-BA420A1D9E41}" srcOrd="2" destOrd="0" presId="urn:microsoft.com/office/officeart/2005/8/layout/hList7"/>
    <dgm:cxn modelId="{D1421522-2F62-4708-96C3-AF1376CFFD04}" type="presParOf" srcId="{545C2518-C484-4CBA-B7B4-5BE1DC01A0E9}" destId="{4B6E3B37-657F-4636-95A9-9A972327F5B2}" srcOrd="3" destOrd="0" presId="urn:microsoft.com/office/officeart/2005/8/layout/hList7"/>
    <dgm:cxn modelId="{F292DA1A-A115-4CCE-9FCF-FF314AA3CD8B}" type="presParOf" srcId="{02D2D5F0-5C69-4852-9A01-BFDE1ED87A4E}" destId="{197941A6-9052-4C09-AFB1-3EE50EC94DCE}" srcOrd="1" destOrd="0" presId="urn:microsoft.com/office/officeart/2005/8/layout/hList7"/>
    <dgm:cxn modelId="{4DD54F92-5FDB-4AE1-9EE6-DCF9847E962D}" type="presParOf" srcId="{02D2D5F0-5C69-4852-9A01-BFDE1ED87A4E}" destId="{17159929-E9A0-4EBA-8955-7C1D0430019E}" srcOrd="2" destOrd="0" presId="urn:microsoft.com/office/officeart/2005/8/layout/hList7"/>
    <dgm:cxn modelId="{6219EBBB-22A9-4713-9A7A-FBB33778E9A2}" type="presParOf" srcId="{17159929-E9A0-4EBA-8955-7C1D0430019E}" destId="{CDDADF1C-1EB2-4967-98DF-2724166E2137}" srcOrd="0" destOrd="0" presId="urn:microsoft.com/office/officeart/2005/8/layout/hList7"/>
    <dgm:cxn modelId="{1673C524-EF60-46B4-B352-BF017C621015}" type="presParOf" srcId="{17159929-E9A0-4EBA-8955-7C1D0430019E}" destId="{9078497C-E467-4966-BA02-2C2C24A62E36}" srcOrd="1" destOrd="0" presId="urn:microsoft.com/office/officeart/2005/8/layout/hList7"/>
    <dgm:cxn modelId="{D70182C4-63C7-4C2A-A435-EA3AEE6BEFBC}" type="presParOf" srcId="{17159929-E9A0-4EBA-8955-7C1D0430019E}" destId="{70F4E768-4596-40AB-9935-3BB9B11DE401}" srcOrd="2" destOrd="0" presId="urn:microsoft.com/office/officeart/2005/8/layout/hList7"/>
    <dgm:cxn modelId="{201B4166-FC35-4C2A-935C-DE09581219D9}" type="presParOf" srcId="{17159929-E9A0-4EBA-8955-7C1D0430019E}" destId="{60BD41E3-2DEA-4DAC-AA86-B3521385B90C}" srcOrd="3" destOrd="0" presId="urn:microsoft.com/office/officeart/2005/8/layout/hList7"/>
    <dgm:cxn modelId="{01C2170A-DDF2-4F6E-9136-8B6BFDDAA46A}" type="presParOf" srcId="{02D2D5F0-5C69-4852-9A01-BFDE1ED87A4E}" destId="{681284D2-6911-4D4D-B586-F3EB97548931}" srcOrd="3" destOrd="0" presId="urn:microsoft.com/office/officeart/2005/8/layout/hList7"/>
    <dgm:cxn modelId="{D592D165-1473-4845-B6A0-30F0433C1AFB}" type="presParOf" srcId="{02D2D5F0-5C69-4852-9A01-BFDE1ED87A4E}" destId="{7B58A0F6-583E-42DC-A503-E3510AF353DA}" srcOrd="4" destOrd="0" presId="urn:microsoft.com/office/officeart/2005/8/layout/hList7"/>
    <dgm:cxn modelId="{BC8FFE8D-ADF5-42F7-B578-0D8A7DB15198}" type="presParOf" srcId="{7B58A0F6-583E-42DC-A503-E3510AF353DA}" destId="{38B6CB9A-FDF4-4664-BD49-3901F6B4C127}" srcOrd="0" destOrd="0" presId="urn:microsoft.com/office/officeart/2005/8/layout/hList7"/>
    <dgm:cxn modelId="{4EB1B145-CF90-477C-A019-22EA0C3E3229}" type="presParOf" srcId="{7B58A0F6-583E-42DC-A503-E3510AF353DA}" destId="{C5AD8557-F7E6-435D-8639-F2E226420FBD}" srcOrd="1" destOrd="0" presId="urn:microsoft.com/office/officeart/2005/8/layout/hList7"/>
    <dgm:cxn modelId="{72CF6262-DA73-4936-A689-40D6F7B9D585}" type="presParOf" srcId="{7B58A0F6-583E-42DC-A503-E3510AF353DA}" destId="{2AD03C67-08D8-49E5-960B-9C86F5B6C81C}" srcOrd="2" destOrd="0" presId="urn:microsoft.com/office/officeart/2005/8/layout/hList7"/>
    <dgm:cxn modelId="{1475B2B7-8B6E-41BF-B54B-671C7BE1E250}" type="presParOf" srcId="{7B58A0F6-583E-42DC-A503-E3510AF353DA}" destId="{079E3DDC-5D07-4B15-BAB6-18B8E0C770D7}" srcOrd="3" destOrd="0" presId="urn:microsoft.com/office/officeart/2005/8/layout/hList7"/>
    <dgm:cxn modelId="{632522AD-1441-451E-9591-71EF63F57C39}" type="presParOf" srcId="{02D2D5F0-5C69-4852-9A01-BFDE1ED87A4E}" destId="{33E1FE38-D856-4D1A-8B0D-56098F5FEB13}" srcOrd="5" destOrd="0" presId="urn:microsoft.com/office/officeart/2005/8/layout/hList7"/>
    <dgm:cxn modelId="{AE2CD1E2-A837-46C9-BF7C-2605A5F39425}" type="presParOf" srcId="{02D2D5F0-5C69-4852-9A01-BFDE1ED87A4E}" destId="{907FFF89-1BCC-471E-8C95-E21D70BC535F}" srcOrd="6" destOrd="0" presId="urn:microsoft.com/office/officeart/2005/8/layout/hList7"/>
    <dgm:cxn modelId="{4A916F2C-BF80-4F76-94A9-8583E9417C17}" type="presParOf" srcId="{907FFF89-1BCC-471E-8C95-E21D70BC535F}" destId="{2C220C3A-40F1-4628-9092-287EC5E48F64}" srcOrd="0" destOrd="0" presId="urn:microsoft.com/office/officeart/2005/8/layout/hList7"/>
    <dgm:cxn modelId="{4EF0D3AC-7C5F-4064-98AA-F2018EC6BA62}" type="presParOf" srcId="{907FFF89-1BCC-471E-8C95-E21D70BC535F}" destId="{EA6D3EA7-0406-46C6-AE9C-C7447C323000}" srcOrd="1" destOrd="0" presId="urn:microsoft.com/office/officeart/2005/8/layout/hList7"/>
    <dgm:cxn modelId="{3F43B6AC-F8E0-4DFD-A897-05EE54B0A2A6}" type="presParOf" srcId="{907FFF89-1BCC-471E-8C95-E21D70BC535F}" destId="{FCB6C896-CC52-4CBE-9548-4EB462FEEE39}" srcOrd="2" destOrd="0" presId="urn:microsoft.com/office/officeart/2005/8/layout/hList7"/>
    <dgm:cxn modelId="{5027C0BC-1B28-40BA-BC7F-A46D3C2CE10D}" type="presParOf" srcId="{907FFF89-1BCC-471E-8C95-E21D70BC535F}" destId="{111EBD65-2FA4-4D47-B40C-62A2611B0973}" srcOrd="3" destOrd="0" presId="urn:microsoft.com/office/officeart/2005/8/layout/hList7"/>
    <dgm:cxn modelId="{4242C74B-1809-48A5-A8A1-DD194C1A15F8}" type="presParOf" srcId="{02D2D5F0-5C69-4852-9A01-BFDE1ED87A4E}" destId="{050801EF-13CB-4793-8314-D6EBD5D93189}" srcOrd="7" destOrd="0" presId="urn:microsoft.com/office/officeart/2005/8/layout/hList7"/>
    <dgm:cxn modelId="{84704061-3260-436C-A380-727C128C2187}" type="presParOf" srcId="{02D2D5F0-5C69-4852-9A01-BFDE1ED87A4E}" destId="{C71F0A3A-8762-4671-BB53-6BB9967A8097}" srcOrd="8" destOrd="0" presId="urn:microsoft.com/office/officeart/2005/8/layout/hList7"/>
    <dgm:cxn modelId="{9C6FA539-A5A4-4E08-A21F-32551E2C16F1}" type="presParOf" srcId="{C71F0A3A-8762-4671-BB53-6BB9967A8097}" destId="{72826286-7D7C-4321-AA30-F87621631CEF}" srcOrd="0" destOrd="0" presId="urn:microsoft.com/office/officeart/2005/8/layout/hList7"/>
    <dgm:cxn modelId="{CEECDC03-B3A6-43CE-A09B-9B31FAE1E392}" type="presParOf" srcId="{C71F0A3A-8762-4671-BB53-6BB9967A8097}" destId="{E3A5AAB2-F5E6-4B82-A487-DC89AAE84E65}" srcOrd="1" destOrd="0" presId="urn:microsoft.com/office/officeart/2005/8/layout/hList7"/>
    <dgm:cxn modelId="{02BA85B7-3C93-47C2-8BEF-610803B1E806}" type="presParOf" srcId="{C71F0A3A-8762-4671-BB53-6BB9967A8097}" destId="{E92FEBF5-3019-448D-95F4-38E23FAB719B}" srcOrd="2" destOrd="0" presId="urn:microsoft.com/office/officeart/2005/8/layout/hList7"/>
    <dgm:cxn modelId="{4780C8C5-A299-473B-B01F-A7C60E4EA4CF}" type="presParOf" srcId="{C71F0A3A-8762-4671-BB53-6BB9967A8097}" destId="{9E8CF131-31CD-434C-903A-2C2E7224550B}" srcOrd="3" destOrd="0" presId="urn:microsoft.com/office/officeart/2005/8/layout/hList7"/>
    <dgm:cxn modelId="{D39DEE06-9254-4877-A955-7A69607748F8}" type="presParOf" srcId="{02D2D5F0-5C69-4852-9A01-BFDE1ED87A4E}" destId="{50E16603-64AD-438F-ADAA-EB8D22DE4D50}" srcOrd="9" destOrd="0" presId="urn:microsoft.com/office/officeart/2005/8/layout/hList7"/>
    <dgm:cxn modelId="{7BDE148B-7FF8-4A90-B771-03AC928025B5}" type="presParOf" srcId="{02D2D5F0-5C69-4852-9A01-BFDE1ED87A4E}" destId="{5691C8A4-1B66-49B9-8456-0D66BD034456}" srcOrd="10" destOrd="0" presId="urn:microsoft.com/office/officeart/2005/8/layout/hList7"/>
    <dgm:cxn modelId="{D6041AD7-B323-49CB-8516-66388AEE4837}" type="presParOf" srcId="{5691C8A4-1B66-49B9-8456-0D66BD034456}" destId="{E86E4434-91FE-4890-85A9-CB3914A3C206}" srcOrd="0" destOrd="0" presId="urn:microsoft.com/office/officeart/2005/8/layout/hList7"/>
    <dgm:cxn modelId="{F9B713FB-B989-469C-9BDD-84495CCF7876}" type="presParOf" srcId="{5691C8A4-1B66-49B9-8456-0D66BD034456}" destId="{A2FFC0A3-80EE-4958-ABED-3258D767E8EB}" srcOrd="1" destOrd="0" presId="urn:microsoft.com/office/officeart/2005/8/layout/hList7"/>
    <dgm:cxn modelId="{C76C52CA-9FD7-47C6-B279-9D8267292623}" type="presParOf" srcId="{5691C8A4-1B66-49B9-8456-0D66BD034456}" destId="{41A5C461-ECD3-4C1A-9878-C665B303EB24}" srcOrd="2" destOrd="0" presId="urn:microsoft.com/office/officeart/2005/8/layout/hList7"/>
    <dgm:cxn modelId="{B1000F27-1312-4B32-B9CC-DF3A5F941ABC}" type="presParOf" srcId="{5691C8A4-1B66-49B9-8456-0D66BD034456}" destId="{47C7AA8D-0F2A-4CF5-8464-294784BC59B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9ABE8-7813-48CA-87BD-8DB000763755}">
      <dsp:nvSpPr>
        <dsp:cNvPr id="0" name=""/>
        <dsp:cNvSpPr/>
      </dsp:nvSpPr>
      <dsp:spPr>
        <a:xfrm>
          <a:off x="108" y="0"/>
          <a:ext cx="1442793" cy="349716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ClrTx/>
            <a:buSzTx/>
            <a:buFont typeface="Wingdings" panose="05000000000000000000" pitchFamily="2" charset="2"/>
            <a:buNone/>
          </a:pPr>
          <a:r>
            <a:rPr lang="es-PR" sz="1400" b="0" u="none" strike="noStrike" kern="1200" cap="none">
              <a:effectLst/>
              <a:sym typeface="Arial"/>
            </a:rPr>
            <a:t>Equidad y respeto entre todos los seres humanos</a:t>
          </a:r>
          <a:endParaRPr lang="es-PR" sz="1400" kern="1200" dirty="0"/>
        </a:p>
      </dsp:txBody>
      <dsp:txXfrm>
        <a:off x="108" y="1398866"/>
        <a:ext cx="1442793" cy="1398866"/>
      </dsp:txXfrm>
    </dsp:sp>
    <dsp:sp modelId="{4B6E3B37-657F-4636-95A9-9A972327F5B2}">
      <dsp:nvSpPr>
        <dsp:cNvPr id="0" name=""/>
        <dsp:cNvSpPr/>
      </dsp:nvSpPr>
      <dsp:spPr>
        <a:xfrm>
          <a:off x="139226" y="209830"/>
          <a:ext cx="1164556" cy="116455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DADF1C-1EB2-4967-98DF-2724166E2137}">
      <dsp:nvSpPr>
        <dsp:cNvPr id="0" name=""/>
        <dsp:cNvSpPr/>
      </dsp:nvSpPr>
      <dsp:spPr>
        <a:xfrm>
          <a:off x="1486185" y="0"/>
          <a:ext cx="1442793" cy="3497167"/>
        </a:xfrm>
        <a:prstGeom prst="roundRect">
          <a:avLst>
            <a:gd name="adj" fmla="val 10000"/>
          </a:avLst>
        </a:prstGeom>
        <a:solidFill>
          <a:schemeClr val="accent4">
            <a:hueOff val="-715517"/>
            <a:satOff val="10837"/>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Identidad cultural e interculturalidad</a:t>
          </a:r>
          <a:endParaRPr lang="es-PR" sz="1400" b="0" u="none" strike="noStrike" kern="1200" cap="none" dirty="0">
            <a:effectLst/>
            <a:sym typeface="Arial"/>
          </a:endParaRPr>
        </a:p>
      </dsp:txBody>
      <dsp:txXfrm>
        <a:off x="1486185" y="1398866"/>
        <a:ext cx="1442793" cy="1398866"/>
      </dsp:txXfrm>
    </dsp:sp>
    <dsp:sp modelId="{60BD41E3-2DEA-4DAC-AA86-B3521385B90C}">
      <dsp:nvSpPr>
        <dsp:cNvPr id="0" name=""/>
        <dsp:cNvSpPr/>
      </dsp:nvSpPr>
      <dsp:spPr>
        <a:xfrm>
          <a:off x="1625304" y="209830"/>
          <a:ext cx="1164556" cy="1164556"/>
        </a:xfrm>
        <a:prstGeom prst="ellipse">
          <a:avLst/>
        </a:prstGeom>
        <a:blipFill rotWithShape="1">
          <a:blip xmlns:r="http://schemas.openxmlformats.org/officeDocument/2006/relationships" r:embed="rId2"/>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B6CB9A-FDF4-4664-BD49-3901F6B4C127}">
      <dsp:nvSpPr>
        <dsp:cNvPr id="0" name=""/>
        <dsp:cNvSpPr/>
      </dsp:nvSpPr>
      <dsp:spPr>
        <a:xfrm>
          <a:off x="2972263" y="0"/>
          <a:ext cx="1442793" cy="3497167"/>
        </a:xfrm>
        <a:prstGeom prst="roundRect">
          <a:avLst>
            <a:gd name="adj" fmla="val 10000"/>
          </a:avLst>
        </a:prstGeom>
        <a:solidFill>
          <a:schemeClr val="accent4">
            <a:hueOff val="-1431034"/>
            <a:satOff val="21673"/>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Educación para la concienciación ambiental y ecológica </a:t>
          </a:r>
          <a:endParaRPr lang="es-PR" sz="1400" b="0" u="none" strike="noStrike" kern="1200" cap="none" dirty="0">
            <a:effectLst/>
            <a:sym typeface="Arial"/>
          </a:endParaRPr>
        </a:p>
      </dsp:txBody>
      <dsp:txXfrm>
        <a:off x="2972263" y="1398866"/>
        <a:ext cx="1442793" cy="1398866"/>
      </dsp:txXfrm>
    </dsp:sp>
    <dsp:sp modelId="{079E3DDC-5D07-4B15-BAB6-18B8E0C770D7}">
      <dsp:nvSpPr>
        <dsp:cNvPr id="0" name=""/>
        <dsp:cNvSpPr/>
      </dsp:nvSpPr>
      <dsp:spPr>
        <a:xfrm>
          <a:off x="2998192" y="111465"/>
          <a:ext cx="1390934" cy="1361285"/>
        </a:xfrm>
        <a:prstGeom prst="ellipse">
          <a:avLst/>
        </a:prstGeom>
        <a:blipFill rotWithShape="1">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220C3A-40F1-4628-9092-287EC5E48F64}">
      <dsp:nvSpPr>
        <dsp:cNvPr id="0" name=""/>
        <dsp:cNvSpPr/>
      </dsp:nvSpPr>
      <dsp:spPr>
        <a:xfrm>
          <a:off x="4458340" y="0"/>
          <a:ext cx="1442793" cy="3497167"/>
        </a:xfrm>
        <a:prstGeom prst="roundRect">
          <a:avLst>
            <a:gd name="adj" fmla="val 10000"/>
          </a:avLst>
        </a:prstGeom>
        <a:solidFill>
          <a:schemeClr val="accent4">
            <a:hueOff val="-2146550"/>
            <a:satOff val="32510"/>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Emprendimiento e innovación </a:t>
          </a:r>
          <a:endParaRPr lang="es-PR" sz="1400" b="0" u="none" strike="noStrike" kern="1200" cap="none" dirty="0">
            <a:effectLst/>
            <a:sym typeface="Arial"/>
          </a:endParaRPr>
        </a:p>
      </dsp:txBody>
      <dsp:txXfrm>
        <a:off x="4458340" y="1398866"/>
        <a:ext cx="1442793" cy="1398866"/>
      </dsp:txXfrm>
    </dsp:sp>
    <dsp:sp modelId="{111EBD65-2FA4-4D47-B40C-62A2611B0973}">
      <dsp:nvSpPr>
        <dsp:cNvPr id="0" name=""/>
        <dsp:cNvSpPr/>
      </dsp:nvSpPr>
      <dsp:spPr>
        <a:xfrm>
          <a:off x="4590372" y="209830"/>
          <a:ext cx="1178729" cy="1164556"/>
        </a:xfrm>
        <a:prstGeom prst="ellipse">
          <a:avLst/>
        </a:prstGeom>
        <a:blipFill rotWithShape="1">
          <a:blip xmlns:r="http://schemas.openxmlformats.org/officeDocument/2006/relationships" r:embed="rId4"/>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826286-7D7C-4321-AA30-F87621631CEF}">
      <dsp:nvSpPr>
        <dsp:cNvPr id="0" name=""/>
        <dsp:cNvSpPr/>
      </dsp:nvSpPr>
      <dsp:spPr>
        <a:xfrm>
          <a:off x="5944417" y="0"/>
          <a:ext cx="1442793" cy="3497167"/>
        </a:xfrm>
        <a:prstGeom prst="roundRect">
          <a:avLst>
            <a:gd name="adj" fmla="val 10000"/>
          </a:avLst>
        </a:prstGeom>
        <a:solidFill>
          <a:schemeClr val="accent4">
            <a:hueOff val="-2862067"/>
            <a:satOff val="43346"/>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Promoción de la salud </a:t>
          </a:r>
          <a:endParaRPr lang="es-PR" sz="1400" b="0" u="none" strike="noStrike" kern="1200" cap="none" dirty="0">
            <a:effectLst/>
            <a:sym typeface="Arial"/>
          </a:endParaRPr>
        </a:p>
      </dsp:txBody>
      <dsp:txXfrm>
        <a:off x="5944417" y="1398866"/>
        <a:ext cx="1442793" cy="1398866"/>
      </dsp:txXfrm>
    </dsp:sp>
    <dsp:sp modelId="{9E8CF131-31CD-434C-903A-2C2E7224550B}">
      <dsp:nvSpPr>
        <dsp:cNvPr id="0" name=""/>
        <dsp:cNvSpPr/>
      </dsp:nvSpPr>
      <dsp:spPr>
        <a:xfrm>
          <a:off x="6083536" y="209830"/>
          <a:ext cx="1164556" cy="1164556"/>
        </a:xfrm>
        <a:prstGeom prst="ellipse">
          <a:avLst/>
        </a:prstGeom>
        <a:blipFill dpi="0" rotWithShape="1">
          <a:blip xmlns:r="http://schemas.openxmlformats.org/officeDocument/2006/relationships" r:embed="rId5"/>
          <a:srcRect/>
          <a:stretch>
            <a:fillRect l="-5340" t="20396" r="2041" b="1583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6E4434-91FE-4890-85A9-CB3914A3C206}">
      <dsp:nvSpPr>
        <dsp:cNvPr id="0" name=""/>
        <dsp:cNvSpPr/>
      </dsp:nvSpPr>
      <dsp:spPr>
        <a:xfrm>
          <a:off x="7430495" y="0"/>
          <a:ext cx="1442793" cy="3497167"/>
        </a:xfrm>
        <a:prstGeom prst="roundRect">
          <a:avLst>
            <a:gd name="adj" fmla="val 10000"/>
          </a:avLst>
        </a:prstGeom>
        <a:solidFill>
          <a:schemeClr val="accent4">
            <a:hueOff val="-3577584"/>
            <a:satOff val="54183"/>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Tecnologías de la Información y la comunicación</a:t>
          </a:r>
          <a:endParaRPr lang="es-ES" sz="1400" b="0" kern="1200" noProof="0" dirty="0">
            <a:effectLst/>
            <a:latin typeface="Varela Round" panose="00000500000000000000" pitchFamily="2" charset="-79"/>
            <a:ea typeface="Open Sans Light"/>
            <a:cs typeface="Varela Round" panose="00000500000000000000" pitchFamily="2" charset="-79"/>
          </a:endParaRPr>
        </a:p>
      </dsp:txBody>
      <dsp:txXfrm>
        <a:off x="7430495" y="1398866"/>
        <a:ext cx="1442793" cy="1398866"/>
      </dsp:txXfrm>
    </dsp:sp>
    <dsp:sp modelId="{47C7AA8D-0F2A-4CF5-8464-294784BC59BE}">
      <dsp:nvSpPr>
        <dsp:cNvPr id="0" name=""/>
        <dsp:cNvSpPr/>
      </dsp:nvSpPr>
      <dsp:spPr>
        <a:xfrm>
          <a:off x="7569613" y="209830"/>
          <a:ext cx="1164556" cy="1164556"/>
        </a:xfrm>
        <a:prstGeom prst="ellipse">
          <a:avLst/>
        </a:prstGeom>
        <a:blipFill dpi="0" rotWithShape="1">
          <a:blip xmlns:r="http://schemas.openxmlformats.org/officeDocument/2006/relationships" r:embed="rId6"/>
          <a:srcRect/>
          <a:stretch>
            <a:fillRect l="-2301" r="-32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F5D427-D2C4-4A92-8A45-51884D2B51B2}">
      <dsp:nvSpPr>
        <dsp:cNvPr id="0" name=""/>
        <dsp:cNvSpPr/>
      </dsp:nvSpPr>
      <dsp:spPr>
        <a:xfrm>
          <a:off x="354935" y="2797733"/>
          <a:ext cx="8163525" cy="524575"/>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465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034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034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6424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9751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68"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8295350" y="-32112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8062825" y="6888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column + image">
  <p:cSld name="TITLE_AND_BODY_1">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2935875"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8" name="Google Shape;98;p7"/>
          <p:cNvSpPr txBox="1">
            <a:spLocks noGrp="1"/>
          </p:cNvSpPr>
          <p:nvPr>
            <p:ph type="body" idx="2"/>
          </p:nvPr>
        </p:nvSpPr>
        <p:spPr>
          <a:xfrm>
            <a:off x="5650849"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9" name="Google Shape;99;p7"/>
          <p:cNvSpPr/>
          <p:nvPr/>
        </p:nvSpPr>
        <p:spPr>
          <a:xfrm>
            <a:off x="-358950" y="2194400"/>
            <a:ext cx="2347200" cy="2347200"/>
          </a:xfrm>
          <a:prstGeom prst="donut">
            <a:avLst>
              <a:gd name="adj" fmla="val 36789"/>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198450" y="-321125"/>
            <a:ext cx="978600" cy="9786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1177051" y="657475"/>
            <a:ext cx="846900" cy="846900"/>
          </a:xfrm>
          <a:prstGeom prst="donut">
            <a:avLst>
              <a:gd name="adj" fmla="val 22275"/>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153675" y="4799600"/>
            <a:ext cx="550500" cy="550500"/>
          </a:xfrm>
          <a:prstGeom prst="donut">
            <a:avLst>
              <a:gd name="adj" fmla="val 18606"/>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7515500" y="-72500"/>
            <a:ext cx="397500" cy="3975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8097900" y="167450"/>
            <a:ext cx="741600" cy="741600"/>
          </a:xfrm>
          <a:prstGeom prst="donut">
            <a:avLst>
              <a:gd name="adj" fmla="val 8064"/>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205625" y="2347725"/>
            <a:ext cx="2040600" cy="2040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8532600" y="911950"/>
            <a:ext cx="542700" cy="5427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8204500" y="3898800"/>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8333725" y="44825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741750" y="4449750"/>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4200" y="427770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5" tIns="91425" rIns="91425" bIns="91425"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7"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3"/>
          <p:cNvSpPr txBox="1">
            <a:spLocks noGrp="1"/>
          </p:cNvSpPr>
          <p:nvPr>
            <p:ph type="ctrTitle"/>
          </p:nvPr>
        </p:nvSpPr>
        <p:spPr>
          <a:xfrm>
            <a:off x="1063578" y="1768396"/>
            <a:ext cx="7016843" cy="1899023"/>
          </a:xfrm>
          <a:prstGeom prst="rect">
            <a:avLst/>
          </a:prstGeom>
        </p:spPr>
        <p:txBody>
          <a:bodyPr spcFirstLastPara="1" wrap="square" lIns="91425" tIns="91425" rIns="91425" bIns="91425" anchor="ctr" anchorCtr="0">
            <a:noAutofit/>
          </a:bodyPr>
          <a:lstStyle/>
          <a:p>
            <a:pPr lvl="0"/>
            <a:r>
              <a:rPr lang="en-US" sz="4400" b="1" dirty="0" err="1">
                <a:effectLst>
                  <a:outerShdw blurRad="38100" dist="38100" dir="2700000" algn="tl">
                    <a:srgbClr val="000000">
                      <a:alpha val="43137"/>
                    </a:srgbClr>
                  </a:outerShdw>
                </a:effectLst>
                <a:latin typeface="Nixie One" panose="020B0604020202020204" charset="0"/>
              </a:rPr>
              <a:t>Revisión</a:t>
            </a:r>
            <a:r>
              <a:rPr lang="en-US" sz="4400" b="1" dirty="0">
                <a:effectLst>
                  <a:outerShdw blurRad="38100" dist="38100" dir="2700000" algn="tl">
                    <a:srgbClr val="000000">
                      <a:alpha val="43137"/>
                    </a:srgbClr>
                  </a:outerShdw>
                </a:effectLst>
                <a:latin typeface="Nixie One" panose="020B0604020202020204" charset="0"/>
              </a:rPr>
              <a:t> curricular del </a:t>
            </a:r>
            <a:r>
              <a:rPr lang="en" sz="3600" b="1" dirty="0">
                <a:effectLst>
                  <a:outerShdw blurRad="38100" dist="38100" dir="2700000" algn="tl">
                    <a:srgbClr val="000000">
                      <a:alpha val="43137"/>
                    </a:srgbClr>
                  </a:outerShdw>
                </a:effectLst>
              </a:rPr>
              <a:t>Programa de Bellas Artes </a:t>
            </a:r>
            <a:br>
              <a:rPr lang="en" sz="3600" b="1" dirty="0">
                <a:effectLst>
                  <a:outerShdw blurRad="38100" dist="38100" dir="2700000" algn="tl">
                    <a:srgbClr val="000000">
                      <a:alpha val="43137"/>
                    </a:srgbClr>
                  </a:outerShdw>
                </a:effectLst>
              </a:rPr>
            </a:br>
            <a:r>
              <a:rPr lang="en" sz="2800" b="1" dirty="0">
                <a:effectLst>
                  <a:outerShdw blurRad="38100" dist="38100" dir="2700000" algn="tl">
                    <a:srgbClr val="000000">
                      <a:alpha val="43137"/>
                    </a:srgbClr>
                  </a:outerShdw>
                </a:effectLst>
              </a:rPr>
              <a:t>Área de Servicios Académicos </a:t>
            </a:r>
            <a:endParaRPr sz="3600" b="1" dirty="0">
              <a:effectLst>
                <a:outerShdw blurRad="38100" dist="38100" dir="2700000" algn="tl">
                  <a:srgbClr val="000000">
                    <a:alpha val="43137"/>
                  </a:srgbClr>
                </a:outerShdw>
              </a:effectLst>
            </a:endParaRPr>
          </a:p>
        </p:txBody>
      </p:sp>
      <p:pic>
        <p:nvPicPr>
          <p:cNvPr id="3" name="Picture 2" descr="A picture containing text&#10;&#10;Description automatically generated">
            <a:extLst>
              <a:ext uri="{FF2B5EF4-FFF2-40B4-BE49-F238E27FC236}">
                <a16:creationId xmlns:a16="http://schemas.microsoft.com/office/drawing/2014/main" id="{4F964785-61FB-4B05-803B-7F42D040230C}"/>
              </a:ext>
            </a:extLst>
          </p:cNvPr>
          <p:cNvPicPr>
            <a:picLocks noChangeAspect="1"/>
          </p:cNvPicPr>
          <p:nvPr/>
        </p:nvPicPr>
        <p:blipFill>
          <a:blip r:embed="rId3"/>
          <a:stretch>
            <a:fillRect/>
          </a:stretch>
        </p:blipFill>
        <p:spPr>
          <a:xfrm>
            <a:off x="2327797" y="-276724"/>
            <a:ext cx="5071626" cy="2382253"/>
          </a:xfrm>
          <a:prstGeom prst="rect">
            <a:avLst/>
          </a:prstGeom>
        </p:spPr>
      </p:pic>
      <p:sp>
        <p:nvSpPr>
          <p:cNvPr id="5" name="Google Shape;195;p13">
            <a:extLst>
              <a:ext uri="{FF2B5EF4-FFF2-40B4-BE49-F238E27FC236}">
                <a16:creationId xmlns:a16="http://schemas.microsoft.com/office/drawing/2014/main" id="{CDF515AE-13C4-4EF3-A5D7-12F81F9250F4}"/>
              </a:ext>
            </a:extLst>
          </p:cNvPr>
          <p:cNvSpPr txBox="1">
            <a:spLocks/>
          </p:cNvSpPr>
          <p:nvPr/>
        </p:nvSpPr>
        <p:spPr>
          <a:xfrm>
            <a:off x="1732110" y="3319583"/>
            <a:ext cx="6039852" cy="18990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9pPr>
          </a:lstStyle>
          <a:p>
            <a:r>
              <a:rPr lang="es-ES" sz="2400" b="1" dirty="0">
                <a:solidFill>
                  <a:schemeClr val="accent2"/>
                </a:solidFill>
                <a:effectLst>
                  <a:outerShdw blurRad="38100" dist="38100" dir="2700000" algn="tl">
                    <a:srgbClr val="000000">
                      <a:alpha val="43137"/>
                    </a:srgbClr>
                  </a:outerShdw>
                </a:effectLst>
              </a:rPr>
              <a:t>Profa. Yanira Santa</a:t>
            </a:r>
          </a:p>
          <a:p>
            <a:r>
              <a:rPr lang="es-ES" sz="2400" b="1" dirty="0">
                <a:solidFill>
                  <a:schemeClr val="accent2"/>
                </a:solidFill>
                <a:effectLst>
                  <a:outerShdw blurRad="38100" dist="38100" dir="2700000" algn="tl">
                    <a:srgbClr val="000000">
                      <a:alpha val="43137"/>
                    </a:srgbClr>
                  </a:outerShdw>
                </a:effectLst>
              </a:rPr>
              <a:t>Gerente de operaciones</a:t>
            </a:r>
          </a:p>
          <a:p>
            <a:r>
              <a:rPr lang="es-ES" sz="2400" b="1" dirty="0">
                <a:solidFill>
                  <a:schemeClr val="accent2"/>
                </a:solidFill>
                <a:effectLst>
                  <a:outerShdw blurRad="38100" dist="38100" dir="2700000" algn="tl">
                    <a:srgbClr val="000000">
                      <a:alpha val="43137"/>
                    </a:srgbClr>
                  </a:outerShdw>
                </a:effectLst>
              </a:rPr>
              <a:t>santamy@de.pr.gov </a:t>
            </a:r>
          </a:p>
        </p:txBody>
      </p:sp>
      <p:pic>
        <p:nvPicPr>
          <p:cNvPr id="6" name="Picture 2" descr="Vista previa de imagen">
            <a:extLst>
              <a:ext uri="{FF2B5EF4-FFF2-40B4-BE49-F238E27FC236}">
                <a16:creationId xmlns:a16="http://schemas.microsoft.com/office/drawing/2014/main" id="{D646F51F-416C-4765-BCB6-796C17CCC9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2110" y="3698806"/>
            <a:ext cx="1067353" cy="1140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2621" y="3951699"/>
            <a:ext cx="1057873" cy="98262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136875" y="2224458"/>
            <a:ext cx="4552646" cy="252716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dirty="0">
                <a:solidFill>
                  <a:schemeClr val="accent4"/>
                </a:solidFill>
                <a:effectLst>
                  <a:outerShdw blurRad="38100" dist="38100" dir="2700000" algn="tl">
                    <a:srgbClr val="000000">
                      <a:alpha val="43137"/>
                    </a:srgbClr>
                  </a:outerShdw>
                </a:effectLst>
              </a:rPr>
              <a:t>Proceso de Revisión Curricular del Programa  de Bellas Artes</a:t>
            </a:r>
            <a:endParaRPr sz="36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3962400" y="0"/>
            <a:ext cx="4396760" cy="206525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304925" y="-227300"/>
            <a:ext cx="6534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Enfoque del Programa </a:t>
            </a:r>
            <a:endParaRPr sz="3600" dirty="0"/>
          </a:p>
        </p:txBody>
      </p:sp>
      <p:sp>
        <p:nvSpPr>
          <p:cNvPr id="240" name="Google Shape;240;p19"/>
          <p:cNvSpPr txBox="1">
            <a:spLocks noGrp="1"/>
          </p:cNvSpPr>
          <p:nvPr>
            <p:ph type="subTitle" idx="4294967295"/>
          </p:nvPr>
        </p:nvSpPr>
        <p:spPr>
          <a:xfrm>
            <a:off x="1304925" y="3868755"/>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dirty="0" err="1">
                <a:solidFill>
                  <a:srgbClr val="A1BECC"/>
                </a:solidFill>
              </a:rPr>
              <a:t>durante</a:t>
            </a:r>
            <a:r>
              <a:rPr lang="en-US" dirty="0">
                <a:solidFill>
                  <a:srgbClr val="A1BECC"/>
                </a:solidFill>
              </a:rPr>
              <a:t> </a:t>
            </a:r>
            <a:r>
              <a:rPr lang="en-US" dirty="0" err="1">
                <a:solidFill>
                  <a:srgbClr val="A1BECC"/>
                </a:solidFill>
              </a:rPr>
              <a:t>el</a:t>
            </a:r>
            <a:r>
              <a:rPr lang="en-US" dirty="0">
                <a:solidFill>
                  <a:srgbClr val="A1BECC"/>
                </a:solidFill>
              </a:rPr>
              <a:t> </a:t>
            </a:r>
            <a:r>
              <a:rPr lang="en-US" dirty="0" err="1">
                <a:solidFill>
                  <a:srgbClr val="A1BECC"/>
                </a:solidFill>
              </a:rPr>
              <a:t>proceso</a:t>
            </a:r>
            <a:r>
              <a:rPr lang="en-US" dirty="0">
                <a:solidFill>
                  <a:srgbClr val="A1BECC"/>
                </a:solidFill>
              </a:rPr>
              <a:t> de </a:t>
            </a:r>
            <a:r>
              <a:rPr lang="en-US" dirty="0" err="1">
                <a:solidFill>
                  <a:srgbClr val="A1BECC"/>
                </a:solidFill>
              </a:rPr>
              <a:t>Revisión</a:t>
            </a:r>
            <a:r>
              <a:rPr lang="en-US" dirty="0">
                <a:solidFill>
                  <a:srgbClr val="A1BECC"/>
                </a:solidFill>
              </a:rPr>
              <a:t> Curricular. </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11</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54276" y="790755"/>
            <a:ext cx="1511298" cy="230417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399" y="1720471"/>
            <a:ext cx="1795202" cy="1667509"/>
          </a:xfrm>
          <a:prstGeom prst="rect">
            <a:avLst/>
          </a:prstGeom>
        </p:spPr>
      </p:pic>
    </p:spTree>
    <p:extLst>
      <p:ext uri="{BB962C8B-B14F-4D97-AF65-F5344CB8AC3E}">
        <p14:creationId xmlns:p14="http://schemas.microsoft.com/office/powerpoint/2010/main" val="304932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sp>
        <p:nvSpPr>
          <p:cNvPr id="9" name="TextBox 8">
            <a:extLst>
              <a:ext uri="{FF2B5EF4-FFF2-40B4-BE49-F238E27FC236}">
                <a16:creationId xmlns:a16="http://schemas.microsoft.com/office/drawing/2014/main" id="{872BC84B-AB3A-44E8-AC6B-45ACCAABF1C1}"/>
              </a:ext>
            </a:extLst>
          </p:cNvPr>
          <p:cNvSpPr txBox="1"/>
          <p:nvPr/>
        </p:nvSpPr>
        <p:spPr>
          <a:xfrm>
            <a:off x="958850" y="1080439"/>
            <a:ext cx="7226300" cy="2554545"/>
          </a:xfrm>
          <a:prstGeom prst="rect">
            <a:avLst/>
          </a:prstGeom>
          <a:noFill/>
        </p:spPr>
        <p:txBody>
          <a:bodyPr wrap="square">
            <a:spAutoFit/>
          </a:bodyPr>
          <a:lstStyle/>
          <a:p>
            <a:pPr algn="just" fontAlgn="base"/>
            <a:r>
              <a:rPr lang="es-PR" b="1" dirty="0"/>
              <a:t>¿Cuál es el enfoque qué guio la revisión curricular del programa?</a:t>
            </a:r>
            <a:endParaRPr lang="es-PR" sz="1600" b="1" dirty="0"/>
          </a:p>
          <a:p>
            <a:pPr marL="285750" indent="-285750" algn="just" fontAlgn="base">
              <a:buFont typeface="Arial" panose="020B0604020202020204" pitchFamily="34" charset="0"/>
              <a:buChar char="•"/>
            </a:pPr>
            <a:r>
              <a:rPr lang="es-PR" sz="1600" dirty="0"/>
              <a:t>La revisión del Programa de Bellas Artes surge como una consecuencia lógica de la experimentación con documentos normativos anteriores (2000, 2008 y 2015) y la retro comunicación entre los maestros del Programa y los Facilitadores docentes. </a:t>
            </a:r>
            <a:endParaRPr lang="en-US" sz="1600" dirty="0"/>
          </a:p>
          <a:p>
            <a:pPr marL="285750" indent="-285750" algn="just" fontAlgn="base">
              <a:buFont typeface="Arial" panose="020B0604020202020204" pitchFamily="34" charset="0"/>
              <a:buChar char="•"/>
            </a:pPr>
            <a:r>
              <a:rPr lang="es-PR" sz="1600" dirty="0"/>
              <a:t>Debido a esto, la revisión corrige fallas de alineación vertical y horizontal evidentes en los documentos más del año 2015 y establece expectativas claras. </a:t>
            </a:r>
            <a:endParaRPr lang="en-US" sz="1600" dirty="0"/>
          </a:p>
          <a:p>
            <a:pPr marL="285750" indent="-285750" algn="just" fontAlgn="base">
              <a:buFont typeface="Arial" panose="020B0604020202020204" pitchFamily="34" charset="0"/>
              <a:buChar char="•"/>
            </a:pPr>
            <a:endParaRPr lang="es-PR" sz="1600" dirty="0"/>
          </a:p>
          <a:p>
            <a:pPr marL="285750" indent="-285750" algn="just" fontAlgn="base">
              <a:buFont typeface="Arial" panose="020B0604020202020204" pitchFamily="34" charset="0"/>
              <a:buChar char="•"/>
            </a:pPr>
            <a:r>
              <a:rPr lang="es-PR" sz="1600" dirty="0"/>
              <a:t>Este proceso de revisión tuvo dos metas principales:</a:t>
            </a:r>
            <a:endParaRPr lang="en-US" sz="1600" dirty="0"/>
          </a:p>
        </p:txBody>
      </p:sp>
      <p:sp>
        <p:nvSpPr>
          <p:cNvPr id="3" name="Rectangle 2"/>
          <p:cNvSpPr/>
          <p:nvPr/>
        </p:nvSpPr>
        <p:spPr>
          <a:xfrm>
            <a:off x="1553268" y="3559221"/>
            <a:ext cx="6833778" cy="1077218"/>
          </a:xfrm>
          <a:prstGeom prst="rect">
            <a:avLst/>
          </a:prstGeom>
        </p:spPr>
        <p:txBody>
          <a:bodyPr wrap="square">
            <a:spAutoFit/>
          </a:bodyPr>
          <a:lstStyle/>
          <a:p>
            <a:pPr lvl="8" algn="just" fontAlgn="base"/>
            <a:r>
              <a:rPr lang="es-PR" sz="1600" dirty="0"/>
              <a:t> -Dar estructura para enriquecer el desarrollo artístico de todos los     </a:t>
            </a:r>
          </a:p>
          <a:p>
            <a:pPr lvl="8" algn="just" fontAlgn="base"/>
            <a:r>
              <a:rPr lang="es-PR" sz="1600" dirty="0"/>
              <a:t>     estudiantes del sistema público de enseñanza. </a:t>
            </a:r>
            <a:endParaRPr lang="en-US" sz="1600" dirty="0"/>
          </a:p>
          <a:p>
            <a:pPr lvl="7" algn="just"/>
            <a:r>
              <a:rPr lang="es-PR" sz="1600" dirty="0"/>
              <a:t> -Reorganizar los indicadores por unidades para facilitar la planificación    </a:t>
            </a:r>
          </a:p>
          <a:p>
            <a:pPr lvl="7" algn="just"/>
            <a:r>
              <a:rPr lang="es-PR" sz="1600" dirty="0"/>
              <a:t>     de los maestros. </a:t>
            </a:r>
            <a:endParaRPr lang="es-PR" dirty="0"/>
          </a:p>
        </p:txBody>
      </p:sp>
    </p:spTree>
    <p:extLst>
      <p:ext uri="{BB962C8B-B14F-4D97-AF65-F5344CB8AC3E}">
        <p14:creationId xmlns:p14="http://schemas.microsoft.com/office/powerpoint/2010/main" val="983430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sp>
        <p:nvSpPr>
          <p:cNvPr id="9" name="TextBox 8">
            <a:extLst>
              <a:ext uri="{FF2B5EF4-FFF2-40B4-BE49-F238E27FC236}">
                <a16:creationId xmlns:a16="http://schemas.microsoft.com/office/drawing/2014/main" id="{872BC84B-AB3A-44E8-AC6B-45ACCAABF1C1}"/>
              </a:ext>
            </a:extLst>
          </p:cNvPr>
          <p:cNvSpPr txBox="1"/>
          <p:nvPr/>
        </p:nvSpPr>
        <p:spPr>
          <a:xfrm>
            <a:off x="958850" y="1080439"/>
            <a:ext cx="7226300" cy="1415772"/>
          </a:xfrm>
          <a:prstGeom prst="rect">
            <a:avLst/>
          </a:prstGeom>
          <a:noFill/>
        </p:spPr>
        <p:txBody>
          <a:bodyPr wrap="square">
            <a:spAutoFit/>
          </a:bodyPr>
          <a:lstStyle/>
          <a:p>
            <a:pPr algn="just"/>
            <a:r>
              <a:rPr lang="es-PR" b="1" dirty="0"/>
              <a:t>¿Cuáles son los cambios en los estándares?</a:t>
            </a:r>
            <a:endParaRPr lang="en-US" sz="1200" b="1" dirty="0"/>
          </a:p>
          <a:p>
            <a:pPr marL="285750" indent="-285750" algn="just">
              <a:buFont typeface="Arial" panose="020B0604020202020204" pitchFamily="34" charset="0"/>
              <a:buChar char="•"/>
            </a:pPr>
            <a:r>
              <a:rPr lang="es-PR" dirty="0"/>
              <a:t>En primer lugar, hay que repasar que el Programa de Bellas Artes incluye los cursos de Artes Visuales, Comunicaciones, Danza, Música y Teatro.</a:t>
            </a:r>
            <a:endParaRPr lang="en-US" dirty="0"/>
          </a:p>
          <a:p>
            <a:pPr marL="285750" indent="-285750" algn="just">
              <a:buFont typeface="Arial" panose="020B0604020202020204" pitchFamily="34" charset="0"/>
              <a:buChar char="•"/>
            </a:pPr>
            <a:r>
              <a:rPr lang="es-PR" dirty="0"/>
              <a:t>Los nuevos estándares y expectativas del Programa presentan los siguientes cambios fundamentales:</a:t>
            </a:r>
            <a:endParaRPr lang="en-US" dirty="0"/>
          </a:p>
          <a:p>
            <a:pPr marL="285750" indent="-285750" algn="just" fontAlgn="base">
              <a:buFont typeface="Arial" panose="020B0604020202020204" pitchFamily="34" charset="0"/>
              <a:buChar char="•"/>
            </a:pPr>
            <a:endParaRPr lang="en-US" sz="1600" dirty="0"/>
          </a:p>
        </p:txBody>
      </p:sp>
      <p:sp>
        <p:nvSpPr>
          <p:cNvPr id="4" name="Rectangle 3"/>
          <p:cNvSpPr/>
          <p:nvPr/>
        </p:nvSpPr>
        <p:spPr>
          <a:xfrm>
            <a:off x="1486657" y="2158154"/>
            <a:ext cx="6948834" cy="1815882"/>
          </a:xfrm>
          <a:prstGeom prst="rect">
            <a:avLst/>
          </a:prstGeom>
        </p:spPr>
        <p:txBody>
          <a:bodyPr wrap="square">
            <a:spAutoFit/>
          </a:bodyPr>
          <a:lstStyle/>
          <a:p>
            <a:pPr marL="285750" lvl="2" indent="-285750" algn="just">
              <a:buFont typeface="Arial" panose="020B0604020202020204" pitchFamily="34" charset="0"/>
              <a:buChar char="•"/>
            </a:pPr>
            <a:r>
              <a:rPr lang="es-PR" dirty="0"/>
              <a:t>se retornó a los cuatro estándares del Programa de Bellas Artes</a:t>
            </a:r>
            <a:endParaRPr lang="en-US" dirty="0"/>
          </a:p>
          <a:p>
            <a:pPr marL="285750" lvl="3" indent="-285750" algn="just">
              <a:buFont typeface="Arial" panose="020B0604020202020204" pitchFamily="34" charset="0"/>
              <a:buChar char="•"/>
            </a:pPr>
            <a:r>
              <a:rPr lang="es-PR" dirty="0"/>
              <a:t>(se contempló la integración de la tecnología en cada uno de los cuatro estándares) </a:t>
            </a:r>
            <a:endParaRPr lang="en-US" dirty="0"/>
          </a:p>
          <a:p>
            <a:pPr marL="285750" lvl="2" indent="-285750" algn="just">
              <a:buFont typeface="Arial" panose="020B0604020202020204" pitchFamily="34" charset="0"/>
              <a:buChar char="•"/>
            </a:pPr>
            <a:r>
              <a:rPr lang="es-PR" dirty="0"/>
              <a:t>se utilizó la taxonomía de Bloom que permite jerarquizar los procesos cognitivos en diferentes niveles y ayuda a facilitar las labores de evaluación con verbos para concretar objetivos de aprendizaje. </a:t>
            </a:r>
            <a:endParaRPr lang="en-US" dirty="0"/>
          </a:p>
          <a:p>
            <a:pPr marL="285750" lvl="2" indent="-285750" algn="just">
              <a:buFont typeface="Arial" panose="020B0604020202020204" pitchFamily="34" charset="0"/>
              <a:buChar char="•"/>
            </a:pPr>
            <a:r>
              <a:rPr lang="es-PR" dirty="0"/>
              <a:t>se crearon las expectativas de Comunicaciones, que incluyen Cinematografía y Producción de Radio y Televisión. </a:t>
            </a:r>
            <a:endParaRPr lang="en-US" dirty="0"/>
          </a:p>
        </p:txBody>
      </p:sp>
    </p:spTree>
    <p:extLst>
      <p:ext uri="{BB962C8B-B14F-4D97-AF65-F5344CB8AC3E}">
        <p14:creationId xmlns:p14="http://schemas.microsoft.com/office/powerpoint/2010/main" val="626279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
        <p:nvSpPr>
          <p:cNvPr id="9" name="TextBox 8">
            <a:extLst>
              <a:ext uri="{FF2B5EF4-FFF2-40B4-BE49-F238E27FC236}">
                <a16:creationId xmlns:a16="http://schemas.microsoft.com/office/drawing/2014/main" id="{872BC84B-AB3A-44E8-AC6B-45ACCAABF1C1}"/>
              </a:ext>
            </a:extLst>
          </p:cNvPr>
          <p:cNvSpPr txBox="1"/>
          <p:nvPr/>
        </p:nvSpPr>
        <p:spPr>
          <a:xfrm>
            <a:off x="3025036" y="491716"/>
            <a:ext cx="5059906" cy="3970318"/>
          </a:xfrm>
          <a:prstGeom prst="rect">
            <a:avLst/>
          </a:prstGeom>
          <a:noFill/>
        </p:spPr>
        <p:txBody>
          <a:bodyPr wrap="square">
            <a:spAutoFit/>
          </a:bodyPr>
          <a:lstStyle/>
          <a:p>
            <a:r>
              <a:rPr lang="es-ES" b="1" dirty="0"/>
              <a:t>Estándares</a:t>
            </a:r>
            <a:endParaRPr lang="en-US" dirty="0"/>
          </a:p>
          <a:p>
            <a:pPr algn="just"/>
            <a:r>
              <a:rPr lang="es-ES" dirty="0"/>
              <a:t>Los estándares del Programa de Bellas Artes son la guía para el desarrollo de cualquiera de las múltiples unidades, técnicas o temas durante el proceso de enseñanza-aprendizaje. Los mismos se correlacionan comenzando con el estándar de </a:t>
            </a:r>
            <a:r>
              <a:rPr lang="es-ES" b="1" dirty="0"/>
              <a:t>Educación Estética</a:t>
            </a:r>
            <a:r>
              <a:rPr lang="es-ES" dirty="0"/>
              <a:t>, seguido por el de </a:t>
            </a:r>
            <a:r>
              <a:rPr lang="es-ES" b="1" dirty="0"/>
              <a:t>Investigación Histórica, Social y</a:t>
            </a:r>
            <a:r>
              <a:rPr lang="es-ES" dirty="0"/>
              <a:t> Cultural pasando al estándar de </a:t>
            </a:r>
            <a:r>
              <a:rPr lang="es-ES" b="1" dirty="0"/>
              <a:t>Expresión Creativa</a:t>
            </a:r>
            <a:r>
              <a:rPr lang="es-ES" dirty="0"/>
              <a:t> donde el estudiante demuestra lo aprendido y exhibe o ejecuta su trabajo y finalizando con el estándar de </a:t>
            </a:r>
            <a:r>
              <a:rPr lang="es-ES" b="1" dirty="0"/>
              <a:t>Juicio Artístico y Estético </a:t>
            </a:r>
            <a:r>
              <a:rPr lang="es-ES" dirty="0"/>
              <a:t>en el que</a:t>
            </a:r>
            <a:r>
              <a:rPr lang="es-ES" b="1" dirty="0"/>
              <a:t> </a:t>
            </a:r>
            <a:r>
              <a:rPr lang="es-ES" dirty="0"/>
              <a:t>completan el proceso creativo. </a:t>
            </a:r>
          </a:p>
          <a:p>
            <a:pPr algn="just"/>
            <a:endParaRPr lang="es-ES" dirty="0"/>
          </a:p>
          <a:p>
            <a:pPr algn="just"/>
            <a:r>
              <a:rPr lang="es-ES" dirty="0"/>
              <a:t>Cabe destacar, que en cada uno de los estándares se desarrollan destrezas importantes para el logro de los objetivos establecidos en cada unidad y disciplina. Esto supone que los maestros de Bellas Artes planificarán implementando un estándar a la vez, siendo el Estándar de Expresión Artística el de mayor duración (o “peso”). </a:t>
            </a:r>
            <a:endParaRPr lang="en-US" sz="1600" dirty="0"/>
          </a:p>
        </p:txBody>
      </p:sp>
      <p:pic>
        <p:nvPicPr>
          <p:cNvPr id="4" name="Picture 3" descr="Diagram&#10;&#10;Description automatically generated">
            <a:extLst>
              <a:ext uri="{FF2B5EF4-FFF2-40B4-BE49-F238E27FC236}">
                <a16:creationId xmlns:a16="http://schemas.microsoft.com/office/drawing/2014/main" id="{006CE6F4-C61E-4520-3F07-70465C9A7549}"/>
              </a:ext>
            </a:extLst>
          </p:cNvPr>
          <p:cNvPicPr>
            <a:picLocks noChangeAspect="1"/>
          </p:cNvPicPr>
          <p:nvPr/>
        </p:nvPicPr>
        <p:blipFill>
          <a:blip r:embed="rId2"/>
          <a:stretch>
            <a:fillRect/>
          </a:stretch>
        </p:blipFill>
        <p:spPr>
          <a:xfrm>
            <a:off x="872179" y="1102291"/>
            <a:ext cx="1973115" cy="25534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22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9" name="TextBox 8">
            <a:extLst>
              <a:ext uri="{FF2B5EF4-FFF2-40B4-BE49-F238E27FC236}">
                <a16:creationId xmlns:a16="http://schemas.microsoft.com/office/drawing/2014/main" id="{872BC84B-AB3A-44E8-AC6B-45ACCAABF1C1}"/>
              </a:ext>
            </a:extLst>
          </p:cNvPr>
          <p:cNvSpPr txBox="1"/>
          <p:nvPr/>
        </p:nvSpPr>
        <p:spPr>
          <a:xfrm>
            <a:off x="414840" y="2062026"/>
            <a:ext cx="7226300" cy="553998"/>
          </a:xfrm>
          <a:prstGeom prst="rect">
            <a:avLst/>
          </a:prstGeom>
          <a:noFill/>
        </p:spPr>
        <p:txBody>
          <a:bodyPr wrap="square">
            <a:spAutoFit/>
          </a:bodyPr>
          <a:lstStyle/>
          <a:p>
            <a:r>
              <a:rPr lang="es-PR" b="1" dirty="0"/>
              <a:t>Estándares:</a:t>
            </a:r>
            <a:endParaRPr lang="en-US" sz="1200" b="1" dirty="0"/>
          </a:p>
          <a:p>
            <a:pPr fontAlgn="base"/>
            <a:endParaRPr lang="en-US" sz="1600" dirty="0"/>
          </a:p>
        </p:txBody>
      </p:sp>
      <p:graphicFrame>
        <p:nvGraphicFramePr>
          <p:cNvPr id="11" name="Table 10"/>
          <p:cNvGraphicFramePr>
            <a:graphicFrameLocks noGrp="1"/>
          </p:cNvGraphicFramePr>
          <p:nvPr>
            <p:extLst>
              <p:ext uri="{D42A27DB-BD31-4B8C-83A1-F6EECF244321}">
                <p14:modId xmlns:p14="http://schemas.microsoft.com/office/powerpoint/2010/main" val="2068598454"/>
              </p:ext>
            </p:extLst>
          </p:nvPr>
        </p:nvGraphicFramePr>
        <p:xfrm>
          <a:off x="2534856" y="487707"/>
          <a:ext cx="5445888" cy="4193478"/>
        </p:xfrm>
        <a:graphic>
          <a:graphicData uri="http://schemas.openxmlformats.org/drawingml/2006/table">
            <a:tbl>
              <a:tblPr firstRow="1" bandRow="1">
                <a:tableStyleId>{242A20BD-2505-46DF-82F6-A791D1CCFF51}</a:tableStyleId>
              </a:tblPr>
              <a:tblGrid>
                <a:gridCol w="5445888">
                  <a:extLst>
                    <a:ext uri="{9D8B030D-6E8A-4147-A177-3AD203B41FA5}">
                      <a16:colId xmlns:a16="http://schemas.microsoft.com/office/drawing/2014/main" val="42027602"/>
                    </a:ext>
                  </a:extLst>
                </a:gridCol>
              </a:tblGrid>
              <a:tr h="370840">
                <a:tc>
                  <a:txBody>
                    <a:bodyPr/>
                    <a:lstStyle/>
                    <a:p>
                      <a:pPr marL="0" marR="0" algn="just">
                        <a:spcBef>
                          <a:spcPts val="0"/>
                        </a:spcBef>
                        <a:spcAft>
                          <a:spcPts val="0"/>
                        </a:spcAft>
                      </a:pPr>
                      <a:r>
                        <a:rPr lang="es-ES" sz="800" b="1" dirty="0">
                          <a:effectLst/>
                        </a:rPr>
                        <a:t>PRIMER ESTÁNDAR: EDUCACIÓN ESTÉTICA</a:t>
                      </a:r>
                      <a:endParaRPr lang="en-US" sz="800" b="1" dirty="0">
                        <a:effectLst/>
                      </a:endParaRPr>
                    </a:p>
                    <a:p>
                      <a:pPr marL="0" marR="0" algn="just">
                        <a:spcBef>
                          <a:spcPts val="0"/>
                        </a:spcBef>
                        <a:spcAft>
                          <a:spcPts val="0"/>
                        </a:spcAft>
                      </a:pPr>
                      <a:r>
                        <a:rPr lang="es-ES" sz="800" dirty="0">
                          <a:effectLst/>
                        </a:rPr>
                        <a:t>El estudiante es capaz de </a:t>
                      </a:r>
                      <a:r>
                        <a:rPr lang="es-ES" sz="800" b="1" u="sng" dirty="0">
                          <a:effectLst/>
                        </a:rPr>
                        <a:t>inquirir</a:t>
                      </a:r>
                      <a:r>
                        <a:rPr lang="es-ES" sz="800" dirty="0">
                          <a:effectLst/>
                        </a:rPr>
                        <a:t> y aplicar conocimientos previos al percibir, apreciar y reaccionar a las manifestaciones artísticas.</a:t>
                      </a:r>
                      <a:endParaRPr lang="en-US" sz="800" dirty="0">
                        <a:effectLst/>
                        <a:latin typeface="Arial MT"/>
                        <a:ea typeface="Arial MT"/>
                        <a:cs typeface="Arial MT"/>
                      </a:endParaRPr>
                    </a:p>
                  </a:txBody>
                  <a:tcPr>
                    <a:solidFill>
                      <a:srgbClr val="FFC000"/>
                    </a:solidFill>
                  </a:tcPr>
                </a:tc>
                <a:extLst>
                  <a:ext uri="{0D108BD9-81ED-4DB2-BD59-A6C34878D82A}">
                    <a16:rowId xmlns:a16="http://schemas.microsoft.com/office/drawing/2014/main" val="2540181998"/>
                  </a:ext>
                </a:extLst>
              </a:tr>
              <a:tr h="370840">
                <a:tc>
                  <a:txBody>
                    <a:bodyPr/>
                    <a:lstStyle/>
                    <a:p>
                      <a:pPr marL="342900" marR="0" lvl="0" indent="-342900">
                        <a:spcBef>
                          <a:spcPts val="0"/>
                        </a:spcBef>
                        <a:spcAft>
                          <a:spcPts val="0"/>
                        </a:spcAft>
                        <a:buFont typeface="Symbol" panose="05050102010706020507" pitchFamily="18" charset="2"/>
                        <a:buChar char=""/>
                      </a:pPr>
                      <a:r>
                        <a:rPr lang="es-ES" sz="800" dirty="0">
                          <a:effectLst/>
                        </a:rPr>
                        <a:t>Primera exposición al tema. </a:t>
                      </a:r>
                      <a:endParaRPr lang="en-US" sz="800" dirty="0">
                        <a:effectLst/>
                      </a:endParaRPr>
                    </a:p>
                    <a:p>
                      <a:pPr marL="342900" marR="41275" lvl="0" indent="-342900">
                        <a:lnSpc>
                          <a:spcPct val="107000"/>
                        </a:lnSpc>
                        <a:spcBef>
                          <a:spcPts val="0"/>
                        </a:spcBef>
                        <a:spcAft>
                          <a:spcPts val="0"/>
                        </a:spcAft>
                        <a:buFont typeface="Symbol" panose="05050102010706020507" pitchFamily="18" charset="2"/>
                        <a:buChar char=""/>
                      </a:pPr>
                      <a:r>
                        <a:rPr lang="es-ES" sz="800" dirty="0">
                          <a:effectLst/>
                        </a:rPr>
                        <a:t>Se utilizan preguntas guías para explicar el tema.  </a:t>
                      </a:r>
                      <a:endParaRPr lang="en-US" sz="800" dirty="0">
                        <a:effectLst/>
                      </a:endParaRPr>
                    </a:p>
                    <a:p>
                      <a:pPr marL="342900" marR="41275" lvl="0" indent="-342900">
                        <a:lnSpc>
                          <a:spcPct val="107000"/>
                        </a:lnSpc>
                        <a:spcBef>
                          <a:spcPts val="0"/>
                        </a:spcBef>
                        <a:spcAft>
                          <a:spcPts val="0"/>
                        </a:spcAft>
                        <a:buFont typeface="Symbol" panose="05050102010706020507" pitchFamily="18" charset="2"/>
                        <a:buChar char=""/>
                      </a:pPr>
                      <a:r>
                        <a:rPr lang="es-ES" sz="800" dirty="0">
                          <a:effectLst/>
                        </a:rPr>
                        <a:t>Se exploran los conocimientos previos sobre el tema.  </a:t>
                      </a:r>
                      <a:endParaRPr lang="en-US" sz="800" dirty="0">
                        <a:effectLst/>
                      </a:endParaRPr>
                    </a:p>
                    <a:p>
                      <a:pPr marL="342900" marR="41275" lvl="0" indent="-342900">
                        <a:lnSpc>
                          <a:spcPct val="107000"/>
                        </a:lnSpc>
                        <a:spcBef>
                          <a:spcPts val="0"/>
                        </a:spcBef>
                        <a:spcAft>
                          <a:spcPts val="0"/>
                        </a:spcAft>
                        <a:buFont typeface="Symbol" panose="05050102010706020507" pitchFamily="18" charset="2"/>
                        <a:buChar char=""/>
                      </a:pPr>
                      <a:r>
                        <a:rPr lang="es-ES" sz="800" dirty="0">
                          <a:effectLst/>
                        </a:rPr>
                        <a:t>Se definen conceptos y términos.  </a:t>
                      </a:r>
                      <a:endParaRPr lang="en-US" sz="800" dirty="0">
                        <a:effectLst/>
                        <a:latin typeface="Arial MT"/>
                        <a:ea typeface="Arial MT"/>
                        <a:cs typeface="Arial MT"/>
                      </a:endParaRPr>
                    </a:p>
                  </a:txBody>
                  <a:tcPr/>
                </a:tc>
                <a:extLst>
                  <a:ext uri="{0D108BD9-81ED-4DB2-BD59-A6C34878D82A}">
                    <a16:rowId xmlns:a16="http://schemas.microsoft.com/office/drawing/2014/main" val="2259249469"/>
                  </a:ext>
                </a:extLst>
              </a:tr>
              <a:tr h="370840">
                <a:tc>
                  <a:txBody>
                    <a:bodyPr/>
                    <a:lstStyle/>
                    <a:p>
                      <a:pPr marL="0" marR="0" algn="just">
                        <a:spcBef>
                          <a:spcPts val="0"/>
                        </a:spcBef>
                        <a:spcAft>
                          <a:spcPts val="0"/>
                        </a:spcAft>
                      </a:pPr>
                      <a:r>
                        <a:rPr lang="es-ES" sz="800" b="1" dirty="0">
                          <a:effectLst/>
                        </a:rPr>
                        <a:t>SEGUNDO ESTÁNDAR: INVESTIGACIÓN HISTÓRICA, SOCIAL Y CULTURAL</a:t>
                      </a:r>
                      <a:endParaRPr lang="en-US" sz="800" b="1" dirty="0">
                        <a:effectLst/>
                      </a:endParaRPr>
                    </a:p>
                    <a:p>
                      <a:pPr marL="0" marR="0" algn="just">
                        <a:spcBef>
                          <a:spcPts val="0"/>
                        </a:spcBef>
                        <a:spcAft>
                          <a:spcPts val="0"/>
                        </a:spcAft>
                      </a:pPr>
                      <a:r>
                        <a:rPr lang="es-ES" sz="800" dirty="0">
                          <a:effectLst/>
                        </a:rPr>
                        <a:t>El estudiante es capaz de</a:t>
                      </a:r>
                      <a:r>
                        <a:rPr lang="es-ES" sz="800" b="1" dirty="0">
                          <a:effectLst/>
                        </a:rPr>
                        <a:t> </a:t>
                      </a:r>
                      <a:r>
                        <a:rPr lang="es-ES" sz="800" b="1" u="sng" dirty="0">
                          <a:effectLst/>
                        </a:rPr>
                        <a:t>investigar</a:t>
                      </a:r>
                      <a:r>
                        <a:rPr lang="es-ES" sz="800" b="1" dirty="0">
                          <a:effectLst/>
                        </a:rPr>
                        <a:t> </a:t>
                      </a:r>
                      <a:r>
                        <a:rPr lang="es-ES" sz="800" dirty="0">
                          <a:effectLst/>
                        </a:rPr>
                        <a:t>y desarrollar un entendimiento de las Bellas Artes en su contexto histórico, cultural y social.</a:t>
                      </a:r>
                      <a:endParaRPr lang="en-US" sz="800" dirty="0">
                        <a:effectLst/>
                        <a:latin typeface="Arial MT"/>
                        <a:ea typeface="Arial MT"/>
                        <a:cs typeface="Arial MT"/>
                      </a:endParaRPr>
                    </a:p>
                  </a:txBody>
                  <a:tcPr>
                    <a:solidFill>
                      <a:srgbClr val="FFC000"/>
                    </a:solidFill>
                  </a:tcPr>
                </a:tc>
                <a:extLst>
                  <a:ext uri="{0D108BD9-81ED-4DB2-BD59-A6C34878D82A}">
                    <a16:rowId xmlns:a16="http://schemas.microsoft.com/office/drawing/2014/main" val="1830382525"/>
                  </a:ext>
                </a:extLst>
              </a:tr>
              <a:tr h="370840">
                <a:tc>
                  <a:txBody>
                    <a:bodyPr/>
                    <a:lstStyle/>
                    <a:p>
                      <a:pPr marL="342900" marR="103505" lvl="0" indent="-342900">
                        <a:spcBef>
                          <a:spcPts val="0"/>
                        </a:spcBef>
                        <a:spcAft>
                          <a:spcPts val="0"/>
                        </a:spcAft>
                        <a:buFont typeface="Symbol" panose="05050102010706020507" pitchFamily="18" charset="2"/>
                        <a:buChar char=""/>
                      </a:pPr>
                      <a:r>
                        <a:rPr lang="es-ES" sz="800" dirty="0">
                          <a:effectLst/>
                        </a:rPr>
                        <a:t>Se investiga sobre el tema (en el </a:t>
                      </a:r>
                      <a:r>
                        <a:rPr lang="es-ES" sz="800" dirty="0" err="1">
                          <a:effectLst/>
                        </a:rPr>
                        <a:t>Est</a:t>
                      </a:r>
                      <a:r>
                        <a:rPr lang="es-ES" sz="800" dirty="0">
                          <a:effectLst/>
                        </a:rPr>
                        <a:t>. 1).</a:t>
                      </a:r>
                      <a:endParaRPr lang="en-US" sz="800" dirty="0">
                        <a:effectLst/>
                      </a:endParaRPr>
                    </a:p>
                    <a:p>
                      <a:pPr marL="342900" marR="103505" lvl="0" indent="-342900">
                        <a:spcBef>
                          <a:spcPts val="0"/>
                        </a:spcBef>
                        <a:spcAft>
                          <a:spcPts val="0"/>
                        </a:spcAft>
                        <a:buFont typeface="Symbol" panose="05050102010706020507" pitchFamily="18" charset="2"/>
                        <a:buChar char=""/>
                      </a:pPr>
                      <a:r>
                        <a:rPr lang="es-ES" sz="800" dirty="0">
                          <a:effectLst/>
                        </a:rPr>
                        <a:t>Se identifica un artista y su obra.  </a:t>
                      </a:r>
                      <a:endParaRPr lang="en-US" sz="800" dirty="0">
                        <a:effectLst/>
                      </a:endParaRPr>
                    </a:p>
                    <a:p>
                      <a:pPr marL="342900" marR="103505" lvl="0" indent="-342900">
                        <a:spcBef>
                          <a:spcPts val="0"/>
                        </a:spcBef>
                        <a:spcAft>
                          <a:spcPts val="0"/>
                        </a:spcAft>
                        <a:buFont typeface="Symbol" panose="05050102010706020507" pitchFamily="18" charset="2"/>
                        <a:buChar char=""/>
                      </a:pPr>
                      <a:r>
                        <a:rPr lang="es-ES" sz="800" dirty="0">
                          <a:effectLst/>
                        </a:rPr>
                        <a:t>Se explora sobre el contexto histórico del artista y su obra.  </a:t>
                      </a:r>
                      <a:endParaRPr lang="en-US" sz="800" dirty="0">
                        <a:effectLst/>
                      </a:endParaRPr>
                    </a:p>
                    <a:p>
                      <a:pPr marL="342900" marR="103505" lvl="0" indent="-342900">
                        <a:spcBef>
                          <a:spcPts val="0"/>
                        </a:spcBef>
                        <a:spcAft>
                          <a:spcPts val="0"/>
                        </a:spcAft>
                        <a:buFont typeface="Symbol" panose="05050102010706020507" pitchFamily="18" charset="2"/>
                        <a:buChar char=""/>
                      </a:pPr>
                      <a:r>
                        <a:rPr lang="es-ES" sz="800" dirty="0">
                          <a:effectLst/>
                        </a:rPr>
                        <a:t>Los estudiantes deben visitar lugares relacionados al tema.   </a:t>
                      </a:r>
                      <a:endParaRPr lang="en-US" sz="800" dirty="0">
                        <a:effectLst/>
                        <a:latin typeface="Arial MT"/>
                        <a:ea typeface="Arial MT"/>
                        <a:cs typeface="Arial MT"/>
                      </a:endParaRPr>
                    </a:p>
                  </a:txBody>
                  <a:tcPr/>
                </a:tc>
                <a:extLst>
                  <a:ext uri="{0D108BD9-81ED-4DB2-BD59-A6C34878D82A}">
                    <a16:rowId xmlns:a16="http://schemas.microsoft.com/office/drawing/2014/main" val="22297420"/>
                  </a:ext>
                </a:extLst>
              </a:tr>
              <a:tr h="370840">
                <a:tc>
                  <a:txBody>
                    <a:bodyPr/>
                    <a:lstStyle/>
                    <a:p>
                      <a:pPr marL="0" marR="0" algn="just">
                        <a:spcBef>
                          <a:spcPts val="0"/>
                        </a:spcBef>
                        <a:spcAft>
                          <a:spcPts val="0"/>
                        </a:spcAft>
                      </a:pPr>
                      <a:r>
                        <a:rPr lang="es-ES" sz="800" b="1" dirty="0">
                          <a:effectLst/>
                        </a:rPr>
                        <a:t>TERCER ESTÁNDAR: EXPRESIÓN ARTÍSTICA</a:t>
                      </a:r>
                      <a:endParaRPr lang="en-US" sz="800" b="1" dirty="0">
                        <a:effectLst/>
                      </a:endParaRPr>
                    </a:p>
                    <a:p>
                      <a:pPr marL="0" marR="0" algn="just">
                        <a:spcBef>
                          <a:spcPts val="0"/>
                        </a:spcBef>
                        <a:spcAft>
                          <a:spcPts val="0"/>
                        </a:spcAft>
                      </a:pPr>
                      <a:r>
                        <a:rPr lang="es-ES" sz="800" dirty="0">
                          <a:effectLst/>
                        </a:rPr>
                        <a:t>El estudiante es capaz de </a:t>
                      </a:r>
                      <a:r>
                        <a:rPr lang="es-ES" sz="800" b="1" u="sng" dirty="0">
                          <a:effectLst/>
                        </a:rPr>
                        <a:t>crear</a:t>
                      </a:r>
                      <a:r>
                        <a:rPr lang="es-ES" sz="800" dirty="0">
                          <a:effectLst/>
                        </a:rPr>
                        <a:t>, ampliar conocimientos, desarrollar destrezas, conceptos y crear obras que expresen ideas, temáticas y experiencias en los distintos medios y técnicas de la creación artística.</a:t>
                      </a:r>
                      <a:endParaRPr lang="en-US" sz="800" dirty="0">
                        <a:effectLst/>
                        <a:latin typeface="Arial MT"/>
                        <a:ea typeface="Arial MT"/>
                        <a:cs typeface="Arial MT"/>
                      </a:endParaRPr>
                    </a:p>
                  </a:txBody>
                  <a:tcPr>
                    <a:solidFill>
                      <a:srgbClr val="FFC000"/>
                    </a:solidFill>
                  </a:tcPr>
                </a:tc>
                <a:extLst>
                  <a:ext uri="{0D108BD9-81ED-4DB2-BD59-A6C34878D82A}">
                    <a16:rowId xmlns:a16="http://schemas.microsoft.com/office/drawing/2014/main" val="818444913"/>
                  </a:ext>
                </a:extLst>
              </a:tr>
              <a:tr h="370840">
                <a:tc>
                  <a:txBody>
                    <a:bodyPr/>
                    <a:lstStyle/>
                    <a:p>
                      <a:pPr marL="342900" marR="0" lvl="0" indent="-342900">
                        <a:lnSpc>
                          <a:spcPct val="107000"/>
                        </a:lnSpc>
                        <a:spcBef>
                          <a:spcPts val="0"/>
                        </a:spcBef>
                        <a:spcAft>
                          <a:spcPts val="0"/>
                        </a:spcAft>
                        <a:buFont typeface="Symbol" panose="05050102010706020507" pitchFamily="18" charset="2"/>
                        <a:buChar char=""/>
                      </a:pPr>
                      <a:r>
                        <a:rPr lang="es-ES" sz="800" dirty="0">
                          <a:effectLst/>
                        </a:rPr>
                        <a:t>Se aplican los conceptos y términos (en los </a:t>
                      </a:r>
                      <a:r>
                        <a:rPr lang="es-ES" sz="800" dirty="0" err="1">
                          <a:effectLst/>
                        </a:rPr>
                        <a:t>Est</a:t>
                      </a:r>
                      <a:r>
                        <a:rPr lang="es-ES" sz="800" dirty="0">
                          <a:effectLst/>
                        </a:rPr>
                        <a:t>. 1 y 2).</a:t>
                      </a:r>
                      <a:endParaRPr lang="en-US" sz="800" dirty="0">
                        <a:effectLst/>
                      </a:endParaRPr>
                    </a:p>
                    <a:p>
                      <a:pPr marL="342900" marR="0" lvl="0" indent="-342900">
                        <a:lnSpc>
                          <a:spcPct val="107000"/>
                        </a:lnSpc>
                        <a:spcBef>
                          <a:spcPts val="0"/>
                        </a:spcBef>
                        <a:spcAft>
                          <a:spcPts val="0"/>
                        </a:spcAft>
                        <a:buFont typeface="Symbol" panose="05050102010706020507" pitchFamily="18" charset="2"/>
                        <a:buChar char=""/>
                      </a:pPr>
                      <a:r>
                        <a:rPr lang="es-ES" sz="800" dirty="0">
                          <a:effectLst/>
                        </a:rPr>
                        <a:t>Se crea o ejecuta el proyecto artístico.  </a:t>
                      </a:r>
                      <a:endParaRPr lang="en-US" sz="800" dirty="0">
                        <a:effectLst/>
                      </a:endParaRPr>
                    </a:p>
                    <a:p>
                      <a:pPr marL="342900" marR="0" lvl="0" indent="-342900">
                        <a:lnSpc>
                          <a:spcPct val="107000"/>
                        </a:lnSpc>
                        <a:spcBef>
                          <a:spcPts val="0"/>
                        </a:spcBef>
                        <a:spcAft>
                          <a:spcPts val="0"/>
                        </a:spcAft>
                        <a:buFont typeface="Symbol" panose="05050102010706020507" pitchFamily="18" charset="2"/>
                        <a:buChar char=""/>
                      </a:pPr>
                      <a:r>
                        <a:rPr lang="es-ES" sz="800" dirty="0">
                          <a:effectLst/>
                        </a:rPr>
                        <a:t>Se refina y termina el proyecto en todas sus fases.  </a:t>
                      </a:r>
                      <a:endParaRPr lang="en-US" sz="800" dirty="0">
                        <a:effectLst/>
                      </a:endParaRPr>
                    </a:p>
                    <a:p>
                      <a:pPr marL="342900" marR="0" lvl="0" indent="-342900">
                        <a:lnSpc>
                          <a:spcPct val="107000"/>
                        </a:lnSpc>
                        <a:spcBef>
                          <a:spcPts val="0"/>
                        </a:spcBef>
                        <a:spcAft>
                          <a:spcPts val="0"/>
                        </a:spcAft>
                        <a:buFont typeface="Symbol" panose="05050102010706020507" pitchFamily="18" charset="2"/>
                        <a:buChar char=""/>
                      </a:pPr>
                      <a:r>
                        <a:rPr lang="es-ES" sz="800" dirty="0">
                          <a:effectLst/>
                        </a:rPr>
                        <a:t>Se presenta y se divulga el proyecto.   </a:t>
                      </a:r>
                      <a:endParaRPr lang="en-US" sz="800" dirty="0">
                        <a:effectLst/>
                        <a:latin typeface="Arial MT"/>
                        <a:ea typeface="Arial MT"/>
                        <a:cs typeface="Arial MT"/>
                      </a:endParaRPr>
                    </a:p>
                  </a:txBody>
                  <a:tcPr/>
                </a:tc>
                <a:extLst>
                  <a:ext uri="{0D108BD9-81ED-4DB2-BD59-A6C34878D82A}">
                    <a16:rowId xmlns:a16="http://schemas.microsoft.com/office/drawing/2014/main" val="258651290"/>
                  </a:ext>
                </a:extLst>
              </a:tr>
              <a:tr h="370840">
                <a:tc>
                  <a:txBody>
                    <a:bodyPr/>
                    <a:lstStyle/>
                    <a:p>
                      <a:pPr marL="0" marR="0" algn="just">
                        <a:spcBef>
                          <a:spcPts val="0"/>
                        </a:spcBef>
                        <a:spcAft>
                          <a:spcPts val="0"/>
                        </a:spcAft>
                      </a:pPr>
                      <a:r>
                        <a:rPr lang="es-ES" sz="800" b="1" dirty="0">
                          <a:effectLst/>
                        </a:rPr>
                        <a:t>CUARTO ESTÁNDAR: JUICIO ARTÍSTICO Y ESTÉTICO</a:t>
                      </a:r>
                      <a:endParaRPr lang="en-US" sz="800" b="1" dirty="0">
                        <a:effectLst/>
                      </a:endParaRPr>
                    </a:p>
                    <a:p>
                      <a:pPr marL="0" marR="0" algn="just">
                        <a:spcBef>
                          <a:spcPts val="0"/>
                        </a:spcBef>
                        <a:spcAft>
                          <a:spcPts val="0"/>
                        </a:spcAft>
                      </a:pPr>
                      <a:r>
                        <a:rPr lang="es-ES" sz="800" dirty="0">
                          <a:effectLst/>
                        </a:rPr>
                        <a:t>El estudiante es capaz de </a:t>
                      </a:r>
                      <a:r>
                        <a:rPr lang="es-ES" sz="800" b="1" u="sng" dirty="0">
                          <a:effectLst/>
                        </a:rPr>
                        <a:t>responder</a:t>
                      </a:r>
                      <a:r>
                        <a:rPr lang="es-ES" sz="800" dirty="0">
                          <a:effectLst/>
                        </a:rPr>
                        <a:t> al arte describiendo, analizando, interpretando y haciendo juicios cualificados, según criterios establecidos previamente.</a:t>
                      </a:r>
                      <a:endParaRPr lang="en-US" sz="800" dirty="0">
                        <a:effectLst/>
                        <a:latin typeface="Arial MT"/>
                        <a:ea typeface="Arial MT"/>
                        <a:cs typeface="Arial MT"/>
                      </a:endParaRPr>
                    </a:p>
                  </a:txBody>
                  <a:tcPr>
                    <a:solidFill>
                      <a:srgbClr val="FFC000"/>
                    </a:solidFill>
                  </a:tcPr>
                </a:tc>
                <a:extLst>
                  <a:ext uri="{0D108BD9-81ED-4DB2-BD59-A6C34878D82A}">
                    <a16:rowId xmlns:a16="http://schemas.microsoft.com/office/drawing/2014/main" val="2574668495"/>
                  </a:ext>
                </a:extLst>
              </a:tr>
              <a:tr h="370840">
                <a:tc>
                  <a:txBody>
                    <a:bodyPr/>
                    <a:lstStyle/>
                    <a:p>
                      <a:pPr marL="342900" marR="7620" lvl="0" indent="-342900">
                        <a:spcBef>
                          <a:spcPts val="0"/>
                        </a:spcBef>
                        <a:spcAft>
                          <a:spcPts val="0"/>
                        </a:spcAft>
                        <a:buFont typeface="Symbol" panose="05050102010706020507" pitchFamily="18" charset="2"/>
                        <a:buChar char=""/>
                      </a:pPr>
                      <a:r>
                        <a:rPr lang="es-ES" sz="800" dirty="0">
                          <a:effectLst/>
                        </a:rPr>
                        <a:t>Se reflexiona sobre la experiencia (en los </a:t>
                      </a:r>
                      <a:r>
                        <a:rPr lang="es-ES" sz="800" dirty="0" err="1">
                          <a:effectLst/>
                        </a:rPr>
                        <a:t>Ests</a:t>
                      </a:r>
                      <a:r>
                        <a:rPr lang="es-ES" sz="800" dirty="0">
                          <a:effectLst/>
                        </a:rPr>
                        <a:t>. 1, 2 y 3). </a:t>
                      </a:r>
                      <a:endParaRPr lang="en-US" sz="800" dirty="0">
                        <a:effectLst/>
                      </a:endParaRPr>
                    </a:p>
                    <a:p>
                      <a:pPr marL="342900" marR="7620" lvl="0" indent="-342900">
                        <a:spcBef>
                          <a:spcPts val="0"/>
                        </a:spcBef>
                        <a:spcAft>
                          <a:spcPts val="0"/>
                        </a:spcAft>
                        <a:buFont typeface="Symbol" panose="05050102010706020507" pitchFamily="18" charset="2"/>
                        <a:buChar char=""/>
                      </a:pPr>
                      <a:r>
                        <a:rPr lang="es-ES" sz="800" dirty="0">
                          <a:effectLst/>
                        </a:rPr>
                        <a:t>Se evalúa el proyecto artístico (</a:t>
                      </a:r>
                      <a:r>
                        <a:rPr lang="es-ES" sz="800" dirty="0" err="1">
                          <a:effectLst/>
                        </a:rPr>
                        <a:t>Est</a:t>
                      </a:r>
                      <a:r>
                        <a:rPr lang="es-ES" sz="800" dirty="0">
                          <a:effectLst/>
                        </a:rPr>
                        <a:t>. 3) de manera individual y grupal.  </a:t>
                      </a:r>
                      <a:endParaRPr lang="en-US" sz="800" dirty="0">
                        <a:effectLst/>
                      </a:endParaRPr>
                    </a:p>
                    <a:p>
                      <a:pPr marL="342900" marR="0" lvl="0" indent="-342900">
                        <a:lnSpc>
                          <a:spcPct val="107000"/>
                        </a:lnSpc>
                        <a:spcBef>
                          <a:spcPts val="0"/>
                        </a:spcBef>
                        <a:spcAft>
                          <a:spcPts val="0"/>
                        </a:spcAft>
                        <a:buFont typeface="Symbol" panose="05050102010706020507" pitchFamily="18" charset="2"/>
                        <a:buChar char=""/>
                      </a:pPr>
                      <a:r>
                        <a:rPr lang="es-ES" sz="800" dirty="0">
                          <a:effectLst/>
                        </a:rPr>
                        <a:t>Se compara con la obra del artista seleccionado (en el </a:t>
                      </a:r>
                      <a:r>
                        <a:rPr lang="es-ES" sz="800" dirty="0" err="1">
                          <a:effectLst/>
                        </a:rPr>
                        <a:t>Est</a:t>
                      </a:r>
                      <a:r>
                        <a:rPr lang="es-ES" sz="800" dirty="0">
                          <a:effectLst/>
                        </a:rPr>
                        <a:t>. 2).</a:t>
                      </a:r>
                      <a:endParaRPr lang="en-US" sz="800" dirty="0">
                        <a:effectLst/>
                      </a:endParaRPr>
                    </a:p>
                    <a:p>
                      <a:pPr marL="342900" marR="0" lvl="0" indent="-342900">
                        <a:lnSpc>
                          <a:spcPct val="107000"/>
                        </a:lnSpc>
                        <a:spcBef>
                          <a:spcPts val="0"/>
                        </a:spcBef>
                        <a:spcAft>
                          <a:spcPts val="0"/>
                        </a:spcAft>
                        <a:buFont typeface="Symbol" panose="05050102010706020507" pitchFamily="18" charset="2"/>
                        <a:buChar char=""/>
                      </a:pPr>
                      <a:r>
                        <a:rPr lang="es-ES" sz="800" dirty="0">
                          <a:effectLst/>
                        </a:rPr>
                        <a:t>Se presentan los resultados del proyecto.  </a:t>
                      </a:r>
                      <a:endParaRPr lang="en-US" sz="800" dirty="0">
                        <a:effectLst/>
                        <a:latin typeface="Arial MT"/>
                        <a:ea typeface="Arial MT"/>
                        <a:cs typeface="Arial MT"/>
                      </a:endParaRPr>
                    </a:p>
                  </a:txBody>
                  <a:tcPr/>
                </a:tc>
                <a:extLst>
                  <a:ext uri="{0D108BD9-81ED-4DB2-BD59-A6C34878D82A}">
                    <a16:rowId xmlns:a16="http://schemas.microsoft.com/office/drawing/2014/main" val="222654185"/>
                  </a:ext>
                </a:extLst>
              </a:tr>
            </a:tbl>
          </a:graphicData>
        </a:graphic>
      </p:graphicFrame>
      <p:sp>
        <p:nvSpPr>
          <p:cNvPr id="12" name="U-Turn Arrow 11"/>
          <p:cNvSpPr/>
          <p:nvPr/>
        </p:nvSpPr>
        <p:spPr>
          <a:xfrm rot="16200000" flipH="1">
            <a:off x="1683537" y="898878"/>
            <a:ext cx="996194" cy="70644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solidFill>
                <a:schemeClr val="tx1"/>
              </a:solidFill>
            </a:endParaRPr>
          </a:p>
        </p:txBody>
      </p:sp>
      <p:sp>
        <p:nvSpPr>
          <p:cNvPr id="13" name="U-Turn Arrow 12"/>
          <p:cNvSpPr/>
          <p:nvPr/>
        </p:nvSpPr>
        <p:spPr>
          <a:xfrm rot="16200000" flipH="1">
            <a:off x="1710544" y="1947639"/>
            <a:ext cx="953367" cy="70644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solidFill>
                <a:schemeClr val="tx1"/>
              </a:solidFill>
            </a:endParaRPr>
          </a:p>
        </p:txBody>
      </p:sp>
      <p:sp>
        <p:nvSpPr>
          <p:cNvPr id="14" name="U-Turn Arrow 13"/>
          <p:cNvSpPr/>
          <p:nvPr/>
        </p:nvSpPr>
        <p:spPr>
          <a:xfrm rot="16200000" flipH="1">
            <a:off x="1667140" y="3009808"/>
            <a:ext cx="1028987" cy="70644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solidFill>
                <a:schemeClr val="tx1"/>
              </a:solidFill>
            </a:endParaRPr>
          </a:p>
        </p:txBody>
      </p:sp>
    </p:spTree>
    <p:extLst>
      <p:ext uri="{BB962C8B-B14F-4D97-AF65-F5344CB8AC3E}">
        <p14:creationId xmlns:p14="http://schemas.microsoft.com/office/powerpoint/2010/main" val="3245004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114424" y="-189199"/>
            <a:ext cx="7115175"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Nuevos temas transversales </a:t>
            </a:r>
            <a:endParaRPr sz="3600" dirty="0"/>
          </a:p>
        </p:txBody>
      </p:sp>
      <p:sp>
        <p:nvSpPr>
          <p:cNvPr id="240" name="Google Shape;240;p19"/>
          <p:cNvSpPr txBox="1">
            <a:spLocks noGrp="1"/>
          </p:cNvSpPr>
          <p:nvPr>
            <p:ph type="subTitle" idx="4294967295"/>
          </p:nvPr>
        </p:nvSpPr>
        <p:spPr>
          <a:xfrm>
            <a:off x="1404861" y="3933578"/>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el proceso de planificación de la enseñanza</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16</a:t>
            </a:fld>
            <a:endParaRPr dirty="0"/>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1851154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p:txBody>
          <a:bodyPr/>
          <a:lstStyle/>
          <a:p>
            <a:r>
              <a:rPr lang="es-PR" sz="2800" b="1" dirty="0">
                <a:solidFill>
                  <a:schemeClr val="accent2"/>
                </a:solidFill>
                <a:effectLst>
                  <a:outerShdw blurRad="38100" dist="38100" dir="2700000" algn="tl">
                    <a:srgbClr val="000000">
                      <a:alpha val="43137"/>
                    </a:srgbClr>
                  </a:outerShdw>
                </a:effectLst>
              </a:rPr>
              <a:t>Los temas transversales</a:t>
            </a:r>
            <a:endParaRPr lang="es-PR" sz="2800" dirty="0"/>
          </a:p>
        </p:txBody>
      </p:sp>
      <p:sp>
        <p:nvSpPr>
          <p:cNvPr id="6" name="Text Placeholder 5">
            <a:extLst>
              <a:ext uri="{FF2B5EF4-FFF2-40B4-BE49-F238E27FC236}">
                <a16:creationId xmlns:a16="http://schemas.microsoft.com/office/drawing/2014/main" id="{24B6C7B1-0159-4681-9813-65941FF9770D}"/>
              </a:ext>
            </a:extLst>
          </p:cNvPr>
          <p:cNvSpPr>
            <a:spLocks noGrp="1"/>
          </p:cNvSpPr>
          <p:nvPr>
            <p:ph type="body" idx="1"/>
          </p:nvPr>
        </p:nvSpPr>
        <p:spPr>
          <a:xfrm>
            <a:off x="2935874" y="1525758"/>
            <a:ext cx="5339445" cy="3076722"/>
          </a:xfrm>
        </p:spPr>
        <p:txBody>
          <a:bodyPr/>
          <a:lstStyle/>
          <a:p>
            <a:r>
              <a:rPr lang="es-ES" sz="1600" dirty="0"/>
              <a:t>[…] surge el concepto </a:t>
            </a:r>
            <a:r>
              <a:rPr lang="es-ES" sz="1600" i="1" dirty="0"/>
              <a:t>temas transversales</a:t>
            </a:r>
            <a:r>
              <a:rPr lang="es-ES" sz="1600" dirty="0"/>
              <a:t>, los cuales tienen que penetrar e influir toda la práctica educativa y estar presentes en diferentes áreas (</a:t>
            </a:r>
            <a:r>
              <a:rPr lang="es-ES" sz="1600" dirty="0" err="1"/>
              <a:t>Busquet</a:t>
            </a:r>
            <a:r>
              <a:rPr lang="es-ES" sz="1600" dirty="0"/>
              <a:t> 1993 y </a:t>
            </a:r>
            <a:r>
              <a:rPr lang="es-ES" sz="1600" dirty="0" err="1"/>
              <a:t>Yus</a:t>
            </a:r>
            <a:r>
              <a:rPr lang="es-ES" sz="1600" dirty="0"/>
              <a:t>, 1996). </a:t>
            </a:r>
          </a:p>
          <a:p>
            <a:r>
              <a:rPr lang="es-ES" sz="1600" dirty="0"/>
              <a:t>Se definen como un conjunto de contenidos de enseñanza que se integran a las diferentes disciplinas académicas y se abordan desde todas las áreas de conocimiento. Se denominan así porque atraviesan </a:t>
            </a:r>
            <a:r>
              <a:rPr lang="es-ES" sz="1600" b="1" i="1" dirty="0"/>
              <a:t>cada una </a:t>
            </a:r>
            <a:r>
              <a:rPr lang="es-ES" sz="1600" dirty="0"/>
              <a:t>de las áreas del currículo escolar y están presentes en </a:t>
            </a:r>
            <a:r>
              <a:rPr lang="es-ES" sz="1600" b="1" i="1" dirty="0"/>
              <a:t>todas</a:t>
            </a:r>
            <a:r>
              <a:rPr lang="es-ES" sz="1600" b="1" dirty="0"/>
              <a:t> </a:t>
            </a:r>
            <a:r>
              <a:rPr lang="es-ES" sz="1600" dirty="0"/>
              <a:t>las etapas educativas. (secuencia y profundidad). </a:t>
            </a:r>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598387" y="-171494"/>
            <a:ext cx="1511298" cy="2304177"/>
          </a:xfrm>
          <a:prstGeom prst="rect">
            <a:avLst/>
          </a:prstGeom>
        </p:spPr>
      </p:pic>
    </p:spTree>
    <p:extLst>
      <p:ext uri="{BB962C8B-B14F-4D97-AF65-F5344CB8AC3E}">
        <p14:creationId xmlns:p14="http://schemas.microsoft.com/office/powerpoint/2010/main" val="4035915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p:txBody>
          <a:bodyPr/>
          <a:lstStyle/>
          <a:p>
            <a:r>
              <a:rPr lang="es-PR" sz="2800" b="1" dirty="0">
                <a:solidFill>
                  <a:schemeClr val="accent2"/>
                </a:solidFill>
                <a:effectLst>
                  <a:outerShdw blurRad="38100" dist="38100" dir="2700000" algn="tl">
                    <a:srgbClr val="000000">
                      <a:alpha val="43137"/>
                    </a:srgbClr>
                  </a:outerShdw>
                </a:effectLst>
              </a:rPr>
              <a:t>Los temas transversales</a:t>
            </a:r>
          </a:p>
        </p:txBody>
      </p:sp>
      <p:sp>
        <p:nvSpPr>
          <p:cNvPr id="6" name="Text Placeholder 5">
            <a:extLst>
              <a:ext uri="{FF2B5EF4-FFF2-40B4-BE49-F238E27FC236}">
                <a16:creationId xmlns:a16="http://schemas.microsoft.com/office/drawing/2014/main" id="{24B6C7B1-0159-4681-9813-65941FF9770D}"/>
              </a:ext>
            </a:extLst>
          </p:cNvPr>
          <p:cNvSpPr>
            <a:spLocks noGrp="1"/>
          </p:cNvSpPr>
          <p:nvPr>
            <p:ph type="body" idx="1"/>
          </p:nvPr>
        </p:nvSpPr>
        <p:spPr>
          <a:xfrm>
            <a:off x="2935875" y="1525757"/>
            <a:ext cx="5275500" cy="3074817"/>
          </a:xfrm>
        </p:spPr>
        <p:txBody>
          <a:bodyPr/>
          <a:lstStyle/>
          <a:p>
            <a:endParaRPr lang="es-ES" sz="1600" dirty="0"/>
          </a:p>
          <a:p>
            <a:r>
              <a:rPr lang="es-ES" sz="1600" dirty="0"/>
              <a:t>…interactúan en todas las áreas del currículo escolar, no necesariamente son tratados como experiencias de enseñanzas autónomas, sino como una serie de elementos del aprendizaje, integrados dentro de las diferentes áreas de conocimiento. </a:t>
            </a:r>
          </a:p>
          <a:p>
            <a:r>
              <a:rPr lang="es-ES" sz="1600" dirty="0"/>
              <a:t>Al no estar “ligados” a ninguna materia en particular, se puede considerar que son comunes a todas, de forma que, más que crear disciplinas nuevas, su contenido es transversal en el currículo (</a:t>
            </a:r>
            <a:r>
              <a:rPr lang="es-ES" sz="1600" dirty="0" err="1"/>
              <a:t>Yus</a:t>
            </a:r>
            <a:r>
              <a:rPr lang="es-ES" sz="1600" dirty="0"/>
              <a:t>, 2001).</a:t>
            </a:r>
            <a:endParaRPr lang="en-US" sz="1600" dirty="0"/>
          </a:p>
          <a:p>
            <a:endParaRPr lang="es-PR" sz="1600" dirty="0"/>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598387" y="-171494"/>
            <a:ext cx="1511298" cy="2304177"/>
          </a:xfrm>
          <a:prstGeom prst="rect">
            <a:avLst/>
          </a:prstGeom>
        </p:spPr>
      </p:pic>
    </p:spTree>
    <p:extLst>
      <p:ext uri="{BB962C8B-B14F-4D97-AF65-F5344CB8AC3E}">
        <p14:creationId xmlns:p14="http://schemas.microsoft.com/office/powerpoint/2010/main" val="1484576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a:xfrm>
            <a:off x="3202575" y="339494"/>
            <a:ext cx="5275500" cy="641100"/>
          </a:xfrm>
        </p:spPr>
        <p:txBody>
          <a:bodyPr/>
          <a:lstStyle/>
          <a:p>
            <a:r>
              <a:rPr lang="es-PR" sz="2800" b="1" dirty="0">
                <a:solidFill>
                  <a:schemeClr val="accent2"/>
                </a:solidFill>
                <a:effectLst>
                  <a:outerShdw blurRad="38100" dist="38100" dir="2700000" algn="tl">
                    <a:srgbClr val="000000">
                      <a:alpha val="43137"/>
                    </a:srgbClr>
                  </a:outerShdw>
                </a:effectLst>
              </a:rPr>
              <a:t>Temas transversales</a:t>
            </a:r>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1814866" y="-563380"/>
            <a:ext cx="1511298" cy="2304177"/>
          </a:xfrm>
          <a:prstGeom prst="rect">
            <a:avLst/>
          </a:prstGeom>
        </p:spPr>
      </p:pic>
      <p:graphicFrame>
        <p:nvGraphicFramePr>
          <p:cNvPr id="6" name="Diagram 5">
            <a:extLst>
              <a:ext uri="{FF2B5EF4-FFF2-40B4-BE49-F238E27FC236}">
                <a16:creationId xmlns:a16="http://schemas.microsoft.com/office/drawing/2014/main" id="{4C7ED59C-F600-C5CD-2A08-79865A23D0D8}"/>
              </a:ext>
            </a:extLst>
          </p:cNvPr>
          <p:cNvGraphicFramePr/>
          <p:nvPr/>
        </p:nvGraphicFramePr>
        <p:xfrm>
          <a:off x="135301" y="1450208"/>
          <a:ext cx="8873397" cy="3497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9846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Title 1">
            <a:extLst>
              <a:ext uri="{FF2B5EF4-FFF2-40B4-BE49-F238E27FC236}">
                <a16:creationId xmlns:a16="http://schemas.microsoft.com/office/drawing/2014/main" id="{06AB06C0-D17D-43DB-AD40-7EE99FFCF176}"/>
              </a:ext>
            </a:extLst>
          </p:cNvPr>
          <p:cNvSpPr>
            <a:spLocks noGrp="1"/>
          </p:cNvSpPr>
          <p:nvPr>
            <p:ph type="title"/>
          </p:nvPr>
        </p:nvSpPr>
        <p:spPr>
          <a:xfrm>
            <a:off x="2935875" y="1005303"/>
            <a:ext cx="5891866" cy="641100"/>
          </a:xfrm>
        </p:spPr>
        <p:txBody>
          <a:bodyPr/>
          <a:lstStyle/>
          <a:p>
            <a:r>
              <a:rPr lang="es-PR" sz="2800" b="1" dirty="0">
                <a:solidFill>
                  <a:schemeClr val="accent6"/>
                </a:solidFill>
                <a:effectLst>
                  <a:outerShdw blurRad="38100" dist="38100" dir="2700000" algn="tl">
                    <a:srgbClr val="000000">
                      <a:alpha val="43137"/>
                    </a:srgbClr>
                  </a:outerShdw>
                </a:effectLst>
              </a:rPr>
              <a:t>Notificación de Política Pública </a:t>
            </a:r>
          </a:p>
        </p:txBody>
      </p:sp>
      <p:sp>
        <p:nvSpPr>
          <p:cNvPr id="417" name="Google Shape;417;p19"/>
          <p:cNvSpPr txBox="1">
            <a:spLocks noGrp="1"/>
          </p:cNvSpPr>
          <p:nvPr>
            <p:ph type="body" idx="1"/>
          </p:nvPr>
        </p:nvSpPr>
        <p:spPr>
          <a:xfrm>
            <a:off x="3128211" y="1759269"/>
            <a:ext cx="5390147" cy="2888358"/>
          </a:xfrm>
          <a:prstGeom prst="rect">
            <a:avLst/>
          </a:prstGeom>
        </p:spPr>
        <p:txBody>
          <a:bodyPr spcFirstLastPara="1" wrap="square" lIns="91425" tIns="91425" rIns="91425" bIns="91425" anchor="t" anchorCtr="0">
            <a:noAutofit/>
          </a:bodyPr>
          <a:lstStyle/>
          <a:p>
            <a:pPr marL="0" lvl="0" indent="0" algn="just" rtl="0">
              <a:spcBef>
                <a:spcPts val="600"/>
              </a:spcBef>
              <a:spcAft>
                <a:spcPts val="1000"/>
              </a:spcAft>
              <a:buNone/>
            </a:pPr>
            <a:r>
              <a:rPr lang="es-ES" sz="1900" dirty="0"/>
              <a:t>El Departamento de Educación de Puerto Rico no discrimina de ninguna manera por razón de edad, raza, color, sexo, nacimiento, condición de veterano, ideología política o religiosa, origen o condición social, orientación sexual o identidad de género, discapacidad o impedimento físico o mental; ni por ser víctima de violencia doméstica, agresión sexual o acecho.</a:t>
            </a:r>
          </a:p>
        </p:txBody>
      </p:sp>
      <p:sp>
        <p:nvSpPr>
          <p:cNvPr id="418" name="Google Shape;418;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4" name="Picture 3" descr="A picture containing text&#10;&#10;Description automatically generated">
            <a:extLst>
              <a:ext uri="{FF2B5EF4-FFF2-40B4-BE49-F238E27FC236}">
                <a16:creationId xmlns:a16="http://schemas.microsoft.com/office/drawing/2014/main" id="{02404982-BD05-4CF3-AE0B-E8CC5942410B}"/>
              </a:ext>
            </a:extLst>
          </p:cNvPr>
          <p:cNvPicPr>
            <a:picLocks noChangeAspect="1"/>
          </p:cNvPicPr>
          <p:nvPr/>
        </p:nvPicPr>
        <p:blipFill>
          <a:blip r:embed="rId3"/>
          <a:stretch>
            <a:fillRect/>
          </a:stretch>
        </p:blipFill>
        <p:spPr>
          <a:xfrm>
            <a:off x="6102350" y="179484"/>
            <a:ext cx="2235628" cy="105012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sp>
        <p:nvSpPr>
          <p:cNvPr id="9" name="TextBox 8">
            <a:extLst>
              <a:ext uri="{FF2B5EF4-FFF2-40B4-BE49-F238E27FC236}">
                <a16:creationId xmlns:a16="http://schemas.microsoft.com/office/drawing/2014/main" id="{872BC84B-AB3A-44E8-AC6B-45ACCAABF1C1}"/>
              </a:ext>
            </a:extLst>
          </p:cNvPr>
          <p:cNvSpPr txBox="1"/>
          <p:nvPr/>
        </p:nvSpPr>
        <p:spPr>
          <a:xfrm>
            <a:off x="958850" y="1080439"/>
            <a:ext cx="7226300" cy="2031325"/>
          </a:xfrm>
          <a:prstGeom prst="rect">
            <a:avLst/>
          </a:prstGeom>
          <a:noFill/>
        </p:spPr>
        <p:txBody>
          <a:bodyPr wrap="square">
            <a:spAutoFit/>
          </a:bodyPr>
          <a:lstStyle/>
          <a:p>
            <a:pPr algn="just"/>
            <a:r>
              <a:rPr lang="es-PR" sz="1800" b="1" dirty="0"/>
              <a:t>¿Qué herramientas está proveyendo el programa?  </a:t>
            </a:r>
            <a:endParaRPr lang="en-US" sz="1800" b="1" dirty="0"/>
          </a:p>
          <a:p>
            <a:pPr algn="just"/>
            <a:r>
              <a:rPr lang="es-PR" sz="1800" dirty="0"/>
              <a:t>Como parte de la revisión curricular, el Programa proveerá lo siguiente:</a:t>
            </a:r>
            <a:endParaRPr lang="en-US" sz="1800" dirty="0"/>
          </a:p>
          <a:p>
            <a:pPr marL="285750" lvl="0" indent="-285750" algn="just">
              <a:buFont typeface="Arial" panose="020B0604020202020204" pitchFamily="34" charset="0"/>
              <a:buChar char="•"/>
            </a:pPr>
            <a:r>
              <a:rPr lang="es-PR" sz="1800" dirty="0"/>
              <a:t>Estándares y Expectativas</a:t>
            </a:r>
            <a:endParaRPr lang="en-US" sz="1800" dirty="0"/>
          </a:p>
          <a:p>
            <a:pPr marL="285750" lvl="0" indent="-285750" algn="just">
              <a:buFont typeface="Arial" panose="020B0604020202020204" pitchFamily="34" charset="0"/>
              <a:buChar char="•"/>
            </a:pPr>
            <a:r>
              <a:rPr lang="es-PR" sz="1800" dirty="0"/>
              <a:t>Portuarios</a:t>
            </a:r>
            <a:endParaRPr lang="en-US" sz="1800" dirty="0"/>
          </a:p>
          <a:p>
            <a:pPr marL="285750" lvl="0" indent="-285750" algn="just">
              <a:buFont typeface="Arial" panose="020B0604020202020204" pitchFamily="34" charset="0"/>
              <a:buChar char="•"/>
            </a:pPr>
            <a:r>
              <a:rPr lang="es-PR" sz="1800" dirty="0"/>
              <a:t>Competencias esenciales </a:t>
            </a:r>
            <a:endParaRPr lang="en-US" sz="1800" dirty="0"/>
          </a:p>
          <a:p>
            <a:pPr marL="285750" lvl="0" indent="-285750" algn="just">
              <a:buFont typeface="Arial" panose="020B0604020202020204" pitchFamily="34" charset="0"/>
              <a:buChar char="•"/>
            </a:pPr>
            <a:r>
              <a:rPr lang="es-PR" sz="1800" dirty="0"/>
              <a:t>Marco Curricular</a:t>
            </a:r>
            <a:endParaRPr lang="en-US" sz="1800" dirty="0"/>
          </a:p>
        </p:txBody>
      </p:sp>
      <p:pic>
        <p:nvPicPr>
          <p:cNvPr id="4" name="Picture 3" descr="Diagram, calendar&#10;&#10;Description automatically generated with medium confidence">
            <a:extLst>
              <a:ext uri="{FF2B5EF4-FFF2-40B4-BE49-F238E27FC236}">
                <a16:creationId xmlns:a16="http://schemas.microsoft.com/office/drawing/2014/main" id="{4D394264-3ADE-7EED-D1D3-957D11F1A48F}"/>
              </a:ext>
            </a:extLst>
          </p:cNvPr>
          <p:cNvPicPr>
            <a:picLocks noChangeAspect="1"/>
          </p:cNvPicPr>
          <p:nvPr/>
        </p:nvPicPr>
        <p:blipFill>
          <a:blip r:embed="rId2"/>
          <a:stretch>
            <a:fillRect/>
          </a:stretch>
        </p:blipFill>
        <p:spPr>
          <a:xfrm>
            <a:off x="6485988" y="2161707"/>
            <a:ext cx="1699162" cy="2198915"/>
          </a:xfrm>
          <a:prstGeom prst="rect">
            <a:avLst/>
          </a:prstGeom>
          <a:ln>
            <a:noFill/>
          </a:ln>
          <a:effectLst>
            <a:outerShdw blurRad="292100" dist="139700" dir="2700000" algn="tl" rotWithShape="0">
              <a:srgbClr val="333333">
                <a:alpha val="65000"/>
              </a:srgbClr>
            </a:outerShdw>
          </a:effectLst>
        </p:spPr>
      </p:pic>
      <p:pic>
        <p:nvPicPr>
          <p:cNvPr id="6" name="Picture 5" descr="Diagram&#10;&#10;Description automatically generated">
            <a:extLst>
              <a:ext uri="{FF2B5EF4-FFF2-40B4-BE49-F238E27FC236}">
                <a16:creationId xmlns:a16="http://schemas.microsoft.com/office/drawing/2014/main" id="{B872DEBB-27C7-EA16-E151-FA0B50DFD83F}"/>
              </a:ext>
            </a:extLst>
          </p:cNvPr>
          <p:cNvPicPr>
            <a:picLocks noChangeAspect="1"/>
          </p:cNvPicPr>
          <p:nvPr/>
        </p:nvPicPr>
        <p:blipFill>
          <a:blip r:embed="rId3"/>
          <a:stretch>
            <a:fillRect/>
          </a:stretch>
        </p:blipFill>
        <p:spPr>
          <a:xfrm>
            <a:off x="4284511" y="2571750"/>
            <a:ext cx="1699162" cy="21989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474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a:p>
        </p:txBody>
      </p:sp>
      <p:sp>
        <p:nvSpPr>
          <p:cNvPr id="9" name="TextBox 8">
            <a:extLst>
              <a:ext uri="{FF2B5EF4-FFF2-40B4-BE49-F238E27FC236}">
                <a16:creationId xmlns:a16="http://schemas.microsoft.com/office/drawing/2014/main" id="{872BC84B-AB3A-44E8-AC6B-45ACCAABF1C1}"/>
              </a:ext>
            </a:extLst>
          </p:cNvPr>
          <p:cNvSpPr txBox="1"/>
          <p:nvPr/>
        </p:nvSpPr>
        <p:spPr>
          <a:xfrm>
            <a:off x="958850" y="1080439"/>
            <a:ext cx="7226300" cy="2308324"/>
          </a:xfrm>
          <a:prstGeom prst="rect">
            <a:avLst/>
          </a:prstGeom>
          <a:noFill/>
        </p:spPr>
        <p:txBody>
          <a:bodyPr wrap="square">
            <a:spAutoFit/>
          </a:bodyPr>
          <a:lstStyle/>
          <a:p>
            <a:pPr algn="just"/>
            <a:r>
              <a:rPr lang="es-PR" sz="1800" b="1" dirty="0"/>
              <a:t>¿Cómo facilitan estos cambios el proceso de planificación del maestro?</a:t>
            </a:r>
            <a:endParaRPr lang="en-US" sz="1800" b="1" dirty="0"/>
          </a:p>
          <a:p>
            <a:pPr algn="just" fontAlgn="base"/>
            <a:r>
              <a:rPr lang="es-PR" sz="1800" dirty="0"/>
              <a:t>En el nuevo documento, tanto las expectativas como los indicadores estarán alineados a las cinco unidades que los maestros deben ofrecer y que aparecen en la carta circular vigente del Programa (07-2021-2022). De esta forma, tanto los maestros con tres años o menos de experiencia, como los de más experiencia sabrán cuales contenidos básicos deben ofrecer en sus cursos según su disciplina. </a:t>
            </a:r>
            <a:endParaRPr lang="en-US" sz="1800" dirty="0"/>
          </a:p>
        </p:txBody>
      </p:sp>
    </p:spTree>
    <p:extLst>
      <p:ext uri="{BB962C8B-B14F-4D97-AF65-F5344CB8AC3E}">
        <p14:creationId xmlns:p14="http://schemas.microsoft.com/office/powerpoint/2010/main" val="2575060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sp>
        <p:nvSpPr>
          <p:cNvPr id="9" name="TextBox 8">
            <a:extLst>
              <a:ext uri="{FF2B5EF4-FFF2-40B4-BE49-F238E27FC236}">
                <a16:creationId xmlns:a16="http://schemas.microsoft.com/office/drawing/2014/main" id="{872BC84B-AB3A-44E8-AC6B-45ACCAABF1C1}"/>
              </a:ext>
            </a:extLst>
          </p:cNvPr>
          <p:cNvSpPr txBox="1"/>
          <p:nvPr/>
        </p:nvSpPr>
        <p:spPr>
          <a:xfrm>
            <a:off x="958850" y="368230"/>
            <a:ext cx="7226300" cy="2246769"/>
          </a:xfrm>
          <a:prstGeom prst="rect">
            <a:avLst/>
          </a:prstGeom>
          <a:noFill/>
        </p:spPr>
        <p:txBody>
          <a:bodyPr wrap="square">
            <a:spAutoFit/>
          </a:bodyPr>
          <a:lstStyle/>
          <a:p>
            <a:pPr algn="just"/>
            <a:r>
              <a:rPr lang="es-ES" b="1" dirty="0"/>
              <a:t>Unidades </a:t>
            </a:r>
            <a:endParaRPr lang="en-US" dirty="0"/>
          </a:p>
          <a:p>
            <a:pPr algn="just"/>
            <a:r>
              <a:rPr lang="es-ES" dirty="0"/>
              <a:t>En consulta con facilitadores docentes y maestros del PBA, se identificaron las cinco unidades básicas que los maestros deben cubrir en sus cursos según las cinco disciplinas de las Bellas Artes. Las expectativas están reagrupadas por unidades que contienen los conceptos y las destrezas que los estudiantes deben conocer, investigar experimentar, desarrollar y ejecutar adecuadamente. En las disciplinas de Artes Visuales, Danza, Música y Teatro, las unidades serán implementadas en todos los grados o niveles. En el caso de Comunicaciones (Cine, Televisión y Radio) las unidades serán implementadas en el nivel secundario. Esto debido a la complejidad de la disciplina. La siguiente tabla detalla las unidades por cada una de las disciplinas:</a:t>
            </a:r>
          </a:p>
        </p:txBody>
      </p:sp>
      <p:graphicFrame>
        <p:nvGraphicFramePr>
          <p:cNvPr id="4" name="Table 3"/>
          <p:cNvGraphicFramePr>
            <a:graphicFrameLocks noGrp="1"/>
          </p:cNvGraphicFramePr>
          <p:nvPr>
            <p:extLst>
              <p:ext uri="{D42A27DB-BD31-4B8C-83A1-F6EECF244321}">
                <p14:modId xmlns:p14="http://schemas.microsoft.com/office/powerpoint/2010/main" val="3865665733"/>
              </p:ext>
            </p:extLst>
          </p:nvPr>
        </p:nvGraphicFramePr>
        <p:xfrm>
          <a:off x="1698675" y="2858645"/>
          <a:ext cx="5276850" cy="1649334"/>
        </p:xfrm>
        <a:graphic>
          <a:graphicData uri="http://schemas.openxmlformats.org/drawingml/2006/table">
            <a:tbl>
              <a:tblPr firstRow="1" firstCol="1" bandRow="1">
                <a:tableStyleId>{242A20BD-2505-46DF-82F6-A791D1CCFF51}</a:tableStyleId>
              </a:tblPr>
              <a:tblGrid>
                <a:gridCol w="1055370">
                  <a:extLst>
                    <a:ext uri="{9D8B030D-6E8A-4147-A177-3AD203B41FA5}">
                      <a16:colId xmlns:a16="http://schemas.microsoft.com/office/drawing/2014/main" val="1559065243"/>
                    </a:ext>
                  </a:extLst>
                </a:gridCol>
                <a:gridCol w="1055370">
                  <a:extLst>
                    <a:ext uri="{9D8B030D-6E8A-4147-A177-3AD203B41FA5}">
                      <a16:colId xmlns:a16="http://schemas.microsoft.com/office/drawing/2014/main" val="2593140501"/>
                    </a:ext>
                  </a:extLst>
                </a:gridCol>
                <a:gridCol w="1055370">
                  <a:extLst>
                    <a:ext uri="{9D8B030D-6E8A-4147-A177-3AD203B41FA5}">
                      <a16:colId xmlns:a16="http://schemas.microsoft.com/office/drawing/2014/main" val="2810815623"/>
                    </a:ext>
                  </a:extLst>
                </a:gridCol>
                <a:gridCol w="1055370">
                  <a:extLst>
                    <a:ext uri="{9D8B030D-6E8A-4147-A177-3AD203B41FA5}">
                      <a16:colId xmlns:a16="http://schemas.microsoft.com/office/drawing/2014/main" val="1522466836"/>
                    </a:ext>
                  </a:extLst>
                </a:gridCol>
                <a:gridCol w="1055370">
                  <a:extLst>
                    <a:ext uri="{9D8B030D-6E8A-4147-A177-3AD203B41FA5}">
                      <a16:colId xmlns:a16="http://schemas.microsoft.com/office/drawing/2014/main" val="881434313"/>
                    </a:ext>
                  </a:extLst>
                </a:gridCol>
              </a:tblGrid>
              <a:tr h="140574">
                <a:tc>
                  <a:txBody>
                    <a:bodyPr/>
                    <a:lstStyle/>
                    <a:p>
                      <a:pPr marL="0" marR="0" algn="ctr">
                        <a:spcBef>
                          <a:spcPts val="0"/>
                        </a:spcBef>
                        <a:spcAft>
                          <a:spcPts val="0"/>
                        </a:spcAft>
                      </a:pPr>
                      <a:r>
                        <a:rPr lang="es-ES" sz="900" b="1" dirty="0">
                          <a:effectLst/>
                        </a:rPr>
                        <a:t>Artes Visuales</a:t>
                      </a:r>
                      <a:endParaRPr lang="en-US" sz="900" b="1" dirty="0">
                        <a:effectLst/>
                        <a:latin typeface="Arial MT"/>
                        <a:ea typeface="Arial MT"/>
                        <a:cs typeface="Arial MT"/>
                      </a:endParaRPr>
                    </a:p>
                  </a:txBody>
                  <a:tcPr marL="57508" marR="57508" marT="0" marB="0">
                    <a:solidFill>
                      <a:srgbClr val="FFC000"/>
                    </a:solidFill>
                  </a:tcPr>
                </a:tc>
                <a:tc>
                  <a:txBody>
                    <a:bodyPr/>
                    <a:lstStyle/>
                    <a:p>
                      <a:pPr marL="0" marR="0" algn="ctr">
                        <a:spcBef>
                          <a:spcPts val="0"/>
                        </a:spcBef>
                        <a:spcAft>
                          <a:spcPts val="0"/>
                        </a:spcAft>
                      </a:pPr>
                      <a:r>
                        <a:rPr lang="es-ES" sz="900" b="1" dirty="0">
                          <a:effectLst/>
                        </a:rPr>
                        <a:t>Comunicaciones</a:t>
                      </a:r>
                      <a:endParaRPr lang="en-US" sz="900" b="1" dirty="0">
                        <a:effectLst/>
                        <a:latin typeface="Arial MT"/>
                        <a:ea typeface="Arial MT"/>
                        <a:cs typeface="Arial MT"/>
                      </a:endParaRPr>
                    </a:p>
                  </a:txBody>
                  <a:tcPr marL="57508" marR="57508" marT="0" marB="0">
                    <a:solidFill>
                      <a:srgbClr val="FFC000"/>
                    </a:solidFill>
                  </a:tcPr>
                </a:tc>
                <a:tc>
                  <a:txBody>
                    <a:bodyPr/>
                    <a:lstStyle/>
                    <a:p>
                      <a:pPr marL="0" marR="0" algn="ctr">
                        <a:spcBef>
                          <a:spcPts val="0"/>
                        </a:spcBef>
                        <a:spcAft>
                          <a:spcPts val="0"/>
                        </a:spcAft>
                      </a:pPr>
                      <a:r>
                        <a:rPr lang="es-ES" sz="900" b="1" dirty="0">
                          <a:effectLst/>
                        </a:rPr>
                        <a:t>Danza</a:t>
                      </a:r>
                      <a:endParaRPr lang="en-US" sz="900" b="1" dirty="0">
                        <a:effectLst/>
                        <a:latin typeface="Arial MT"/>
                        <a:ea typeface="Arial MT"/>
                        <a:cs typeface="Arial MT"/>
                      </a:endParaRPr>
                    </a:p>
                  </a:txBody>
                  <a:tcPr marL="57508" marR="57508" marT="0" marB="0">
                    <a:solidFill>
                      <a:srgbClr val="FFC000"/>
                    </a:solidFill>
                  </a:tcPr>
                </a:tc>
                <a:tc>
                  <a:txBody>
                    <a:bodyPr/>
                    <a:lstStyle/>
                    <a:p>
                      <a:pPr marL="0" marR="0" algn="ctr">
                        <a:spcBef>
                          <a:spcPts val="0"/>
                        </a:spcBef>
                        <a:spcAft>
                          <a:spcPts val="0"/>
                        </a:spcAft>
                      </a:pPr>
                      <a:r>
                        <a:rPr lang="es-ES" sz="900" b="1" dirty="0">
                          <a:effectLst/>
                        </a:rPr>
                        <a:t>Música</a:t>
                      </a:r>
                      <a:endParaRPr lang="en-US" sz="900" b="1" dirty="0">
                        <a:effectLst/>
                        <a:latin typeface="Arial MT"/>
                        <a:ea typeface="Arial MT"/>
                        <a:cs typeface="Arial MT"/>
                      </a:endParaRPr>
                    </a:p>
                  </a:txBody>
                  <a:tcPr marL="57508" marR="57508" marT="0" marB="0">
                    <a:solidFill>
                      <a:srgbClr val="FFC000"/>
                    </a:solidFill>
                  </a:tcPr>
                </a:tc>
                <a:tc>
                  <a:txBody>
                    <a:bodyPr/>
                    <a:lstStyle/>
                    <a:p>
                      <a:pPr marL="0" marR="0" algn="ctr">
                        <a:spcBef>
                          <a:spcPts val="0"/>
                        </a:spcBef>
                        <a:spcAft>
                          <a:spcPts val="0"/>
                        </a:spcAft>
                      </a:pPr>
                      <a:r>
                        <a:rPr lang="es-ES" sz="900" b="1" dirty="0">
                          <a:effectLst/>
                        </a:rPr>
                        <a:t>Teatro</a:t>
                      </a:r>
                      <a:endParaRPr lang="en-US" sz="900" b="1" dirty="0">
                        <a:effectLst/>
                        <a:latin typeface="Arial MT"/>
                        <a:ea typeface="Arial MT"/>
                        <a:cs typeface="Arial MT"/>
                      </a:endParaRPr>
                    </a:p>
                  </a:txBody>
                  <a:tcPr marL="57508" marR="57508" marT="0" marB="0">
                    <a:solidFill>
                      <a:srgbClr val="FFC000"/>
                    </a:solidFill>
                  </a:tcPr>
                </a:tc>
                <a:extLst>
                  <a:ext uri="{0D108BD9-81ED-4DB2-BD59-A6C34878D82A}">
                    <a16:rowId xmlns:a16="http://schemas.microsoft.com/office/drawing/2014/main" val="1313801426"/>
                  </a:ext>
                </a:extLst>
              </a:tr>
              <a:tr h="1405740">
                <a:tc>
                  <a:txBody>
                    <a:bodyPr/>
                    <a:lstStyle/>
                    <a:p>
                      <a:pPr marL="0" marR="0">
                        <a:spcBef>
                          <a:spcPts val="0"/>
                        </a:spcBef>
                        <a:spcAft>
                          <a:spcPts val="0"/>
                        </a:spcAft>
                      </a:pPr>
                      <a:r>
                        <a:rPr lang="es-ES" sz="900" dirty="0">
                          <a:effectLst/>
                        </a:rPr>
                        <a:t>-Dibujo (con una sección opcional de diseño digital)      </a:t>
                      </a:r>
                      <a:endParaRPr lang="en-US" sz="900" dirty="0">
                        <a:effectLst/>
                      </a:endParaRPr>
                    </a:p>
                    <a:p>
                      <a:pPr marL="0" marR="0">
                        <a:spcBef>
                          <a:spcPts val="0"/>
                        </a:spcBef>
                        <a:spcAft>
                          <a:spcPts val="0"/>
                        </a:spcAft>
                      </a:pPr>
                      <a:r>
                        <a:rPr lang="es-ES" sz="900" dirty="0">
                          <a:effectLst/>
                        </a:rPr>
                        <a:t>-Grabado  </a:t>
                      </a:r>
                      <a:endParaRPr lang="en-US" sz="900" dirty="0">
                        <a:effectLst/>
                      </a:endParaRPr>
                    </a:p>
                    <a:p>
                      <a:pPr marL="0" marR="0">
                        <a:spcBef>
                          <a:spcPts val="0"/>
                        </a:spcBef>
                        <a:spcAft>
                          <a:spcPts val="0"/>
                        </a:spcAft>
                      </a:pPr>
                      <a:r>
                        <a:rPr lang="es-ES" sz="900" dirty="0">
                          <a:effectLst/>
                        </a:rPr>
                        <a:t>-Pintura</a:t>
                      </a:r>
                      <a:endParaRPr lang="en-US" sz="900" dirty="0">
                        <a:effectLst/>
                      </a:endParaRPr>
                    </a:p>
                    <a:p>
                      <a:pPr marL="0" marR="0">
                        <a:spcBef>
                          <a:spcPts val="0"/>
                        </a:spcBef>
                        <a:spcAft>
                          <a:spcPts val="0"/>
                        </a:spcAft>
                      </a:pPr>
                      <a:r>
                        <a:rPr lang="es-ES" sz="900" dirty="0">
                          <a:effectLst/>
                        </a:rPr>
                        <a:t>-Escultura</a:t>
                      </a:r>
                      <a:endParaRPr lang="en-US" sz="900" dirty="0">
                        <a:effectLst/>
                      </a:endParaRPr>
                    </a:p>
                    <a:p>
                      <a:pPr marL="0" marR="0">
                        <a:spcBef>
                          <a:spcPts val="0"/>
                        </a:spcBef>
                        <a:spcAft>
                          <a:spcPts val="0"/>
                        </a:spcAft>
                      </a:pPr>
                      <a:r>
                        <a:rPr lang="es-ES" sz="900" dirty="0">
                          <a:effectLst/>
                        </a:rPr>
                        <a:t>-Fotografía</a:t>
                      </a:r>
                      <a:endParaRPr lang="en-US" sz="900" dirty="0">
                        <a:effectLst/>
                        <a:latin typeface="Arial MT"/>
                        <a:ea typeface="Arial MT"/>
                        <a:cs typeface="Arial MT"/>
                      </a:endParaRPr>
                    </a:p>
                  </a:txBody>
                  <a:tcPr marL="57508" marR="57508" marT="0" marB="0"/>
                </a:tc>
                <a:tc>
                  <a:txBody>
                    <a:bodyPr/>
                    <a:lstStyle/>
                    <a:p>
                      <a:pPr marL="0" marR="0">
                        <a:spcBef>
                          <a:spcPts val="0"/>
                        </a:spcBef>
                        <a:spcAft>
                          <a:spcPts val="0"/>
                        </a:spcAft>
                      </a:pPr>
                      <a:r>
                        <a:rPr lang="es-ES" sz="900">
                          <a:effectLst/>
                        </a:rPr>
                        <a:t>-Desarrollo </a:t>
                      </a:r>
                      <a:endParaRPr lang="en-US" sz="900">
                        <a:effectLst/>
                      </a:endParaRPr>
                    </a:p>
                    <a:p>
                      <a:pPr marL="0" marR="0">
                        <a:spcBef>
                          <a:spcPts val="0"/>
                        </a:spcBef>
                        <a:spcAft>
                          <a:spcPts val="0"/>
                        </a:spcAft>
                      </a:pPr>
                      <a:r>
                        <a:rPr lang="es-ES" sz="900">
                          <a:effectLst/>
                        </a:rPr>
                        <a:t>-Preproducción</a:t>
                      </a:r>
                      <a:endParaRPr lang="en-US" sz="900">
                        <a:effectLst/>
                      </a:endParaRPr>
                    </a:p>
                    <a:p>
                      <a:pPr marL="0" marR="0">
                        <a:lnSpc>
                          <a:spcPct val="107000"/>
                        </a:lnSpc>
                        <a:spcBef>
                          <a:spcPts val="0"/>
                        </a:spcBef>
                        <a:spcAft>
                          <a:spcPts val="0"/>
                        </a:spcAft>
                      </a:pPr>
                      <a:r>
                        <a:rPr lang="es-ES" sz="900">
                          <a:effectLst/>
                        </a:rPr>
                        <a:t>-Producción</a:t>
                      </a:r>
                      <a:endParaRPr lang="en-US" sz="900">
                        <a:effectLst/>
                      </a:endParaRPr>
                    </a:p>
                    <a:p>
                      <a:pPr marL="0" marR="0">
                        <a:lnSpc>
                          <a:spcPct val="107000"/>
                        </a:lnSpc>
                        <a:spcBef>
                          <a:spcPts val="0"/>
                        </a:spcBef>
                        <a:spcAft>
                          <a:spcPts val="0"/>
                        </a:spcAft>
                      </a:pPr>
                      <a:r>
                        <a:rPr lang="es-ES" sz="900">
                          <a:effectLst/>
                        </a:rPr>
                        <a:t>-Posproducción</a:t>
                      </a:r>
                      <a:endParaRPr lang="en-US" sz="900">
                        <a:effectLst/>
                      </a:endParaRPr>
                    </a:p>
                    <a:p>
                      <a:pPr marL="0" marR="0">
                        <a:spcBef>
                          <a:spcPts val="0"/>
                        </a:spcBef>
                        <a:spcAft>
                          <a:spcPts val="0"/>
                        </a:spcAft>
                      </a:pPr>
                      <a:r>
                        <a:rPr lang="es-ES" sz="900">
                          <a:effectLst/>
                        </a:rPr>
                        <a:t>-Distribución</a:t>
                      </a:r>
                      <a:endParaRPr lang="en-US" sz="900">
                        <a:effectLst/>
                        <a:latin typeface="Arial MT"/>
                        <a:ea typeface="Arial MT"/>
                        <a:cs typeface="Arial MT"/>
                      </a:endParaRPr>
                    </a:p>
                  </a:txBody>
                  <a:tcPr marL="57508" marR="57508" marT="0" marB="0"/>
                </a:tc>
                <a:tc>
                  <a:txBody>
                    <a:bodyPr/>
                    <a:lstStyle/>
                    <a:p>
                      <a:pPr marL="0" marR="0">
                        <a:spcBef>
                          <a:spcPts val="0"/>
                        </a:spcBef>
                        <a:spcAft>
                          <a:spcPts val="0"/>
                        </a:spcAft>
                      </a:pPr>
                      <a:r>
                        <a:rPr lang="es-ES" sz="900">
                          <a:effectLst/>
                        </a:rPr>
                        <a:t>-Elemento de la Danza: Cuerpo</a:t>
                      </a:r>
                      <a:endParaRPr lang="en-US" sz="900">
                        <a:effectLst/>
                      </a:endParaRPr>
                    </a:p>
                    <a:p>
                      <a:pPr marL="0" marR="0">
                        <a:spcBef>
                          <a:spcPts val="0"/>
                        </a:spcBef>
                        <a:spcAft>
                          <a:spcPts val="0"/>
                        </a:spcAft>
                      </a:pPr>
                      <a:r>
                        <a:rPr lang="es-ES" sz="900">
                          <a:effectLst/>
                        </a:rPr>
                        <a:t>- Elementos de la Danza: Espacio, tiempo y energía </a:t>
                      </a:r>
                      <a:endParaRPr lang="en-US" sz="900">
                        <a:effectLst/>
                      </a:endParaRPr>
                    </a:p>
                    <a:p>
                      <a:pPr marL="0" marR="0">
                        <a:spcBef>
                          <a:spcPts val="0"/>
                        </a:spcBef>
                        <a:spcAft>
                          <a:spcPts val="0"/>
                        </a:spcAft>
                      </a:pPr>
                      <a:r>
                        <a:rPr lang="es-ES" sz="900">
                          <a:effectLst/>
                        </a:rPr>
                        <a:t>-Expresión corporal</a:t>
                      </a:r>
                      <a:endParaRPr lang="en-US" sz="900">
                        <a:effectLst/>
                      </a:endParaRPr>
                    </a:p>
                    <a:p>
                      <a:pPr marL="0" marR="0">
                        <a:spcBef>
                          <a:spcPts val="0"/>
                        </a:spcBef>
                        <a:spcAft>
                          <a:spcPts val="0"/>
                        </a:spcAft>
                      </a:pPr>
                      <a:r>
                        <a:rPr lang="es-ES" sz="900">
                          <a:effectLst/>
                        </a:rPr>
                        <a:t>-Géneros y técnicas de Danza</a:t>
                      </a:r>
                      <a:endParaRPr lang="en-US" sz="900">
                        <a:effectLst/>
                      </a:endParaRPr>
                    </a:p>
                    <a:p>
                      <a:pPr marL="0" marR="0">
                        <a:spcBef>
                          <a:spcPts val="0"/>
                        </a:spcBef>
                        <a:spcAft>
                          <a:spcPts val="0"/>
                        </a:spcAft>
                      </a:pPr>
                      <a:r>
                        <a:rPr lang="es-ES" sz="900">
                          <a:effectLst/>
                        </a:rPr>
                        <a:t>-Producción de Danza</a:t>
                      </a:r>
                      <a:endParaRPr lang="en-US" sz="900">
                        <a:effectLst/>
                        <a:latin typeface="Arial MT"/>
                        <a:ea typeface="Arial MT"/>
                        <a:cs typeface="Arial MT"/>
                      </a:endParaRPr>
                    </a:p>
                  </a:txBody>
                  <a:tcPr marL="57508" marR="57508" marT="0" marB="0"/>
                </a:tc>
                <a:tc>
                  <a:txBody>
                    <a:bodyPr/>
                    <a:lstStyle/>
                    <a:p>
                      <a:pPr marL="0" marR="0">
                        <a:spcBef>
                          <a:spcPts val="0"/>
                        </a:spcBef>
                        <a:spcAft>
                          <a:spcPts val="0"/>
                        </a:spcAft>
                      </a:pPr>
                      <a:r>
                        <a:rPr lang="es-ES" sz="900">
                          <a:effectLst/>
                        </a:rPr>
                        <a:t>-Elementos de la música</a:t>
                      </a:r>
                      <a:endParaRPr lang="en-US" sz="900">
                        <a:effectLst/>
                      </a:endParaRPr>
                    </a:p>
                    <a:p>
                      <a:pPr marL="0" marR="38100">
                        <a:lnSpc>
                          <a:spcPct val="107000"/>
                        </a:lnSpc>
                        <a:spcBef>
                          <a:spcPts val="0"/>
                        </a:spcBef>
                        <a:spcAft>
                          <a:spcPts val="0"/>
                        </a:spcAft>
                      </a:pPr>
                      <a:r>
                        <a:rPr lang="es-ES" sz="900">
                          <a:effectLst/>
                        </a:rPr>
                        <a:t>-Lenguaje musical</a:t>
                      </a:r>
                      <a:endParaRPr lang="en-US" sz="900">
                        <a:effectLst/>
                      </a:endParaRPr>
                    </a:p>
                    <a:p>
                      <a:pPr marL="0" marR="0">
                        <a:spcBef>
                          <a:spcPts val="0"/>
                        </a:spcBef>
                        <a:spcAft>
                          <a:spcPts val="0"/>
                        </a:spcAft>
                      </a:pPr>
                      <a:r>
                        <a:rPr lang="es-ES" sz="900">
                          <a:effectLst/>
                        </a:rPr>
                        <a:t>-Lectura rítmica y melódica</a:t>
                      </a:r>
                      <a:endParaRPr lang="en-US" sz="900">
                        <a:effectLst/>
                      </a:endParaRPr>
                    </a:p>
                    <a:p>
                      <a:pPr marL="0" marR="0">
                        <a:spcBef>
                          <a:spcPts val="0"/>
                        </a:spcBef>
                        <a:spcAft>
                          <a:spcPts val="0"/>
                        </a:spcAft>
                      </a:pPr>
                      <a:r>
                        <a:rPr lang="es-ES" sz="900">
                          <a:effectLst/>
                        </a:rPr>
                        <a:t>-Conjuntos musicales </a:t>
                      </a:r>
                      <a:endParaRPr lang="en-US" sz="900">
                        <a:effectLst/>
                      </a:endParaRPr>
                    </a:p>
                    <a:p>
                      <a:pPr marL="0" marR="0">
                        <a:spcBef>
                          <a:spcPts val="0"/>
                        </a:spcBef>
                        <a:spcAft>
                          <a:spcPts val="0"/>
                        </a:spcAft>
                      </a:pPr>
                      <a:r>
                        <a:rPr lang="es-ES" sz="900">
                          <a:effectLst/>
                        </a:rPr>
                        <a:t>-Repertorio</a:t>
                      </a:r>
                      <a:endParaRPr lang="en-US" sz="900">
                        <a:effectLst/>
                      </a:endParaRPr>
                    </a:p>
                    <a:p>
                      <a:pPr marL="0" marR="0">
                        <a:spcBef>
                          <a:spcPts val="0"/>
                        </a:spcBef>
                        <a:spcAft>
                          <a:spcPts val="0"/>
                        </a:spcAft>
                      </a:pPr>
                      <a:r>
                        <a:rPr lang="es-ES" sz="900">
                          <a:effectLst/>
                        </a:rPr>
                        <a:t> </a:t>
                      </a:r>
                      <a:endParaRPr lang="en-US" sz="900">
                        <a:effectLst/>
                        <a:latin typeface="Arial MT"/>
                        <a:ea typeface="Arial MT"/>
                        <a:cs typeface="Arial MT"/>
                      </a:endParaRPr>
                    </a:p>
                  </a:txBody>
                  <a:tcPr marL="57508" marR="57508" marT="0" marB="0"/>
                </a:tc>
                <a:tc>
                  <a:txBody>
                    <a:bodyPr/>
                    <a:lstStyle/>
                    <a:p>
                      <a:pPr marL="0" marR="0">
                        <a:spcBef>
                          <a:spcPts val="0"/>
                        </a:spcBef>
                        <a:spcAft>
                          <a:spcPts val="0"/>
                        </a:spcAft>
                      </a:pPr>
                      <a:r>
                        <a:rPr lang="es-ES" sz="900" dirty="0">
                          <a:effectLst/>
                        </a:rPr>
                        <a:t>-Teatro físico</a:t>
                      </a:r>
                      <a:endParaRPr lang="en-US" sz="900" dirty="0">
                        <a:effectLst/>
                      </a:endParaRPr>
                    </a:p>
                    <a:p>
                      <a:pPr marL="0" marR="0">
                        <a:spcBef>
                          <a:spcPts val="0"/>
                        </a:spcBef>
                        <a:spcAft>
                          <a:spcPts val="0"/>
                        </a:spcAft>
                      </a:pPr>
                      <a:r>
                        <a:rPr lang="es-ES" sz="900" dirty="0">
                          <a:effectLst/>
                        </a:rPr>
                        <a:t>-Dicción</a:t>
                      </a:r>
                      <a:endParaRPr lang="en-US" sz="900" dirty="0">
                        <a:effectLst/>
                      </a:endParaRPr>
                    </a:p>
                    <a:p>
                      <a:pPr marL="0" marR="0">
                        <a:spcBef>
                          <a:spcPts val="0"/>
                        </a:spcBef>
                        <a:spcAft>
                          <a:spcPts val="0"/>
                        </a:spcAft>
                      </a:pPr>
                      <a:r>
                        <a:rPr lang="es-ES" sz="900" dirty="0">
                          <a:effectLst/>
                        </a:rPr>
                        <a:t>-Actuación</a:t>
                      </a:r>
                      <a:endParaRPr lang="en-US" sz="900" dirty="0">
                        <a:effectLst/>
                      </a:endParaRPr>
                    </a:p>
                    <a:p>
                      <a:pPr marL="0" marR="0">
                        <a:spcBef>
                          <a:spcPts val="0"/>
                        </a:spcBef>
                        <a:spcAft>
                          <a:spcPts val="0"/>
                        </a:spcAft>
                      </a:pPr>
                      <a:r>
                        <a:rPr lang="es-ES" sz="900" dirty="0">
                          <a:effectLst/>
                        </a:rPr>
                        <a:t>-Dramaturgia</a:t>
                      </a:r>
                      <a:endParaRPr lang="en-US" sz="900" dirty="0">
                        <a:effectLst/>
                      </a:endParaRPr>
                    </a:p>
                    <a:p>
                      <a:pPr marL="25400" marR="26035">
                        <a:spcBef>
                          <a:spcPts val="0"/>
                        </a:spcBef>
                        <a:spcAft>
                          <a:spcPts val="0"/>
                        </a:spcAft>
                      </a:pPr>
                      <a:r>
                        <a:rPr lang="es-ES" sz="900" dirty="0">
                          <a:effectLst/>
                        </a:rPr>
                        <a:t>-Producción técnica</a:t>
                      </a:r>
                      <a:endParaRPr lang="en-US" sz="900" dirty="0">
                        <a:effectLst/>
                        <a:latin typeface="Arial MT"/>
                        <a:ea typeface="Arial MT"/>
                        <a:cs typeface="Arial MT"/>
                      </a:endParaRPr>
                    </a:p>
                  </a:txBody>
                  <a:tcPr marL="57508" marR="57508" marT="0" marB="0"/>
                </a:tc>
                <a:extLst>
                  <a:ext uri="{0D108BD9-81ED-4DB2-BD59-A6C34878D82A}">
                    <a16:rowId xmlns:a16="http://schemas.microsoft.com/office/drawing/2014/main" val="129738095"/>
                  </a:ext>
                </a:extLst>
              </a:tr>
            </a:tbl>
          </a:graphicData>
        </a:graphic>
      </p:graphicFrame>
    </p:spTree>
    <p:extLst>
      <p:ext uri="{BB962C8B-B14F-4D97-AF65-F5344CB8AC3E}">
        <p14:creationId xmlns:p14="http://schemas.microsoft.com/office/powerpoint/2010/main" val="274215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sp>
        <p:nvSpPr>
          <p:cNvPr id="9" name="TextBox 8">
            <a:extLst>
              <a:ext uri="{FF2B5EF4-FFF2-40B4-BE49-F238E27FC236}">
                <a16:creationId xmlns:a16="http://schemas.microsoft.com/office/drawing/2014/main" id="{872BC84B-AB3A-44E8-AC6B-45ACCAABF1C1}"/>
              </a:ext>
            </a:extLst>
          </p:cNvPr>
          <p:cNvSpPr txBox="1"/>
          <p:nvPr/>
        </p:nvSpPr>
        <p:spPr>
          <a:xfrm>
            <a:off x="1007295" y="396401"/>
            <a:ext cx="7226300" cy="4401205"/>
          </a:xfrm>
          <a:prstGeom prst="rect">
            <a:avLst/>
          </a:prstGeom>
          <a:noFill/>
        </p:spPr>
        <p:txBody>
          <a:bodyPr wrap="square">
            <a:spAutoFit/>
          </a:bodyPr>
          <a:lstStyle/>
          <a:p>
            <a:pPr algn="just" fontAlgn="base"/>
            <a:r>
              <a:rPr lang="es-PR" b="1" dirty="0"/>
              <a:t>¿Qué impacto esperas que estos cambios tengan en los estudiantes? </a:t>
            </a:r>
            <a:endParaRPr lang="en-US" dirty="0"/>
          </a:p>
          <a:p>
            <a:pPr marL="285750" indent="-285750" algn="just">
              <a:buFont typeface="Arial" panose="020B0604020202020204" pitchFamily="34" charset="0"/>
              <a:buChar char="•"/>
            </a:pPr>
            <a:r>
              <a:rPr lang="es-PR" dirty="0"/>
              <a:t>La revisión curricular del Programa de Bellas Artes está enfocada en enriquecer estructuradamente la enseñanza artística en los Cursos de Artes Visuales, Comunicaciones (Cinematografía, Televisión y Radio), Danza, Música y Teatro tomando en cuenta las necesidades de las comunidades escolares. </a:t>
            </a:r>
            <a:endParaRPr lang="en-US" dirty="0"/>
          </a:p>
          <a:p>
            <a:pPr marL="285750" indent="-285750" algn="just">
              <a:buFont typeface="Arial" panose="020B0604020202020204" pitchFamily="34" charset="0"/>
              <a:buChar char="•"/>
            </a:pPr>
            <a:r>
              <a:rPr lang="es-PR" dirty="0"/>
              <a:t>Además, en la revisión se buscaron alternativas que ayuden al desarrollo de la educación artística de los estudiantes de todos los niveles educativos tomado en cuenta los cambios que han surgido en las organizaciones escolares y que afectan la frecuencia y las matrículas de los ofrecimientos (cursos).</a:t>
            </a:r>
            <a:endParaRPr lang="en-US" dirty="0"/>
          </a:p>
          <a:p>
            <a:pPr marL="285750" indent="-285750" algn="just">
              <a:buFont typeface="Arial" panose="020B0604020202020204" pitchFamily="34" charset="0"/>
              <a:buChar char="•"/>
            </a:pPr>
            <a:r>
              <a:rPr lang="es-PR" dirty="0"/>
              <a:t>Con la implementación de las unidades básicas en las cinco disciplinas, los maestros lograrán:</a:t>
            </a:r>
            <a:endParaRPr lang="en-US" dirty="0"/>
          </a:p>
          <a:p>
            <a:pPr lvl="2" algn="just"/>
            <a:r>
              <a:rPr lang="es-PR" dirty="0"/>
              <a:t>          a corto plazo: que aumente los proyectos artísticos de sus estudiantes</a:t>
            </a:r>
            <a:endParaRPr lang="en-US" dirty="0"/>
          </a:p>
          <a:p>
            <a:pPr lvl="1" algn="just"/>
            <a:r>
              <a:rPr lang="es-PR" dirty="0"/>
              <a:t>          a mediano plazo: que aumente la participación de sus estudiantes en exposiciones  </a:t>
            </a:r>
          </a:p>
          <a:p>
            <a:pPr lvl="1" algn="just"/>
            <a:r>
              <a:rPr lang="es-PR" dirty="0"/>
              <a:t>          y festivales de talentos</a:t>
            </a:r>
            <a:endParaRPr lang="en-US" dirty="0"/>
          </a:p>
          <a:p>
            <a:pPr lvl="1" algn="just"/>
            <a:r>
              <a:rPr lang="es-PR" dirty="0"/>
              <a:t>          a largo plazo: que aumenten la cantidad de estudiantes interesados en continuar   </a:t>
            </a:r>
          </a:p>
          <a:p>
            <a:pPr lvl="1" algn="just"/>
            <a:r>
              <a:rPr lang="es-PR" dirty="0"/>
              <a:t>          estudios universitarios en áreas relacionadas a las artes. </a:t>
            </a:r>
            <a:endParaRPr lang="en-US" dirty="0"/>
          </a:p>
          <a:p>
            <a:pPr marL="285750" indent="-285750" algn="just" fontAlgn="base">
              <a:buFont typeface="Arial" panose="020B0604020202020204" pitchFamily="34" charset="0"/>
              <a:buChar char="•"/>
            </a:pPr>
            <a:r>
              <a:rPr lang="es-PR" dirty="0"/>
              <a:t>La estructura propuesta en los nuevos documentos facilitará el proceso de planificación de los maestros y fomentará la creación de proyectos artísticos “</a:t>
            </a:r>
            <a:r>
              <a:rPr lang="es-PR" dirty="0" err="1"/>
              <a:t>retantes</a:t>
            </a:r>
            <a:r>
              <a:rPr lang="es-PR" dirty="0"/>
              <a:t>” por parte de los estudiantes para que promuevan la cultura puertorriqueña y expongan sus talentos. </a:t>
            </a:r>
            <a:endParaRPr lang="en-US" dirty="0"/>
          </a:p>
        </p:txBody>
      </p:sp>
    </p:spTree>
    <p:extLst>
      <p:ext uri="{BB962C8B-B14F-4D97-AF65-F5344CB8AC3E}">
        <p14:creationId xmlns:p14="http://schemas.microsoft.com/office/powerpoint/2010/main" val="3857253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317000" y="910767"/>
            <a:ext cx="4553525" cy="200946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dirty="0">
                <a:solidFill>
                  <a:schemeClr val="accent4"/>
                </a:solidFill>
                <a:effectLst>
                  <a:outerShdw blurRad="38100" dist="38100" dir="2700000" algn="tl">
                    <a:srgbClr val="000000">
                      <a:alpha val="43137"/>
                    </a:srgbClr>
                  </a:outerShdw>
                </a:effectLst>
              </a:rPr>
              <a:t>Deje su opinión sobre la revisión curricular del programa escaneado el código QR. </a:t>
            </a:r>
            <a:endParaRPr sz="24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4098856" y="-86630"/>
            <a:ext cx="4396760" cy="1740131"/>
          </a:xfrm>
          <a:prstGeom prst="rect">
            <a:avLst/>
          </a:prstGeom>
        </p:spPr>
      </p:pic>
      <p:pic>
        <p:nvPicPr>
          <p:cNvPr id="3" name="Picture 2" descr="Qr code&#10;&#10;Description automatically generated">
            <a:extLst>
              <a:ext uri="{FF2B5EF4-FFF2-40B4-BE49-F238E27FC236}">
                <a16:creationId xmlns:a16="http://schemas.microsoft.com/office/drawing/2014/main" id="{2A924777-6FEC-7C9E-72D6-050514ACABB9}"/>
              </a:ext>
            </a:extLst>
          </p:cNvPr>
          <p:cNvPicPr>
            <a:picLocks noChangeAspect="1"/>
          </p:cNvPicPr>
          <p:nvPr/>
        </p:nvPicPr>
        <p:blipFill>
          <a:blip r:embed="rId5"/>
          <a:stretch>
            <a:fillRect/>
          </a:stretch>
        </p:blipFill>
        <p:spPr>
          <a:xfrm>
            <a:off x="5459959" y="2989983"/>
            <a:ext cx="2009468" cy="200946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5"/>
          <p:cNvSpPr txBox="1">
            <a:spLocks noGrp="1"/>
          </p:cNvSpPr>
          <p:nvPr>
            <p:ph type="ctrTitle" idx="4294967295"/>
          </p:nvPr>
        </p:nvSpPr>
        <p:spPr>
          <a:xfrm>
            <a:off x="787400" y="1411521"/>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dirty="0"/>
              <a:t>Gracias por su atención. </a:t>
            </a:r>
            <a:endParaRPr sz="4800" b="1" dirty="0"/>
          </a:p>
        </p:txBody>
      </p:sp>
      <p:sp>
        <p:nvSpPr>
          <p:cNvPr id="426" name="Google Shape;426;p35"/>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25</a:t>
            </a:fld>
            <a:endParaRPr/>
          </a:p>
        </p:txBody>
      </p:sp>
      <p:pic>
        <p:nvPicPr>
          <p:cNvPr id="7" name="Picture 6" descr="A picture containing text&#10;&#10;Description automatically generated">
            <a:extLst>
              <a:ext uri="{FF2B5EF4-FFF2-40B4-BE49-F238E27FC236}">
                <a16:creationId xmlns:a16="http://schemas.microsoft.com/office/drawing/2014/main" id="{C37F1264-F016-4908-B0A1-792C80AECF26}"/>
              </a:ext>
            </a:extLst>
          </p:cNvPr>
          <p:cNvPicPr>
            <a:picLocks noChangeAspect="1"/>
          </p:cNvPicPr>
          <p:nvPr/>
        </p:nvPicPr>
        <p:blipFill>
          <a:blip r:embed="rId3"/>
          <a:stretch>
            <a:fillRect/>
          </a:stretch>
        </p:blipFill>
        <p:spPr>
          <a:xfrm>
            <a:off x="2043699" y="2572179"/>
            <a:ext cx="5056602" cy="237519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Title 1">
            <a:extLst>
              <a:ext uri="{FF2B5EF4-FFF2-40B4-BE49-F238E27FC236}">
                <a16:creationId xmlns:a16="http://schemas.microsoft.com/office/drawing/2014/main" id="{06AB06C0-D17D-43DB-AD40-7EE99FFCF176}"/>
              </a:ext>
            </a:extLst>
          </p:cNvPr>
          <p:cNvSpPr>
            <a:spLocks noGrp="1"/>
          </p:cNvSpPr>
          <p:nvPr>
            <p:ph type="title"/>
          </p:nvPr>
        </p:nvSpPr>
        <p:spPr>
          <a:xfrm>
            <a:off x="3092116" y="878305"/>
            <a:ext cx="5426242" cy="856901"/>
          </a:xfrm>
        </p:spPr>
        <p:txBody>
          <a:bodyPr/>
          <a:lstStyle/>
          <a:p>
            <a:r>
              <a:rPr lang="es-PR" sz="3200" b="1" dirty="0">
                <a:solidFill>
                  <a:schemeClr val="accent4"/>
                </a:solidFill>
                <a:effectLst>
                  <a:outerShdw blurRad="38100" dist="38100" dir="2700000" algn="tl">
                    <a:srgbClr val="000000">
                      <a:alpha val="43137"/>
                    </a:srgbClr>
                  </a:outerShdw>
                </a:effectLst>
              </a:rPr>
              <a:t>Nota aclaratoria</a:t>
            </a:r>
          </a:p>
        </p:txBody>
      </p:sp>
      <p:sp>
        <p:nvSpPr>
          <p:cNvPr id="417" name="Google Shape;417;p19"/>
          <p:cNvSpPr txBox="1">
            <a:spLocks noGrp="1"/>
          </p:cNvSpPr>
          <p:nvPr>
            <p:ph type="body" idx="1"/>
          </p:nvPr>
        </p:nvSpPr>
        <p:spPr>
          <a:xfrm>
            <a:off x="3092116" y="1885520"/>
            <a:ext cx="5426242" cy="2888358"/>
          </a:xfrm>
          <a:prstGeom prst="rect">
            <a:avLst/>
          </a:prstGeom>
        </p:spPr>
        <p:txBody>
          <a:bodyPr spcFirstLastPara="1" wrap="square" lIns="91425" tIns="91425" rIns="91425" bIns="91425" anchor="t" anchorCtr="0">
            <a:noAutofit/>
          </a:bodyPr>
          <a:lstStyle/>
          <a:p>
            <a:pPr marL="0" lvl="0" indent="0" algn="just" rtl="0">
              <a:spcBef>
                <a:spcPts val="600"/>
              </a:spcBef>
              <a:spcAft>
                <a:spcPts val="1000"/>
              </a:spcAft>
              <a:buNone/>
            </a:pPr>
            <a:r>
              <a:rPr lang="es-ES" sz="2000" dirty="0"/>
              <a:t>Para propósitos de carácter legal en relación con la Ley de Derechos Civiles de 1964, el uso de los términos estudiante, maestro, director, facilitador,  y cualquier otro que pueda hacer referencia a ambos géneros, incluye tanto al masculino como al femenino.​</a:t>
            </a:r>
          </a:p>
        </p:txBody>
      </p:sp>
      <p:sp>
        <p:nvSpPr>
          <p:cNvPr id="418" name="Google Shape;418;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6" name="Picture 5" descr="A picture containing text&#10;&#10;Description automatically generated">
            <a:extLst>
              <a:ext uri="{FF2B5EF4-FFF2-40B4-BE49-F238E27FC236}">
                <a16:creationId xmlns:a16="http://schemas.microsoft.com/office/drawing/2014/main" id="{6F41CFA9-619C-473F-9E36-83F2A83C6F83}"/>
              </a:ext>
            </a:extLst>
          </p:cNvPr>
          <p:cNvPicPr>
            <a:picLocks noChangeAspect="1"/>
          </p:cNvPicPr>
          <p:nvPr/>
        </p:nvPicPr>
        <p:blipFill>
          <a:blip r:embed="rId3"/>
          <a:stretch>
            <a:fillRect/>
          </a:stretch>
        </p:blipFill>
        <p:spPr>
          <a:xfrm>
            <a:off x="6102350" y="179484"/>
            <a:ext cx="2235628" cy="1050123"/>
          </a:xfrm>
          <a:prstGeom prst="rect">
            <a:avLst/>
          </a:prstGeom>
        </p:spPr>
      </p:pic>
    </p:spTree>
    <p:extLst>
      <p:ext uri="{BB962C8B-B14F-4D97-AF65-F5344CB8AC3E}">
        <p14:creationId xmlns:p14="http://schemas.microsoft.com/office/powerpoint/2010/main" val="1430646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4"/>
          <p:cNvSpPr txBox="1">
            <a:spLocks noGrp="1"/>
          </p:cNvSpPr>
          <p:nvPr>
            <p:ph type="title"/>
          </p:nvPr>
        </p:nvSpPr>
        <p:spPr>
          <a:xfrm>
            <a:off x="3561348" y="236558"/>
            <a:ext cx="3150138" cy="90139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b="1" dirty="0">
                <a:solidFill>
                  <a:schemeClr val="accent2"/>
                </a:solidFill>
                <a:effectLst>
                  <a:outerShdw blurRad="38100" dist="38100" dir="2700000" algn="tl">
                    <a:srgbClr val="000000">
                      <a:alpha val="43137"/>
                    </a:srgbClr>
                  </a:outerShdw>
                </a:effectLst>
              </a:rPr>
              <a:t>Objetivos</a:t>
            </a:r>
            <a:r>
              <a:rPr lang="en" sz="3200" dirty="0"/>
              <a:t> </a:t>
            </a:r>
            <a:endParaRPr sz="3200" dirty="0"/>
          </a:p>
        </p:txBody>
      </p:sp>
      <p:sp>
        <p:nvSpPr>
          <p:cNvPr id="201" name="Google Shape;201;p14"/>
          <p:cNvSpPr txBox="1"/>
          <p:nvPr/>
        </p:nvSpPr>
        <p:spPr>
          <a:xfrm>
            <a:off x="2313315" y="1213492"/>
            <a:ext cx="3705110" cy="2207100"/>
          </a:xfrm>
          <a:prstGeom prst="rect">
            <a:avLst/>
          </a:prstGeom>
          <a:noFill/>
          <a:ln>
            <a:noFill/>
          </a:ln>
        </p:spPr>
        <p:txBody>
          <a:bodyPr spcFirstLastPara="1" wrap="square" lIns="91425" tIns="91425" rIns="91425" bIns="91425" anchor="t" anchorCtr="0">
            <a:noAutofit/>
          </a:bodyPr>
          <a:lstStyle/>
          <a:p>
            <a:pPr lvl="0">
              <a:spcBef>
                <a:spcPts val="600"/>
              </a:spcBef>
            </a:pPr>
            <a:r>
              <a:rPr lang="en-US" sz="2800" b="1" dirty="0">
                <a:solidFill>
                  <a:srgbClr val="E8004C"/>
                </a:solidFill>
                <a:latin typeface="Varela Round"/>
                <a:ea typeface="Varela Round"/>
                <a:cs typeface="Varela Round"/>
                <a:sym typeface="Varela Round"/>
              </a:rPr>
              <a:t>1. </a:t>
            </a:r>
            <a:r>
              <a:rPr lang="en-US" sz="1800" b="1" dirty="0" err="1">
                <a:solidFill>
                  <a:schemeClr val="tx1"/>
                </a:solidFill>
                <a:effectLst>
                  <a:outerShdw blurRad="38100" dist="38100" dir="2700000" algn="tl">
                    <a:srgbClr val="000000">
                      <a:alpha val="43137"/>
                    </a:srgbClr>
                  </a:outerShdw>
                </a:effectLst>
                <a:latin typeface="Nixie One" panose="020B0604020202020204" charset="0"/>
                <a:ea typeface="Varela Round"/>
                <a:cs typeface="Varela Round"/>
                <a:sym typeface="Varela Round"/>
              </a:rPr>
              <a:t>Presentar</a:t>
            </a:r>
            <a:r>
              <a:rPr lang="en-US" sz="1800" b="1" dirty="0">
                <a:solidFill>
                  <a:schemeClr val="tx1"/>
                </a:solidFill>
                <a:effectLst>
                  <a:outerShdw blurRad="38100" dist="38100" dir="2700000" algn="tl">
                    <a:srgbClr val="000000">
                      <a:alpha val="43137"/>
                    </a:srgbClr>
                  </a:outerShdw>
                </a:effectLst>
                <a:latin typeface="Nixie One" panose="020B0604020202020204" charset="0"/>
                <a:ea typeface="Varela Round"/>
                <a:cs typeface="Varela Round"/>
                <a:sym typeface="Varela Round"/>
              </a:rPr>
              <a:t> </a:t>
            </a:r>
            <a:r>
              <a:rPr lang="en-US" sz="1800" b="1" dirty="0" err="1">
                <a:solidFill>
                  <a:schemeClr val="tx1"/>
                </a:solidFill>
                <a:effectLst>
                  <a:outerShdw blurRad="38100" dist="38100" dir="2700000" algn="tl">
                    <a:srgbClr val="000000">
                      <a:alpha val="43137"/>
                    </a:srgbClr>
                  </a:outerShdw>
                </a:effectLst>
                <a:latin typeface="Nixie One" panose="020B0604020202020204" charset="0"/>
                <a:ea typeface="Varela Round"/>
                <a:cs typeface="Varela Round"/>
                <a:sym typeface="Varela Round"/>
              </a:rPr>
              <a:t>los</a:t>
            </a:r>
            <a:r>
              <a:rPr lang="en-US" sz="1800" b="1" dirty="0">
                <a:solidFill>
                  <a:schemeClr val="tx1"/>
                </a:solidFill>
                <a:effectLst>
                  <a:outerShdw blurRad="38100" dist="38100" dir="2700000" algn="tl">
                    <a:srgbClr val="000000">
                      <a:alpha val="43137"/>
                    </a:srgbClr>
                  </a:outerShdw>
                </a:effectLst>
                <a:latin typeface="Nixie One" panose="020B0604020202020204" charset="0"/>
                <a:ea typeface="Varela Round"/>
                <a:cs typeface="Varela Round"/>
                <a:sym typeface="Varela Round"/>
              </a:rPr>
              <a:t> </a:t>
            </a:r>
            <a:r>
              <a:rPr lang="en" sz="1800" b="1" dirty="0">
                <a:solidFill>
                  <a:schemeClr val="tx1"/>
                </a:solidFill>
                <a:effectLst>
                  <a:outerShdw blurRad="38100" dist="38100" dir="2700000" algn="tl">
                    <a:srgbClr val="000000">
                      <a:alpha val="43137"/>
                    </a:srgbClr>
                  </a:outerShdw>
                </a:effectLst>
                <a:latin typeface="Nixie One" panose="020B0604020202020204" charset="0"/>
                <a:ea typeface="Varela Round"/>
              </a:rPr>
              <a:t>f</a:t>
            </a:r>
            <a:r>
              <a:rPr lang="en" sz="1800" b="1" dirty="0">
                <a:solidFill>
                  <a:schemeClr val="tx1"/>
                </a:solidFill>
                <a:effectLst>
                  <a:outerShdw blurRad="38100" dist="38100" dir="2700000" algn="tl">
                    <a:srgbClr val="000000">
                      <a:alpha val="43137"/>
                    </a:srgbClr>
                  </a:outerShdw>
                </a:effectLst>
                <a:latin typeface="Nixie One" panose="020B0604020202020204" charset="0"/>
              </a:rPr>
              <a:t>undamentos del Proyecto de Revisión Curricular de Servicios Académicos </a:t>
            </a:r>
            <a:endParaRPr sz="1800" b="1" dirty="0">
              <a:solidFill>
                <a:schemeClr val="tx1"/>
              </a:solidFill>
              <a:effectLst>
                <a:outerShdw blurRad="38100" dist="38100" dir="2700000" algn="tl">
                  <a:srgbClr val="000000">
                    <a:alpha val="43137"/>
                  </a:srgbClr>
                </a:outerShdw>
              </a:effectLst>
              <a:latin typeface="Nixie One" panose="020B0604020202020204" charset="0"/>
              <a:ea typeface="Varela Round"/>
              <a:cs typeface="Varela Round"/>
              <a:sym typeface="Varela Round"/>
            </a:endParaRPr>
          </a:p>
        </p:txBody>
      </p:sp>
      <p:sp>
        <p:nvSpPr>
          <p:cNvPr id="204" name="Google Shape;204;p14"/>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7" name="Picture 6" descr="A picture containing text&#10;&#10;Description automatically generated">
            <a:extLst>
              <a:ext uri="{FF2B5EF4-FFF2-40B4-BE49-F238E27FC236}">
                <a16:creationId xmlns:a16="http://schemas.microsoft.com/office/drawing/2014/main" id="{37CDB446-2C79-4EF4-A8C7-B8E2BF5D8E47}"/>
              </a:ext>
            </a:extLst>
          </p:cNvPr>
          <p:cNvPicPr>
            <a:picLocks noChangeAspect="1"/>
          </p:cNvPicPr>
          <p:nvPr/>
        </p:nvPicPr>
        <p:blipFill>
          <a:blip r:embed="rId3"/>
          <a:stretch>
            <a:fillRect/>
          </a:stretch>
        </p:blipFill>
        <p:spPr>
          <a:xfrm>
            <a:off x="681548" y="-133645"/>
            <a:ext cx="2583427" cy="1213492"/>
          </a:xfrm>
          <a:prstGeom prst="rect">
            <a:avLst/>
          </a:prstGeom>
        </p:spPr>
      </p:pic>
      <p:sp>
        <p:nvSpPr>
          <p:cNvPr id="8" name="Google Shape;201;p14">
            <a:extLst>
              <a:ext uri="{FF2B5EF4-FFF2-40B4-BE49-F238E27FC236}">
                <a16:creationId xmlns:a16="http://schemas.microsoft.com/office/drawing/2014/main" id="{D8E48209-D162-4D94-8DD8-305C8B6FC165}"/>
              </a:ext>
            </a:extLst>
          </p:cNvPr>
          <p:cNvSpPr txBox="1"/>
          <p:nvPr/>
        </p:nvSpPr>
        <p:spPr>
          <a:xfrm>
            <a:off x="6253324" y="2014724"/>
            <a:ext cx="2722233" cy="22071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2800" b="1" dirty="0">
                <a:solidFill>
                  <a:srgbClr val="E8004C"/>
                </a:solidFill>
                <a:latin typeface="Varela Round"/>
                <a:ea typeface="Varela Round"/>
                <a:cs typeface="Varela Round"/>
                <a:sym typeface="Varela Round"/>
              </a:rPr>
              <a:t>2. </a:t>
            </a:r>
            <a:r>
              <a:rPr lang="en" sz="2000" b="1" dirty="0">
                <a:solidFill>
                  <a:schemeClr val="tx1"/>
                </a:solidFill>
                <a:effectLst>
                  <a:outerShdw blurRad="38100" dist="38100" dir="2700000" algn="tl">
                    <a:srgbClr val="000000">
                      <a:alpha val="43137"/>
                    </a:srgbClr>
                  </a:outerShdw>
                </a:effectLst>
                <a:latin typeface="Nixie One" panose="020B0604020202020204" charset="0"/>
              </a:rPr>
              <a:t>Presentar los preceptos guías </a:t>
            </a:r>
            <a:endParaRPr lang="es-ES" sz="2000" dirty="0">
              <a:solidFill>
                <a:schemeClr val="tx1"/>
              </a:solidFill>
              <a:latin typeface="Nixie One" panose="020B0604020202020204" charset="0"/>
              <a:ea typeface="Varela Round"/>
              <a:cs typeface="Varela Round"/>
              <a:sym typeface="Varela Round"/>
            </a:endParaRPr>
          </a:p>
        </p:txBody>
      </p:sp>
      <p:sp>
        <p:nvSpPr>
          <p:cNvPr id="9" name="Google Shape;201;p14">
            <a:extLst>
              <a:ext uri="{FF2B5EF4-FFF2-40B4-BE49-F238E27FC236}">
                <a16:creationId xmlns:a16="http://schemas.microsoft.com/office/drawing/2014/main" id="{BAB3B62B-B92E-4D2F-B266-2EA026118948}"/>
              </a:ext>
            </a:extLst>
          </p:cNvPr>
          <p:cNvSpPr txBox="1"/>
          <p:nvPr/>
        </p:nvSpPr>
        <p:spPr>
          <a:xfrm>
            <a:off x="2418347" y="3775344"/>
            <a:ext cx="6557210" cy="1422762"/>
          </a:xfrm>
          <a:prstGeom prst="rect">
            <a:avLst/>
          </a:prstGeom>
          <a:noFill/>
          <a:ln>
            <a:noFill/>
          </a:ln>
        </p:spPr>
        <p:txBody>
          <a:bodyPr spcFirstLastPara="1" wrap="square" lIns="91425" tIns="91425" rIns="91425" bIns="91425" anchor="t" anchorCtr="0">
            <a:noAutofit/>
          </a:bodyPr>
          <a:lstStyle/>
          <a:p>
            <a:pPr lvl="0">
              <a:spcBef>
                <a:spcPts val="600"/>
              </a:spcBef>
            </a:pPr>
            <a:r>
              <a:rPr lang="en-US" sz="2800" b="1" dirty="0">
                <a:solidFill>
                  <a:srgbClr val="E8004C"/>
                </a:solidFill>
                <a:latin typeface="Varela Round"/>
                <a:ea typeface="Varela Round"/>
                <a:cs typeface="Varela Round"/>
                <a:sym typeface="Varela Round"/>
              </a:rPr>
              <a:t>3. </a:t>
            </a:r>
            <a:r>
              <a:rPr lang="en" sz="2000" b="1" dirty="0">
                <a:solidFill>
                  <a:schemeClr val="tx1"/>
                </a:solidFill>
                <a:effectLst>
                  <a:outerShdw blurRad="38100" dist="38100" dir="2700000" algn="tl">
                    <a:srgbClr val="000000">
                      <a:alpha val="43137"/>
                    </a:srgbClr>
                  </a:outerShdw>
                </a:effectLst>
                <a:latin typeface="Nixie One" panose="020B0604020202020204" charset="0"/>
              </a:rPr>
              <a:t>Presentar el proceso de Revisión Curricular del Programa  de Bellas Artes</a:t>
            </a:r>
            <a:r>
              <a:rPr lang="es-ES" sz="2000" b="1" dirty="0">
                <a:solidFill>
                  <a:schemeClr val="tx1"/>
                </a:solidFill>
                <a:effectLst>
                  <a:outerShdw blurRad="38100" dist="38100" dir="2700000" algn="tl">
                    <a:srgbClr val="000000">
                      <a:alpha val="43137"/>
                    </a:srgbClr>
                  </a:outerShdw>
                </a:effectLst>
                <a:latin typeface="Nixie One" panose="020B0604020202020204" charset="0"/>
                <a:ea typeface="Varela Round"/>
                <a:cs typeface="Varela Round"/>
                <a:sym typeface="Varela Round"/>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572000" y="1965479"/>
            <a:ext cx="3923148" cy="278614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b="1" dirty="0">
                <a:solidFill>
                  <a:schemeClr val="accent4"/>
                </a:solidFill>
                <a:effectLst>
                  <a:outerShdw blurRad="38100" dist="38100" dir="2700000" algn="tl">
                    <a:srgbClr val="000000">
                      <a:alpha val="43137"/>
                    </a:srgbClr>
                  </a:outerShdw>
                </a:effectLst>
              </a:rPr>
              <a:t>Fundamentos del Proyecto de Revisión Curricular de Servicios Académicos </a:t>
            </a:r>
            <a:endParaRPr sz="32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3962400" y="0"/>
            <a:ext cx="4396760" cy="2065254"/>
          </a:xfrm>
          <a:prstGeom prst="rect">
            <a:avLst/>
          </a:prstGeom>
        </p:spPr>
      </p:pic>
    </p:spTree>
    <p:extLst>
      <p:ext uri="{BB962C8B-B14F-4D97-AF65-F5344CB8AC3E}">
        <p14:creationId xmlns:p14="http://schemas.microsoft.com/office/powerpoint/2010/main" val="4027690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C4E6530-7D4C-470B-ADE8-D0C9D61B5514}"/>
              </a:ext>
            </a:extLst>
          </p:cNvPr>
          <p:cNvPicPr>
            <a:picLocks noChangeAspect="1"/>
          </p:cNvPicPr>
          <p:nvPr/>
        </p:nvPicPr>
        <p:blipFill rotWithShape="1">
          <a:blip r:embed="rId2"/>
          <a:srcRect l="69191"/>
          <a:stretch/>
        </p:blipFill>
        <p:spPr>
          <a:xfrm>
            <a:off x="8422036" y="35625"/>
            <a:ext cx="795923" cy="1213492"/>
          </a:xfrm>
          <a:prstGeom prst="rect">
            <a:avLst/>
          </a:prstGeom>
        </p:spPr>
      </p:pic>
      <p:grpSp>
        <p:nvGrpSpPr>
          <p:cNvPr id="5" name="Google Shape;469;p42">
            <a:extLst>
              <a:ext uri="{FF2B5EF4-FFF2-40B4-BE49-F238E27FC236}">
                <a16:creationId xmlns:a16="http://schemas.microsoft.com/office/drawing/2014/main" id="{A14F6F85-324C-4AC3-6F39-576A710314E5}"/>
              </a:ext>
            </a:extLst>
          </p:cNvPr>
          <p:cNvGrpSpPr/>
          <p:nvPr/>
        </p:nvGrpSpPr>
        <p:grpSpPr>
          <a:xfrm>
            <a:off x="1400506" y="1919951"/>
            <a:ext cx="3272445" cy="2740310"/>
            <a:chOff x="3736257" y="4460423"/>
            <a:chExt cx="762630" cy="638618"/>
          </a:xfrm>
        </p:grpSpPr>
        <p:sp>
          <p:nvSpPr>
            <p:cNvPr id="6" name="Google Shape;472;p42">
              <a:extLst>
                <a:ext uri="{FF2B5EF4-FFF2-40B4-BE49-F238E27FC236}">
                  <a16:creationId xmlns:a16="http://schemas.microsoft.com/office/drawing/2014/main" id="{56EA582D-E79E-0CCA-0570-5373DC36E660}"/>
                </a:ext>
              </a:extLst>
            </p:cNvPr>
            <p:cNvSpPr/>
            <p:nvPr/>
          </p:nvSpPr>
          <p:spPr>
            <a:xfrm>
              <a:off x="3736257" y="4519014"/>
              <a:ext cx="762630" cy="15795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solidFill>
                <a:schemeClr val="accent1">
                  <a:lumMod val="40000"/>
                  <a:lumOff val="60000"/>
                </a:schemeClr>
              </a:solidFill>
            </a:ln>
          </p:spPr>
          <p:txBody>
            <a:bodyPr spcFirstLastPara="1" wrap="square" lIns="68575" tIns="34275" rIns="68575" bIns="34275" anchor="ctr" anchorCtr="0">
              <a:noAutofit/>
            </a:bodyPr>
            <a:lstStyle/>
            <a:p>
              <a:pPr algn="ctr">
                <a:buClr>
                  <a:schemeClr val="dk1"/>
                </a:buClr>
                <a:buSzPts val="1400"/>
              </a:pPr>
              <a:r>
                <a:rPr lang="en" sz="1200" b="1">
                  <a:solidFill>
                    <a:schemeClr val="tx1">
                      <a:lumMod val="50000"/>
                    </a:schemeClr>
                  </a:solidFill>
                  <a:latin typeface="Sniglet"/>
                  <a:ea typeface="Sniglet"/>
                  <a:cs typeface="Sniglet"/>
                  <a:sym typeface="Sniglet"/>
                </a:rPr>
                <a:t>PENSAMIENTO CRÍTICO</a:t>
              </a:r>
              <a:endParaRPr lang="en" sz="1200" b="1" i="0" u="none" strike="noStrike" cap="none">
                <a:solidFill>
                  <a:schemeClr val="tx1">
                    <a:lumMod val="50000"/>
                  </a:schemeClr>
                </a:solidFill>
                <a:latin typeface="Sniglet"/>
                <a:ea typeface="Sniglet"/>
                <a:cs typeface="Sniglet"/>
              </a:endParaRPr>
            </a:p>
          </p:txBody>
        </p:sp>
        <p:sp>
          <p:nvSpPr>
            <p:cNvPr id="8" name="Google Shape;473;p42">
              <a:extLst>
                <a:ext uri="{FF2B5EF4-FFF2-40B4-BE49-F238E27FC236}">
                  <a16:creationId xmlns:a16="http://schemas.microsoft.com/office/drawing/2014/main" id="{257166D3-B172-48F1-D973-9EE5E4BF6C7A}"/>
                </a:ext>
              </a:extLst>
            </p:cNvPr>
            <p:cNvSpPr/>
            <p:nvPr/>
          </p:nvSpPr>
          <p:spPr>
            <a:xfrm>
              <a:off x="3824940" y="4794430"/>
              <a:ext cx="582426" cy="142783"/>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ctr" anchorCtr="0">
              <a:noAutofit/>
            </a:bodyPr>
            <a:lstStyle/>
            <a:p>
              <a:pPr algn="ctr">
                <a:buClr>
                  <a:schemeClr val="dk1"/>
                </a:buClr>
                <a:buSzPts val="1400"/>
              </a:pPr>
              <a:r>
                <a:rPr lang="en" sz="1100" b="1" dirty="0">
                  <a:latin typeface="Sniglet"/>
                  <a:ea typeface="Sniglet"/>
                  <a:cs typeface="Sniglet"/>
                  <a:sym typeface="Sniglet"/>
                </a:rPr>
                <a:t>ACTITUDES PARA EL ÉXITO ACADÉMICO</a:t>
              </a:r>
              <a:endParaRPr sz="1100" b="1" i="0" u="none" strike="noStrike" cap="none" dirty="0">
                <a:latin typeface="Sniglet"/>
                <a:ea typeface="Sniglet"/>
                <a:cs typeface="Sniglet"/>
                <a:sym typeface="Sniglet"/>
              </a:endParaRPr>
            </a:p>
          </p:txBody>
        </p:sp>
        <p:sp>
          <p:nvSpPr>
            <p:cNvPr id="10" name="Google Shape;474;p42">
              <a:extLst>
                <a:ext uri="{FF2B5EF4-FFF2-40B4-BE49-F238E27FC236}">
                  <a16:creationId xmlns:a16="http://schemas.microsoft.com/office/drawing/2014/main" id="{AE0223A5-BF5F-B792-786B-7E8ABF4A2C57}"/>
                </a:ext>
              </a:extLst>
            </p:cNvPr>
            <p:cNvSpPr/>
            <p:nvPr/>
          </p:nvSpPr>
          <p:spPr>
            <a:xfrm>
              <a:off x="3778727" y="4655928"/>
              <a:ext cx="672585" cy="153653"/>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buFont typeface="Calibri"/>
              </a:pPr>
              <a:r>
                <a:rPr lang="en" sz="1200" b="1" dirty="0">
                  <a:latin typeface="Sniglet"/>
                  <a:ea typeface="Sniglet"/>
                  <a:cs typeface="Sniglet"/>
                </a:rPr>
                <a:t>PENSAMIENTO CREATIVO</a:t>
              </a:r>
              <a:endParaRPr lang="en" sz="1200" b="1" i="0" u="none" strike="noStrike" cap="none" dirty="0">
                <a:latin typeface="Sniglet"/>
                <a:ea typeface="Sniglet"/>
                <a:cs typeface="Sniglet"/>
              </a:endParaRPr>
            </a:p>
          </p:txBody>
        </p:sp>
        <p:sp>
          <p:nvSpPr>
            <p:cNvPr id="11" name="Google Shape;475;p42">
              <a:extLst>
                <a:ext uri="{FF2B5EF4-FFF2-40B4-BE49-F238E27FC236}">
                  <a16:creationId xmlns:a16="http://schemas.microsoft.com/office/drawing/2014/main" id="{F2E2D634-2E23-019F-96DF-D86B70C15A15}"/>
                </a:ext>
              </a:extLst>
            </p:cNvPr>
            <p:cNvSpPr/>
            <p:nvPr/>
          </p:nvSpPr>
          <p:spPr>
            <a:xfrm>
              <a:off x="3868662" y="4912316"/>
              <a:ext cx="504580" cy="186725"/>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pPr>
              <a:br>
                <a:rPr lang="en" sz="1100" b="1" dirty="0">
                  <a:latin typeface="Sniglet"/>
                  <a:ea typeface="Sniglet"/>
                  <a:cs typeface="Sniglet"/>
                  <a:sym typeface="Sniglet"/>
                </a:rPr>
              </a:br>
              <a:r>
                <a:rPr lang="en" sz="1100" b="1" dirty="0">
                  <a:latin typeface="Sniglet"/>
                  <a:ea typeface="Sniglet"/>
                  <a:cs typeface="Sniglet"/>
                  <a:sym typeface="Sniglet"/>
                </a:rPr>
                <a:t>EQUIDAD Y RESPETO HACIA TODOS LOS SERES </a:t>
              </a:r>
              <a:r>
                <a:rPr lang="en" sz="1050" b="1" dirty="0">
                  <a:latin typeface="Sniglet"/>
                  <a:ea typeface="Sniglet"/>
                  <a:cs typeface="Sniglet"/>
                  <a:sym typeface="Sniglet"/>
                </a:rPr>
                <a:t>HUMANOS</a:t>
              </a:r>
              <a:endParaRPr sz="1050" b="1" i="0" u="none" strike="noStrike" cap="none" dirty="0">
                <a:latin typeface="Sniglet"/>
                <a:ea typeface="Sniglet"/>
                <a:cs typeface="Sniglet"/>
                <a:sym typeface="Sniglet"/>
              </a:endParaRPr>
            </a:p>
          </p:txBody>
        </p:sp>
        <p:sp>
          <p:nvSpPr>
            <p:cNvPr id="12" name="Google Shape;476;p42">
              <a:extLst>
                <a:ext uri="{FF2B5EF4-FFF2-40B4-BE49-F238E27FC236}">
                  <a16:creationId xmlns:a16="http://schemas.microsoft.com/office/drawing/2014/main" id="{0A803146-F37A-080C-6CD2-8FFB8C7E38E3}"/>
                </a:ext>
              </a:extLst>
            </p:cNvPr>
            <p:cNvSpPr/>
            <p:nvPr/>
          </p:nvSpPr>
          <p:spPr>
            <a:xfrm>
              <a:off x="3778727" y="4460423"/>
              <a:ext cx="719100" cy="792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dirty="0">
                <a:solidFill>
                  <a:schemeClr val="lt1"/>
                </a:solidFill>
                <a:latin typeface="Sniglet"/>
                <a:ea typeface="Sniglet"/>
                <a:cs typeface="Sniglet"/>
                <a:sym typeface="Sniglet"/>
              </a:endParaRPr>
            </a:p>
          </p:txBody>
        </p:sp>
      </p:grpSp>
      <p:grpSp>
        <p:nvGrpSpPr>
          <p:cNvPr id="13" name="Google Shape;469;p42">
            <a:extLst>
              <a:ext uri="{FF2B5EF4-FFF2-40B4-BE49-F238E27FC236}">
                <a16:creationId xmlns:a16="http://schemas.microsoft.com/office/drawing/2014/main" id="{98DBBCD8-6862-BA49-BF14-3162394134C4}"/>
              </a:ext>
            </a:extLst>
          </p:cNvPr>
          <p:cNvGrpSpPr/>
          <p:nvPr/>
        </p:nvGrpSpPr>
        <p:grpSpPr>
          <a:xfrm>
            <a:off x="4844782" y="1919951"/>
            <a:ext cx="3272445" cy="2740310"/>
            <a:chOff x="3736257" y="4460423"/>
            <a:chExt cx="762630" cy="638618"/>
          </a:xfrm>
        </p:grpSpPr>
        <p:sp>
          <p:nvSpPr>
            <p:cNvPr id="14" name="Google Shape;472;p42">
              <a:extLst>
                <a:ext uri="{FF2B5EF4-FFF2-40B4-BE49-F238E27FC236}">
                  <a16:creationId xmlns:a16="http://schemas.microsoft.com/office/drawing/2014/main" id="{D06FAD65-461A-8630-CB21-76C35B381DE7}"/>
                </a:ext>
              </a:extLst>
            </p:cNvPr>
            <p:cNvSpPr/>
            <p:nvPr/>
          </p:nvSpPr>
          <p:spPr>
            <a:xfrm>
              <a:off x="3736257" y="4519014"/>
              <a:ext cx="762630" cy="15795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solidFill>
                <a:schemeClr val="accent1">
                  <a:lumMod val="40000"/>
                  <a:lumOff val="60000"/>
                </a:schemeClr>
              </a:solidFill>
            </a:ln>
          </p:spPr>
          <p:txBody>
            <a:bodyPr spcFirstLastPara="1" wrap="square" lIns="68575" tIns="34275" rIns="68575" bIns="34275" anchor="ctr" anchorCtr="0">
              <a:noAutofit/>
            </a:bodyPr>
            <a:lstStyle/>
            <a:p>
              <a:pPr algn="ctr">
                <a:buClr>
                  <a:schemeClr val="dk1"/>
                </a:buClr>
                <a:buSzPts val="1400"/>
              </a:pPr>
              <a:r>
                <a:rPr lang="es-PR" sz="1200" b="1" dirty="0">
                  <a:solidFill>
                    <a:schemeClr val="tx1">
                      <a:lumMod val="50000"/>
                    </a:schemeClr>
                  </a:solidFill>
                  <a:latin typeface="Sniglet"/>
                  <a:ea typeface="Sniglet"/>
                  <a:cs typeface="Sniglet"/>
                  <a:sym typeface="Sniglet"/>
                </a:rPr>
                <a:t>PERTINENCIA DE PROGRAMAS DE ESTUDIO (Ley 85-2018)</a:t>
              </a:r>
            </a:p>
          </p:txBody>
        </p:sp>
        <p:sp>
          <p:nvSpPr>
            <p:cNvPr id="15" name="Google Shape;473;p42">
              <a:extLst>
                <a:ext uri="{FF2B5EF4-FFF2-40B4-BE49-F238E27FC236}">
                  <a16:creationId xmlns:a16="http://schemas.microsoft.com/office/drawing/2014/main" id="{47A74132-A4B4-C6DB-297F-7A311E2D84A4}"/>
                </a:ext>
              </a:extLst>
            </p:cNvPr>
            <p:cNvSpPr/>
            <p:nvPr/>
          </p:nvSpPr>
          <p:spPr>
            <a:xfrm>
              <a:off x="3824940" y="4794430"/>
              <a:ext cx="582426" cy="142783"/>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ctr" anchorCtr="0">
              <a:noAutofit/>
            </a:bodyPr>
            <a:lstStyle/>
            <a:p>
              <a:pPr algn="ctr">
                <a:buClr>
                  <a:schemeClr val="dk1"/>
                </a:buClr>
                <a:buSzPts val="1400"/>
              </a:pPr>
              <a:r>
                <a:rPr lang="en-US" sz="1100" b="1" dirty="0">
                  <a:latin typeface="Sniglet"/>
                  <a:ea typeface="Sniglet"/>
                  <a:cs typeface="Sniglet"/>
                  <a:sym typeface="Sniglet"/>
                </a:rPr>
                <a:t>COMPETENCIAS ESENCIALES </a:t>
              </a:r>
            </a:p>
            <a:p>
              <a:pPr algn="ctr">
                <a:buClr>
                  <a:schemeClr val="dk1"/>
                </a:buClr>
                <a:buSzPts val="1400"/>
              </a:pPr>
              <a:r>
                <a:rPr lang="en-US" sz="1100" b="1" dirty="0">
                  <a:latin typeface="Sniglet"/>
                  <a:ea typeface="Sniglet"/>
                  <a:cs typeface="Sniglet"/>
                  <a:sym typeface="Sniglet"/>
                </a:rPr>
                <a:t>DE FILNANDIA </a:t>
              </a:r>
              <a:endParaRPr lang="en-US" sz="1100" b="1" i="0" u="none" strike="noStrike" cap="none" dirty="0">
                <a:latin typeface="Sniglet"/>
                <a:ea typeface="Sniglet"/>
                <a:cs typeface="Sniglet"/>
                <a:sym typeface="Sniglet"/>
              </a:endParaRPr>
            </a:p>
          </p:txBody>
        </p:sp>
        <p:sp>
          <p:nvSpPr>
            <p:cNvPr id="16" name="Google Shape;474;p42">
              <a:extLst>
                <a:ext uri="{FF2B5EF4-FFF2-40B4-BE49-F238E27FC236}">
                  <a16:creationId xmlns:a16="http://schemas.microsoft.com/office/drawing/2014/main" id="{8F8D6FCE-AF22-E33D-B256-FB2D892AA26C}"/>
                </a:ext>
              </a:extLst>
            </p:cNvPr>
            <p:cNvSpPr/>
            <p:nvPr/>
          </p:nvSpPr>
          <p:spPr>
            <a:xfrm>
              <a:off x="3778727" y="4655928"/>
              <a:ext cx="672585" cy="153653"/>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buFont typeface="Calibri"/>
              </a:pPr>
              <a:r>
                <a:rPr lang="en-US" sz="1200" b="1" dirty="0">
                  <a:latin typeface="Sniglet"/>
                  <a:ea typeface="Sniglet"/>
                  <a:cs typeface="Sniglet"/>
                </a:rPr>
                <a:t>OBJETIVOS DE DESARROLLO SOSTENIBLE  </a:t>
              </a:r>
              <a:endParaRPr lang="en" sz="1200" b="1" i="0" u="none" strike="noStrike" cap="none" dirty="0">
                <a:latin typeface="Sniglet"/>
                <a:ea typeface="Sniglet"/>
                <a:cs typeface="Sniglet"/>
              </a:endParaRPr>
            </a:p>
          </p:txBody>
        </p:sp>
        <p:sp>
          <p:nvSpPr>
            <p:cNvPr id="17" name="Google Shape;475;p42">
              <a:extLst>
                <a:ext uri="{FF2B5EF4-FFF2-40B4-BE49-F238E27FC236}">
                  <a16:creationId xmlns:a16="http://schemas.microsoft.com/office/drawing/2014/main" id="{61771E69-D7CE-0D50-C824-0C667AAA8694}"/>
                </a:ext>
              </a:extLst>
            </p:cNvPr>
            <p:cNvSpPr/>
            <p:nvPr/>
          </p:nvSpPr>
          <p:spPr>
            <a:xfrm>
              <a:off x="3868662" y="4912316"/>
              <a:ext cx="504580" cy="186725"/>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pPr>
              <a:br>
                <a:rPr lang="en" sz="1100" b="1" dirty="0">
                  <a:latin typeface="Sniglet"/>
                  <a:ea typeface="Sniglet"/>
                  <a:cs typeface="Sniglet"/>
                  <a:sym typeface="Sniglet"/>
                </a:rPr>
              </a:br>
              <a:r>
                <a:rPr lang="en-US" sz="1100" b="1" dirty="0">
                  <a:latin typeface="Sniglet"/>
                  <a:ea typeface="Sniglet"/>
                  <a:cs typeface="Sniglet"/>
                  <a:sym typeface="Sniglet"/>
                </a:rPr>
                <a:t>COMPETENCIAS </a:t>
              </a:r>
            </a:p>
            <a:p>
              <a:pPr algn="ctr">
                <a:buClr>
                  <a:schemeClr val="dk1"/>
                </a:buClr>
                <a:buSzPts val="1400"/>
              </a:pPr>
              <a:r>
                <a:rPr lang="en-US" sz="1100" b="1" dirty="0">
                  <a:latin typeface="Sniglet"/>
                  <a:ea typeface="Sniglet"/>
                  <a:cs typeface="Sniglet"/>
                  <a:sym typeface="Sniglet"/>
                </a:rPr>
                <a:t>DEL SIGLO XXI</a:t>
              </a:r>
              <a:endParaRPr sz="1050" b="1" i="0" u="none" strike="noStrike" cap="none" dirty="0">
                <a:latin typeface="Sniglet"/>
                <a:ea typeface="Sniglet"/>
                <a:cs typeface="Sniglet"/>
                <a:sym typeface="Sniglet"/>
              </a:endParaRPr>
            </a:p>
          </p:txBody>
        </p:sp>
        <p:sp>
          <p:nvSpPr>
            <p:cNvPr id="18" name="Google Shape;476;p42">
              <a:extLst>
                <a:ext uri="{FF2B5EF4-FFF2-40B4-BE49-F238E27FC236}">
                  <a16:creationId xmlns:a16="http://schemas.microsoft.com/office/drawing/2014/main" id="{B635D77B-33B5-04CE-416B-C54562D44F29}"/>
                </a:ext>
              </a:extLst>
            </p:cNvPr>
            <p:cNvSpPr/>
            <p:nvPr/>
          </p:nvSpPr>
          <p:spPr>
            <a:xfrm>
              <a:off x="3778727" y="4460423"/>
              <a:ext cx="719100" cy="792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a:solidFill>
                  <a:schemeClr val="lt1"/>
                </a:solidFill>
                <a:latin typeface="Sniglet"/>
                <a:ea typeface="Sniglet"/>
                <a:cs typeface="Sniglet"/>
                <a:sym typeface="Sniglet"/>
              </a:endParaRPr>
            </a:p>
          </p:txBody>
        </p:sp>
      </p:grpSp>
      <p:sp>
        <p:nvSpPr>
          <p:cNvPr id="19" name="Google Shape;476;p42">
            <a:extLst>
              <a:ext uri="{FF2B5EF4-FFF2-40B4-BE49-F238E27FC236}">
                <a16:creationId xmlns:a16="http://schemas.microsoft.com/office/drawing/2014/main" id="{9AC677F4-E0A3-EEFB-218E-0C108A525798}"/>
              </a:ext>
            </a:extLst>
          </p:cNvPr>
          <p:cNvSpPr/>
          <p:nvPr/>
        </p:nvSpPr>
        <p:spPr>
          <a:xfrm>
            <a:off x="906257" y="965200"/>
            <a:ext cx="7528479" cy="1061801"/>
          </a:xfrm>
          <a:prstGeom prst="ellipse">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68575" tIns="34275" rIns="68575" bIns="34275" anchor="ctr" anchorCtr="0">
            <a:noAutofit/>
            <a:scene3d>
              <a:camera prst="orthographicFront"/>
              <a:lightRig rig="threePt" dir="t"/>
            </a:scene3d>
            <a:sp3d extrusionH="57150">
              <a:bevelT w="38100" h="38100"/>
            </a:sp3d>
          </a:bodyPr>
          <a:lstStyle/>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tx1"/>
                </a:solidFill>
                <a:latin typeface="Sniglet"/>
                <a:ea typeface="Sniglet"/>
                <a:cs typeface="Sniglet"/>
                <a:sym typeface="Sniglet"/>
              </a:rPr>
              <a:t>NUEVO CURRÍCULO DEL ÁREA DE </a:t>
            </a:r>
          </a:p>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tx1"/>
                </a:solidFill>
                <a:latin typeface="Sniglet"/>
                <a:ea typeface="Sniglet"/>
                <a:cs typeface="Sniglet"/>
                <a:sym typeface="Sniglet"/>
              </a:rPr>
              <a:t>SERVICIOS ACADÉMCOS </a:t>
            </a:r>
            <a:endParaRPr sz="1800" b="1" i="0" u="none" strike="noStrike" cap="none" dirty="0">
              <a:solidFill>
                <a:schemeClr val="tx1"/>
              </a:solidFill>
              <a:latin typeface="Sniglet"/>
              <a:ea typeface="Sniglet"/>
              <a:cs typeface="Sniglet"/>
              <a:sym typeface="Sniglet"/>
            </a:endParaRPr>
          </a:p>
        </p:txBody>
      </p:sp>
      <p:sp>
        <p:nvSpPr>
          <p:cNvPr id="20" name="Google Shape;250;p19">
            <a:extLst>
              <a:ext uri="{FF2B5EF4-FFF2-40B4-BE49-F238E27FC236}">
                <a16:creationId xmlns:a16="http://schemas.microsoft.com/office/drawing/2014/main" id="{78B99D66-8E34-A2A2-6D82-F8F535CE93CE}"/>
              </a:ext>
            </a:extLst>
          </p:cNvPr>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a:t>
            </a:fld>
            <a:endParaRPr dirty="0"/>
          </a:p>
        </p:txBody>
      </p:sp>
    </p:spTree>
    <p:extLst>
      <p:ext uri="{BB962C8B-B14F-4D97-AF65-F5344CB8AC3E}">
        <p14:creationId xmlns:p14="http://schemas.microsoft.com/office/powerpoint/2010/main" val="886746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687079" y="2065254"/>
            <a:ext cx="3923148" cy="177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b="1" dirty="0">
                <a:solidFill>
                  <a:schemeClr val="accent4"/>
                </a:solidFill>
                <a:effectLst>
                  <a:outerShdw blurRad="38100" dist="38100" dir="2700000" algn="tl">
                    <a:srgbClr val="000000">
                      <a:alpha val="43137"/>
                    </a:srgbClr>
                  </a:outerShdw>
                </a:effectLst>
              </a:rPr>
              <a:t>Preceptos guías </a:t>
            </a:r>
            <a:endParaRPr sz="48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3962400" y="0"/>
            <a:ext cx="4396760" cy="2065254"/>
          </a:xfrm>
          <a:prstGeom prst="rect">
            <a:avLst/>
          </a:prstGeom>
        </p:spPr>
      </p:pic>
      <p:pic>
        <p:nvPicPr>
          <p:cNvPr id="6" name="Picture 2" descr="Vista previa de imagen">
            <a:extLst>
              <a:ext uri="{FF2B5EF4-FFF2-40B4-BE49-F238E27FC236}">
                <a16:creationId xmlns:a16="http://schemas.microsoft.com/office/drawing/2014/main" id="{BFC6EF16-2EF9-4F30-AA4C-6F95B3855F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84" t="10541" r="8750" b="10541"/>
          <a:stretch/>
        </p:blipFill>
        <p:spPr bwMode="auto">
          <a:xfrm>
            <a:off x="5537963" y="4052525"/>
            <a:ext cx="1103546" cy="816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413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83B7864-A609-4AAD-817E-2BEFCE565229}"/>
              </a:ext>
            </a:extLst>
          </p:cNvPr>
          <p:cNvSpPr>
            <a:spLocks noGrp="1"/>
          </p:cNvSpPr>
          <p:nvPr>
            <p:ph type="body" idx="1"/>
          </p:nvPr>
        </p:nvSpPr>
        <p:spPr>
          <a:xfrm>
            <a:off x="2489200" y="991117"/>
            <a:ext cx="6527325" cy="3664158"/>
          </a:xfrm>
        </p:spPr>
        <p:txBody>
          <a:bodyPr/>
          <a:lstStyle/>
          <a:p>
            <a:r>
              <a:rPr lang="es-PR" sz="2000" dirty="0"/>
              <a:t>Pertinencia del currículo. </a:t>
            </a:r>
          </a:p>
          <a:p>
            <a:endParaRPr lang="es-PR" sz="2000" dirty="0"/>
          </a:p>
          <a:p>
            <a:r>
              <a:rPr lang="es-PR" sz="2000" dirty="0"/>
              <a:t>Homogenizar los formatos de los documentos. </a:t>
            </a:r>
          </a:p>
          <a:p>
            <a:endParaRPr lang="es-PR" sz="2000" dirty="0"/>
          </a:p>
          <a:p>
            <a:r>
              <a:rPr lang="es-PR" sz="2000" dirty="0"/>
              <a:t>Asegurar que el rigor de cada grado en cada materia este acorde con la etapas de desarrollo de los estudiantes. </a:t>
            </a:r>
          </a:p>
          <a:p>
            <a:endParaRPr lang="es-PR" sz="2000" dirty="0"/>
          </a:p>
          <a:p>
            <a:r>
              <a:rPr lang="es-PR" sz="2000" dirty="0"/>
              <a:t>Cumplir con el proceso de “Peer </a:t>
            </a:r>
            <a:r>
              <a:rPr lang="es-PR" sz="2000" dirty="0" err="1"/>
              <a:t>Review</a:t>
            </a:r>
            <a:r>
              <a:rPr lang="es-PR" sz="2000" dirty="0"/>
              <a:t>” del Departamento de Educación Federal</a:t>
            </a:r>
            <a:r>
              <a:rPr lang="en-US" sz="2000" dirty="0"/>
              <a:t>. </a:t>
            </a:r>
            <a:endParaRPr lang="es-PR" sz="2000" dirty="0"/>
          </a:p>
        </p:txBody>
      </p:sp>
      <p:sp>
        <p:nvSpPr>
          <p:cNvPr id="4" name="Slide Number Placeholder 3">
            <a:extLst>
              <a:ext uri="{FF2B5EF4-FFF2-40B4-BE49-F238E27FC236}">
                <a16:creationId xmlns:a16="http://schemas.microsoft.com/office/drawing/2014/main" id="{9E46B874-F179-4B9C-AFFF-7659C67B52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7" name="Picture 6" descr="A picture containing text&#10;&#10;Description automatically generated">
            <a:extLst>
              <a:ext uri="{FF2B5EF4-FFF2-40B4-BE49-F238E27FC236}">
                <a16:creationId xmlns:a16="http://schemas.microsoft.com/office/drawing/2014/main" id="{83BF3A37-C3A3-4B3E-B9C2-9A25C95910A4}"/>
              </a:ext>
            </a:extLst>
          </p:cNvPr>
          <p:cNvPicPr>
            <a:picLocks noChangeAspect="1"/>
          </p:cNvPicPr>
          <p:nvPr/>
        </p:nvPicPr>
        <p:blipFill rotWithShape="1">
          <a:blip r:embed="rId2"/>
          <a:srcRect l="69191"/>
          <a:stretch/>
        </p:blipFill>
        <p:spPr>
          <a:xfrm>
            <a:off x="512747" y="-230385"/>
            <a:ext cx="1602354" cy="2443004"/>
          </a:xfrm>
          <a:prstGeom prst="rect">
            <a:avLst/>
          </a:prstGeom>
        </p:spPr>
      </p:pic>
    </p:spTree>
    <p:extLst>
      <p:ext uri="{BB962C8B-B14F-4D97-AF65-F5344CB8AC3E}">
        <p14:creationId xmlns:p14="http://schemas.microsoft.com/office/powerpoint/2010/main" val="3716275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0FF025-3B79-40F3-AF10-BA7867CA4E7C}"/>
              </a:ext>
            </a:extLst>
          </p:cNvPr>
          <p:cNvSpPr>
            <a:spLocks noGrp="1"/>
          </p:cNvSpPr>
          <p:nvPr>
            <p:ph type="title"/>
          </p:nvPr>
        </p:nvSpPr>
        <p:spPr>
          <a:xfrm>
            <a:off x="3113674" y="765441"/>
            <a:ext cx="5275500" cy="641100"/>
          </a:xfrm>
        </p:spPr>
        <p:txBody>
          <a:bodyPr/>
          <a:lstStyle/>
          <a:p>
            <a:r>
              <a:rPr lang="es-PR" sz="2800" b="1" dirty="0">
                <a:solidFill>
                  <a:schemeClr val="accent6"/>
                </a:solidFill>
                <a:effectLst>
                  <a:outerShdw blurRad="38100" dist="38100" dir="2700000" algn="tl">
                    <a:srgbClr val="000000">
                      <a:alpha val="43137"/>
                    </a:srgbClr>
                  </a:outerShdw>
                </a:effectLst>
              </a:rPr>
              <a:t>Puntos de partida</a:t>
            </a:r>
          </a:p>
        </p:txBody>
      </p:sp>
      <p:sp>
        <p:nvSpPr>
          <p:cNvPr id="4" name="Text Placeholder 3">
            <a:extLst>
              <a:ext uri="{FF2B5EF4-FFF2-40B4-BE49-F238E27FC236}">
                <a16:creationId xmlns:a16="http://schemas.microsoft.com/office/drawing/2014/main" id="{554185D0-D53F-4C5E-99C9-008E3BD0C67C}"/>
              </a:ext>
            </a:extLst>
          </p:cNvPr>
          <p:cNvSpPr>
            <a:spLocks noGrp="1"/>
          </p:cNvSpPr>
          <p:nvPr>
            <p:ph type="body" idx="1"/>
          </p:nvPr>
        </p:nvSpPr>
        <p:spPr>
          <a:xfrm>
            <a:off x="2935874" y="1525758"/>
            <a:ext cx="5884275" cy="2786100"/>
          </a:xfrm>
        </p:spPr>
        <p:txBody>
          <a:bodyPr/>
          <a:lstStyle/>
          <a:p>
            <a:r>
              <a:rPr lang="es-PR" sz="1800" dirty="0"/>
              <a:t>Análisis de los resultados de las pruebas estandarizadas y notas. </a:t>
            </a:r>
          </a:p>
          <a:p>
            <a:r>
              <a:rPr lang="es-PR" sz="1800" dirty="0"/>
              <a:t>Consultas a maestros realizadas por los programas. </a:t>
            </a:r>
          </a:p>
          <a:p>
            <a:r>
              <a:rPr lang="es-PR" sz="1800" dirty="0"/>
              <a:t>Revisión de literatura y documentos de estándares de otras jurisdicciones y países. </a:t>
            </a:r>
          </a:p>
          <a:p>
            <a:r>
              <a:rPr lang="es-PR" sz="1800" dirty="0"/>
              <a:t>Recomendaciones de Comité Asesor Técnico del DEPR (TAC, por su siglas en inglés). </a:t>
            </a:r>
          </a:p>
          <a:p>
            <a:pPr marL="76200" indent="0">
              <a:buNone/>
            </a:pPr>
            <a:endParaRPr lang="es-PR" sz="1800" dirty="0"/>
          </a:p>
        </p:txBody>
      </p:sp>
      <p:sp>
        <p:nvSpPr>
          <p:cNvPr id="2" name="Slide Number Placeholder 1">
            <a:extLst>
              <a:ext uri="{FF2B5EF4-FFF2-40B4-BE49-F238E27FC236}">
                <a16:creationId xmlns:a16="http://schemas.microsoft.com/office/drawing/2014/main" id="{9A80BF32-79E1-4445-AB0E-0B7BEC0F493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pic>
        <p:nvPicPr>
          <p:cNvPr id="5" name="Picture 4" descr="A picture containing text&#10;&#10;Description automatically generated">
            <a:extLst>
              <a:ext uri="{FF2B5EF4-FFF2-40B4-BE49-F238E27FC236}">
                <a16:creationId xmlns:a16="http://schemas.microsoft.com/office/drawing/2014/main" id="{189701CA-B791-46EA-B6F8-2D93DB93F701}"/>
              </a:ext>
            </a:extLst>
          </p:cNvPr>
          <p:cNvPicPr>
            <a:picLocks noChangeAspect="1"/>
          </p:cNvPicPr>
          <p:nvPr/>
        </p:nvPicPr>
        <p:blipFill rotWithShape="1">
          <a:blip r:embed="rId2"/>
          <a:srcRect l="69191"/>
          <a:stretch/>
        </p:blipFill>
        <p:spPr>
          <a:xfrm>
            <a:off x="598387" y="-171494"/>
            <a:ext cx="1511298" cy="2304177"/>
          </a:xfrm>
          <a:prstGeom prst="rect">
            <a:avLst/>
          </a:prstGeom>
        </p:spPr>
      </p:pic>
    </p:spTree>
    <p:extLst>
      <p:ext uri="{BB962C8B-B14F-4D97-AF65-F5344CB8AC3E}">
        <p14:creationId xmlns:p14="http://schemas.microsoft.com/office/powerpoint/2010/main" val="1680729394"/>
      </p:ext>
    </p:extLst>
  </p:cSld>
  <p:clrMapOvr>
    <a:masterClrMapping/>
  </p:clrMapOvr>
</p:sld>
</file>

<file path=ppt/theme/theme1.xml><?xml version="1.0" encoding="utf-8"?>
<a:theme xmlns:a="http://schemas.openxmlformats.org/drawingml/2006/main" name="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1324</TotalTime>
  <Words>1862</Words>
  <Application>Microsoft Office PowerPoint</Application>
  <PresentationFormat>On-screen Show (16:9)</PresentationFormat>
  <Paragraphs>179</Paragraphs>
  <Slides>25</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Nixie One</vt:lpstr>
      <vt:lpstr>Calibri</vt:lpstr>
      <vt:lpstr>Symbol</vt:lpstr>
      <vt:lpstr>Arial MT</vt:lpstr>
      <vt:lpstr>Arial</vt:lpstr>
      <vt:lpstr>Wingdings</vt:lpstr>
      <vt:lpstr>Sniglet</vt:lpstr>
      <vt:lpstr>Varela Round</vt:lpstr>
      <vt:lpstr>Puck template</vt:lpstr>
      <vt:lpstr>Revisión curricular del Programa de Bellas Artes  Área de Servicios Académicos </vt:lpstr>
      <vt:lpstr>Notificación de Política Pública </vt:lpstr>
      <vt:lpstr>Nota aclaratoria</vt:lpstr>
      <vt:lpstr>Objetivos </vt:lpstr>
      <vt:lpstr>Fundamentos del Proyecto de Revisión Curricular de Servicios Académicos </vt:lpstr>
      <vt:lpstr>PowerPoint Presentation</vt:lpstr>
      <vt:lpstr>Preceptos guías </vt:lpstr>
      <vt:lpstr>PowerPoint Presentation</vt:lpstr>
      <vt:lpstr>Puntos de partida</vt:lpstr>
      <vt:lpstr>Proceso de Revisión Curricular del Programa  de Bellas Artes</vt:lpstr>
      <vt:lpstr>Enfoque del Programa </vt:lpstr>
      <vt:lpstr>PowerPoint Presentation</vt:lpstr>
      <vt:lpstr>PowerPoint Presentation</vt:lpstr>
      <vt:lpstr>PowerPoint Presentation</vt:lpstr>
      <vt:lpstr>PowerPoint Presentation</vt:lpstr>
      <vt:lpstr>Nuevos temas transversales </vt:lpstr>
      <vt:lpstr>Los temas transversales</vt:lpstr>
      <vt:lpstr>Los temas transversales</vt:lpstr>
      <vt:lpstr>Temas transversales</vt:lpstr>
      <vt:lpstr>PowerPoint Presentation</vt:lpstr>
      <vt:lpstr>PowerPoint Presentation</vt:lpstr>
      <vt:lpstr>PowerPoint Presentation</vt:lpstr>
      <vt:lpstr>PowerPoint Presentation</vt:lpstr>
      <vt:lpstr>Deje su opinión sobre la revisión curricular del programa escaneado el código QR. </vt:lpstr>
      <vt:lpstr>Gracias por su atención.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Beverly Morro Vega</dc:creator>
  <cp:lastModifiedBy>Beverly Morro Vega</cp:lastModifiedBy>
  <cp:revision>153</cp:revision>
  <dcterms:modified xsi:type="dcterms:W3CDTF">2022-08-04T23:20:26Z</dcterms:modified>
</cp:coreProperties>
</file>