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2"/>
  </p:notesMasterIdLst>
  <p:sldIdLst>
    <p:sldId id="256" r:id="rId2"/>
    <p:sldId id="295" r:id="rId3"/>
    <p:sldId id="296" r:id="rId4"/>
    <p:sldId id="257" r:id="rId5"/>
    <p:sldId id="367" r:id="rId6"/>
    <p:sldId id="306" r:id="rId7"/>
    <p:sldId id="388" r:id="rId8"/>
    <p:sldId id="316" r:id="rId9"/>
    <p:sldId id="364" r:id="rId10"/>
    <p:sldId id="265" r:id="rId11"/>
    <p:sldId id="363" r:id="rId12"/>
    <p:sldId id="392" r:id="rId13"/>
    <p:sldId id="394" r:id="rId14"/>
    <p:sldId id="315" r:id="rId15"/>
    <p:sldId id="351" r:id="rId16"/>
    <p:sldId id="398" r:id="rId17"/>
    <p:sldId id="399" r:id="rId18"/>
    <p:sldId id="382" r:id="rId19"/>
    <p:sldId id="378" r:id="rId20"/>
    <p:sldId id="379" r:id="rId21"/>
    <p:sldId id="400" r:id="rId22"/>
    <p:sldId id="406" r:id="rId23"/>
    <p:sldId id="408" r:id="rId24"/>
    <p:sldId id="409" r:id="rId25"/>
    <p:sldId id="404" r:id="rId26"/>
    <p:sldId id="331" r:id="rId27"/>
    <p:sldId id="410" r:id="rId28"/>
    <p:sldId id="389"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25" r:id="rId42"/>
    <p:sldId id="426" r:id="rId43"/>
    <p:sldId id="427" r:id="rId44"/>
    <p:sldId id="428" r:id="rId45"/>
    <p:sldId id="430" r:id="rId46"/>
    <p:sldId id="429" r:id="rId47"/>
    <p:sldId id="381" r:id="rId48"/>
    <p:sldId id="386" r:id="rId49"/>
    <p:sldId id="431" r:id="rId50"/>
    <p:sldId id="278"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Montserrat" panose="00000500000000000000" pitchFamily="2" charset="0"/>
      <p:regular r:id="rId59"/>
      <p:bold r:id="rId60"/>
      <p:italic r:id="rId61"/>
      <p:boldItalic r:id="rId62"/>
    </p:embeddedFont>
    <p:embeddedFont>
      <p:font typeface="Nixie One" panose="020B0604020202020204" charset="0"/>
      <p:regular r:id="rId63"/>
    </p:embeddedFont>
    <p:embeddedFont>
      <p:font typeface="Sniglet" panose="020B0604020202020204" charset="0"/>
      <p:regular r:id="rId64"/>
    </p:embeddedFont>
    <p:embeddedFont>
      <p:font typeface="Varela Round" panose="00000500000000000000" pitchFamily="2" charset="-79"/>
      <p:regular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4346" autoAdjust="0"/>
  </p:normalViewPr>
  <p:slideViewPr>
    <p:cSldViewPr snapToGrid="0">
      <p:cViewPr varScale="1">
        <p:scale>
          <a:sx n="102" d="100"/>
          <a:sy n="102" d="100"/>
        </p:scale>
        <p:origin x="324" y="72"/>
      </p:cViewPr>
      <p:guideLst/>
    </p:cSldViewPr>
  </p:slid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TIF"/><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TIF"/><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3BC164-FF06-4A93-A731-27DBA2A10335}"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52C33425-D50D-4FE1-8157-26F50983E172}">
      <dgm:prSet custT="1"/>
      <dgm:spPr/>
      <dgm:t>
        <a:bodyPr/>
        <a:lstStyle/>
        <a:p>
          <a:r>
            <a:rPr lang="en-US" sz="1600" dirty="0" err="1"/>
            <a:t>Discusión</a:t>
          </a:r>
          <a:r>
            <a:rPr lang="en-US" sz="1600" dirty="0"/>
            <a:t> de Política </a:t>
          </a:r>
          <a:r>
            <a:rPr lang="en-US" sz="1600" dirty="0" err="1"/>
            <a:t>Pública</a:t>
          </a:r>
          <a:r>
            <a:rPr lang="en-US" sz="1600" dirty="0"/>
            <a:t> del Programa Salud Escolar 2022</a:t>
          </a:r>
        </a:p>
      </dgm:t>
    </dgm:pt>
    <dgm:pt modelId="{6F9E3D24-E960-41B9-9437-05778213E264}" type="parTrans" cxnId="{949559DA-9E4B-4600-8372-CBF51085C3EB}">
      <dgm:prSet/>
      <dgm:spPr/>
      <dgm:t>
        <a:bodyPr/>
        <a:lstStyle/>
        <a:p>
          <a:endParaRPr lang="en-US" sz="2400"/>
        </a:p>
      </dgm:t>
    </dgm:pt>
    <dgm:pt modelId="{6DF5415A-D3EA-436C-9360-FDEA7911AC72}" type="sibTrans" cxnId="{949559DA-9E4B-4600-8372-CBF51085C3EB}">
      <dgm:prSet/>
      <dgm:spPr/>
      <dgm:t>
        <a:bodyPr/>
        <a:lstStyle/>
        <a:p>
          <a:endParaRPr lang="en-US" sz="2400"/>
        </a:p>
      </dgm:t>
    </dgm:pt>
    <dgm:pt modelId="{03CA60FE-C6C5-4FA4-A076-C195D6E0773D}">
      <dgm:prSet custT="1"/>
      <dgm:spPr/>
      <dgm:t>
        <a:bodyPr/>
        <a:lstStyle/>
        <a:p>
          <a:r>
            <a:rPr lang="en-US" sz="1600" dirty="0" err="1"/>
            <a:t>Discusión</a:t>
          </a:r>
          <a:r>
            <a:rPr lang="en-US" sz="1600" dirty="0"/>
            <a:t> de </a:t>
          </a:r>
          <a:r>
            <a:rPr lang="en-US" sz="1600" dirty="0" err="1"/>
            <a:t>documentos</a:t>
          </a:r>
          <a:r>
            <a:rPr lang="en-US" sz="1600" dirty="0"/>
            <a:t> </a:t>
          </a:r>
          <a:r>
            <a:rPr lang="en-US" sz="1600" dirty="0" err="1"/>
            <a:t>curriculares</a:t>
          </a:r>
          <a:r>
            <a:rPr lang="en-US" sz="1600" dirty="0"/>
            <a:t> </a:t>
          </a:r>
          <a:r>
            <a:rPr lang="en-US" sz="1600" dirty="0" err="1"/>
            <a:t>revisados</a:t>
          </a:r>
          <a:r>
            <a:rPr lang="en-US" sz="1600" dirty="0"/>
            <a:t> 2022</a:t>
          </a:r>
        </a:p>
      </dgm:t>
    </dgm:pt>
    <dgm:pt modelId="{AD931073-41BC-4D4E-B6B8-A46952B760F8}" type="parTrans" cxnId="{307B55EB-B412-4B80-909F-5F7AA9EBD8BD}">
      <dgm:prSet/>
      <dgm:spPr/>
      <dgm:t>
        <a:bodyPr/>
        <a:lstStyle/>
        <a:p>
          <a:endParaRPr lang="en-US" sz="2400"/>
        </a:p>
      </dgm:t>
    </dgm:pt>
    <dgm:pt modelId="{0E9528CB-C755-47F8-B16B-BCA0392B9D0E}" type="sibTrans" cxnId="{307B55EB-B412-4B80-909F-5F7AA9EBD8BD}">
      <dgm:prSet/>
      <dgm:spPr/>
      <dgm:t>
        <a:bodyPr/>
        <a:lstStyle/>
        <a:p>
          <a:endParaRPr lang="en-US" sz="2400"/>
        </a:p>
      </dgm:t>
    </dgm:pt>
    <dgm:pt modelId="{D437ACD6-32CF-40CA-8D22-45C00F5F68BB}">
      <dgm:prSet custT="1"/>
      <dgm:spPr/>
      <dgm:t>
        <a:bodyPr/>
        <a:lstStyle/>
        <a:p>
          <a:r>
            <a:rPr lang="en-US" sz="1600" b="0" dirty="0" err="1"/>
            <a:t>Importancia</a:t>
          </a:r>
          <a:r>
            <a:rPr lang="en-US" sz="1600" b="0" dirty="0"/>
            <a:t> del Programa de Salud Escolar </a:t>
          </a:r>
          <a:r>
            <a:rPr lang="en-US" sz="1600" b="0" dirty="0" err="1"/>
            <a:t>en</a:t>
          </a:r>
          <a:r>
            <a:rPr lang="en-US" sz="1600" b="0" dirty="0"/>
            <a:t>  Ley 85, según </a:t>
          </a:r>
          <a:r>
            <a:rPr lang="en-US" sz="1600" b="0" dirty="0" err="1"/>
            <a:t>enmendada</a:t>
          </a:r>
          <a:r>
            <a:rPr lang="en-US" sz="1600" b="0" dirty="0"/>
            <a:t> y </a:t>
          </a:r>
          <a:r>
            <a:rPr lang="en-US" sz="1600" b="0" dirty="0" err="1"/>
            <a:t>en</a:t>
          </a:r>
          <a:r>
            <a:rPr lang="en-US" sz="1600" b="0" dirty="0"/>
            <a:t> </a:t>
          </a:r>
          <a:r>
            <a:rPr lang="en-US" sz="1600" b="0" dirty="0" err="1"/>
            <a:t>el</a:t>
          </a:r>
          <a:r>
            <a:rPr lang="en-US" sz="1600" b="0" dirty="0"/>
            <a:t> Plan </a:t>
          </a:r>
          <a:r>
            <a:rPr lang="en-US" sz="1600" b="0" dirty="0" err="1"/>
            <a:t>Estratégico</a:t>
          </a:r>
          <a:r>
            <a:rPr lang="en-US" sz="1600" b="0" dirty="0"/>
            <a:t> del DEPR 2021-2026</a:t>
          </a:r>
        </a:p>
      </dgm:t>
    </dgm:pt>
    <dgm:pt modelId="{95DF894E-018B-4BFD-BA7B-65C0580FCAC2}" type="parTrans" cxnId="{7489818C-9661-406C-B67E-B0C80A7D5FCB}">
      <dgm:prSet/>
      <dgm:spPr/>
      <dgm:t>
        <a:bodyPr/>
        <a:lstStyle/>
        <a:p>
          <a:endParaRPr lang="es-PR" sz="2400"/>
        </a:p>
      </dgm:t>
    </dgm:pt>
    <dgm:pt modelId="{3BB1B84B-1B4E-4D0E-BE76-3EF6AEE40023}" type="sibTrans" cxnId="{7489818C-9661-406C-B67E-B0C80A7D5FCB}">
      <dgm:prSet/>
      <dgm:spPr/>
      <dgm:t>
        <a:bodyPr/>
        <a:lstStyle/>
        <a:p>
          <a:endParaRPr lang="es-PR" sz="2400"/>
        </a:p>
      </dgm:t>
    </dgm:pt>
    <dgm:pt modelId="{C4FBAD32-2DC4-4427-AE0A-33FD7370E750}" type="pres">
      <dgm:prSet presAssocID="{943BC164-FF06-4A93-A731-27DBA2A10335}" presName="vert0" presStyleCnt="0">
        <dgm:presLayoutVars>
          <dgm:dir/>
          <dgm:animOne val="branch"/>
          <dgm:animLvl val="lvl"/>
        </dgm:presLayoutVars>
      </dgm:prSet>
      <dgm:spPr/>
    </dgm:pt>
    <dgm:pt modelId="{90350A35-2AF0-4277-A1FC-72A6EFE90B92}" type="pres">
      <dgm:prSet presAssocID="{52C33425-D50D-4FE1-8157-26F50983E172}" presName="thickLine" presStyleLbl="alignNode1" presStyleIdx="0" presStyleCnt="3"/>
      <dgm:spPr/>
    </dgm:pt>
    <dgm:pt modelId="{18D52C73-51A9-4A42-AD7E-638C2CD77478}" type="pres">
      <dgm:prSet presAssocID="{52C33425-D50D-4FE1-8157-26F50983E172}" presName="horz1" presStyleCnt="0"/>
      <dgm:spPr/>
    </dgm:pt>
    <dgm:pt modelId="{D3F694DF-85EF-4CD3-8F02-10561FE91B12}" type="pres">
      <dgm:prSet presAssocID="{52C33425-D50D-4FE1-8157-26F50983E172}" presName="tx1" presStyleLbl="revTx" presStyleIdx="0" presStyleCnt="3"/>
      <dgm:spPr/>
    </dgm:pt>
    <dgm:pt modelId="{AD6F78F3-F70E-455B-93CE-D1CB4B8F7E9B}" type="pres">
      <dgm:prSet presAssocID="{52C33425-D50D-4FE1-8157-26F50983E172}" presName="vert1" presStyleCnt="0"/>
      <dgm:spPr/>
    </dgm:pt>
    <dgm:pt modelId="{B92BC5BA-B74C-4064-A9B7-A84D933D0765}" type="pres">
      <dgm:prSet presAssocID="{03CA60FE-C6C5-4FA4-A076-C195D6E0773D}" presName="thickLine" presStyleLbl="alignNode1" presStyleIdx="1" presStyleCnt="3"/>
      <dgm:spPr/>
    </dgm:pt>
    <dgm:pt modelId="{C104AE95-0078-4568-A28F-AFE82772AF57}" type="pres">
      <dgm:prSet presAssocID="{03CA60FE-C6C5-4FA4-A076-C195D6E0773D}" presName="horz1" presStyleCnt="0"/>
      <dgm:spPr/>
    </dgm:pt>
    <dgm:pt modelId="{43138181-CEE2-477E-B689-C9948D6C2F87}" type="pres">
      <dgm:prSet presAssocID="{03CA60FE-C6C5-4FA4-A076-C195D6E0773D}" presName="tx1" presStyleLbl="revTx" presStyleIdx="1" presStyleCnt="3"/>
      <dgm:spPr/>
    </dgm:pt>
    <dgm:pt modelId="{99A04622-4618-4274-B2EA-A161A6444459}" type="pres">
      <dgm:prSet presAssocID="{03CA60FE-C6C5-4FA4-A076-C195D6E0773D}" presName="vert1" presStyleCnt="0"/>
      <dgm:spPr/>
    </dgm:pt>
    <dgm:pt modelId="{32D557A1-2DBB-4448-8F34-3DD0A94279E3}" type="pres">
      <dgm:prSet presAssocID="{D437ACD6-32CF-40CA-8D22-45C00F5F68BB}" presName="thickLine" presStyleLbl="alignNode1" presStyleIdx="2" presStyleCnt="3"/>
      <dgm:spPr/>
    </dgm:pt>
    <dgm:pt modelId="{D1AEE432-E0CC-4DBE-914E-65CC998388F2}" type="pres">
      <dgm:prSet presAssocID="{D437ACD6-32CF-40CA-8D22-45C00F5F68BB}" presName="horz1" presStyleCnt="0"/>
      <dgm:spPr/>
    </dgm:pt>
    <dgm:pt modelId="{4313A0E1-B851-4B64-930A-50286D883FFF}" type="pres">
      <dgm:prSet presAssocID="{D437ACD6-32CF-40CA-8D22-45C00F5F68BB}" presName="tx1" presStyleLbl="revTx" presStyleIdx="2" presStyleCnt="3"/>
      <dgm:spPr/>
    </dgm:pt>
    <dgm:pt modelId="{0EBEBA5B-98DE-4997-8077-F1C022A62F59}" type="pres">
      <dgm:prSet presAssocID="{D437ACD6-32CF-40CA-8D22-45C00F5F68BB}" presName="vert1" presStyleCnt="0"/>
      <dgm:spPr/>
    </dgm:pt>
  </dgm:ptLst>
  <dgm:cxnLst>
    <dgm:cxn modelId="{F345E005-74C3-454D-8A14-3975D108A1E8}" type="presOf" srcId="{03CA60FE-C6C5-4FA4-A076-C195D6E0773D}" destId="{43138181-CEE2-477E-B689-C9948D6C2F87}" srcOrd="0" destOrd="0" presId="urn:microsoft.com/office/officeart/2008/layout/LinedList"/>
    <dgm:cxn modelId="{A7599E3D-E991-4B94-B266-33A527F53B96}" type="presOf" srcId="{52C33425-D50D-4FE1-8157-26F50983E172}" destId="{D3F694DF-85EF-4CD3-8F02-10561FE91B12}" srcOrd="0" destOrd="0" presId="urn:microsoft.com/office/officeart/2008/layout/LinedList"/>
    <dgm:cxn modelId="{302B0A54-B049-4A05-A23A-C550FCBFB164}" type="presOf" srcId="{943BC164-FF06-4A93-A731-27DBA2A10335}" destId="{C4FBAD32-2DC4-4427-AE0A-33FD7370E750}" srcOrd="0" destOrd="0" presId="urn:microsoft.com/office/officeart/2008/layout/LinedList"/>
    <dgm:cxn modelId="{7489818C-9661-406C-B67E-B0C80A7D5FCB}" srcId="{943BC164-FF06-4A93-A731-27DBA2A10335}" destId="{D437ACD6-32CF-40CA-8D22-45C00F5F68BB}" srcOrd="2" destOrd="0" parTransId="{95DF894E-018B-4BFD-BA7B-65C0580FCAC2}" sibTransId="{3BB1B84B-1B4E-4D0E-BE76-3EF6AEE40023}"/>
    <dgm:cxn modelId="{299FCEAB-DDB4-4921-BA6F-D06A6A789BBC}" type="presOf" srcId="{D437ACD6-32CF-40CA-8D22-45C00F5F68BB}" destId="{4313A0E1-B851-4B64-930A-50286D883FFF}" srcOrd="0" destOrd="0" presId="urn:microsoft.com/office/officeart/2008/layout/LinedList"/>
    <dgm:cxn modelId="{949559DA-9E4B-4600-8372-CBF51085C3EB}" srcId="{943BC164-FF06-4A93-A731-27DBA2A10335}" destId="{52C33425-D50D-4FE1-8157-26F50983E172}" srcOrd="0" destOrd="0" parTransId="{6F9E3D24-E960-41B9-9437-05778213E264}" sibTransId="{6DF5415A-D3EA-436C-9360-FDEA7911AC72}"/>
    <dgm:cxn modelId="{307B55EB-B412-4B80-909F-5F7AA9EBD8BD}" srcId="{943BC164-FF06-4A93-A731-27DBA2A10335}" destId="{03CA60FE-C6C5-4FA4-A076-C195D6E0773D}" srcOrd="1" destOrd="0" parTransId="{AD931073-41BC-4D4E-B6B8-A46952B760F8}" sibTransId="{0E9528CB-C755-47F8-B16B-BCA0392B9D0E}"/>
    <dgm:cxn modelId="{3A5B9486-12B8-4F5C-AFCD-0E6BB4E7E1FE}" type="presParOf" srcId="{C4FBAD32-2DC4-4427-AE0A-33FD7370E750}" destId="{90350A35-2AF0-4277-A1FC-72A6EFE90B92}" srcOrd="0" destOrd="0" presId="urn:microsoft.com/office/officeart/2008/layout/LinedList"/>
    <dgm:cxn modelId="{EDA5531C-CEDC-433F-B403-91F3F90DDB1C}" type="presParOf" srcId="{C4FBAD32-2DC4-4427-AE0A-33FD7370E750}" destId="{18D52C73-51A9-4A42-AD7E-638C2CD77478}" srcOrd="1" destOrd="0" presId="urn:microsoft.com/office/officeart/2008/layout/LinedList"/>
    <dgm:cxn modelId="{B9851005-7287-40F5-B2DF-406AAD43F04F}" type="presParOf" srcId="{18D52C73-51A9-4A42-AD7E-638C2CD77478}" destId="{D3F694DF-85EF-4CD3-8F02-10561FE91B12}" srcOrd="0" destOrd="0" presId="urn:microsoft.com/office/officeart/2008/layout/LinedList"/>
    <dgm:cxn modelId="{A03729A5-2DBC-4C09-A07B-76E4372EBECF}" type="presParOf" srcId="{18D52C73-51A9-4A42-AD7E-638C2CD77478}" destId="{AD6F78F3-F70E-455B-93CE-D1CB4B8F7E9B}" srcOrd="1" destOrd="0" presId="urn:microsoft.com/office/officeart/2008/layout/LinedList"/>
    <dgm:cxn modelId="{3EA6D71D-163C-49F1-BB7E-3B0A54C3E6B3}" type="presParOf" srcId="{C4FBAD32-2DC4-4427-AE0A-33FD7370E750}" destId="{B92BC5BA-B74C-4064-A9B7-A84D933D0765}" srcOrd="2" destOrd="0" presId="urn:microsoft.com/office/officeart/2008/layout/LinedList"/>
    <dgm:cxn modelId="{4BCE4B60-5E24-46FF-A5BB-FA40754EFB07}" type="presParOf" srcId="{C4FBAD32-2DC4-4427-AE0A-33FD7370E750}" destId="{C104AE95-0078-4568-A28F-AFE82772AF57}" srcOrd="3" destOrd="0" presId="urn:microsoft.com/office/officeart/2008/layout/LinedList"/>
    <dgm:cxn modelId="{5DF0FB35-0EAC-48DB-AB73-006C36DCF2A5}" type="presParOf" srcId="{C104AE95-0078-4568-A28F-AFE82772AF57}" destId="{43138181-CEE2-477E-B689-C9948D6C2F87}" srcOrd="0" destOrd="0" presId="urn:microsoft.com/office/officeart/2008/layout/LinedList"/>
    <dgm:cxn modelId="{0B7394CD-AF3C-4A8E-9BF5-E747FBE6282F}" type="presParOf" srcId="{C104AE95-0078-4568-A28F-AFE82772AF57}" destId="{99A04622-4618-4274-B2EA-A161A6444459}" srcOrd="1" destOrd="0" presId="urn:microsoft.com/office/officeart/2008/layout/LinedList"/>
    <dgm:cxn modelId="{EBB77826-5A3E-46FC-BD8C-AA61E1FBCFA1}" type="presParOf" srcId="{C4FBAD32-2DC4-4427-AE0A-33FD7370E750}" destId="{32D557A1-2DBB-4448-8F34-3DD0A94279E3}" srcOrd="4" destOrd="0" presId="urn:microsoft.com/office/officeart/2008/layout/LinedList"/>
    <dgm:cxn modelId="{B5B6CA3E-C7FC-4AD2-BBF5-D71D7B724349}" type="presParOf" srcId="{C4FBAD32-2DC4-4427-AE0A-33FD7370E750}" destId="{D1AEE432-E0CC-4DBE-914E-65CC998388F2}" srcOrd="5" destOrd="0" presId="urn:microsoft.com/office/officeart/2008/layout/LinedList"/>
    <dgm:cxn modelId="{A6AD814E-5DB2-4049-8FDC-D55859E191B5}" type="presParOf" srcId="{D1AEE432-E0CC-4DBE-914E-65CC998388F2}" destId="{4313A0E1-B851-4B64-930A-50286D883FFF}" srcOrd="0" destOrd="0" presId="urn:microsoft.com/office/officeart/2008/layout/LinedList"/>
    <dgm:cxn modelId="{F0CE587A-4E1F-4F27-A16B-7850137C3A4C}" type="presParOf" srcId="{D1AEE432-E0CC-4DBE-914E-65CC998388F2}" destId="{0EBEBA5B-98DE-4997-8077-F1C022A62F5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0A01A-23AA-4B8E-B9D9-7FD3BC50C82A}" type="doc">
      <dgm:prSet loTypeId="urn:microsoft.com/office/officeart/2005/8/layout/hList7" loCatId="process" qsTypeId="urn:microsoft.com/office/officeart/2005/8/quickstyle/simple1" qsCatId="simple" csTypeId="urn:microsoft.com/office/officeart/2005/8/colors/accent1_4" csCatId="accent1" phldr="1"/>
      <dgm:spPr/>
      <dgm:t>
        <a:bodyPr/>
        <a:lstStyle/>
        <a:p>
          <a:endParaRPr lang="es-PR"/>
        </a:p>
      </dgm:t>
    </dgm:pt>
    <dgm:pt modelId="{C2EB534E-C9D2-4CF9-A732-C108B73CA16E}">
      <dgm:prSet phldrT="[Text]" custT="1"/>
      <dgm:spPr/>
      <dgm:t>
        <a:bodyPr/>
        <a:lstStyle/>
        <a:p>
          <a:pPr>
            <a:buClrTx/>
            <a:buSzTx/>
            <a:buFont typeface="Wingdings" panose="05000000000000000000" pitchFamily="2" charset="2"/>
            <a:buChar char="q"/>
          </a:pPr>
          <a:r>
            <a:rPr lang="es-PR" sz="1400" b="0" u="none" strike="noStrike" cap="none">
              <a:effectLst/>
              <a:sym typeface="Arial"/>
            </a:rPr>
            <a:t>Equidad y respeto entre todos los seres humanos</a:t>
          </a:r>
          <a:endParaRPr lang="es-PR" sz="1400" dirty="0"/>
        </a:p>
      </dgm:t>
    </dgm:pt>
    <dgm:pt modelId="{55692331-B6A2-4B07-9620-3E44F7F3B006}" type="parTrans" cxnId="{46BFB4D3-19A4-43E1-BC6C-1D43E94B8FD9}">
      <dgm:prSet/>
      <dgm:spPr/>
      <dgm:t>
        <a:bodyPr/>
        <a:lstStyle/>
        <a:p>
          <a:endParaRPr lang="es-PR" sz="1400"/>
        </a:p>
      </dgm:t>
    </dgm:pt>
    <dgm:pt modelId="{BD2B98F4-AF3D-4F23-BD3B-70419DC4BA02}" type="sibTrans" cxnId="{46BFB4D3-19A4-43E1-BC6C-1D43E94B8FD9}">
      <dgm:prSet/>
      <dgm:spPr/>
      <dgm:t>
        <a:bodyPr/>
        <a:lstStyle/>
        <a:p>
          <a:endParaRPr lang="es-PR" sz="1400"/>
        </a:p>
      </dgm:t>
    </dgm:pt>
    <dgm:pt modelId="{098CE51A-8990-40DA-A234-9EC33F102CE1}">
      <dgm:prSet custT="1"/>
      <dgm:spPr/>
      <dgm:t>
        <a:bodyPr/>
        <a:lstStyle/>
        <a:p>
          <a:r>
            <a:rPr lang="es-PR" sz="1400" b="0" u="none" strike="noStrike" cap="none">
              <a:effectLst/>
              <a:sym typeface="Arial"/>
            </a:rPr>
            <a:t>Identidad cultural e interculturalidad</a:t>
          </a:r>
          <a:endParaRPr lang="es-PR" sz="1400" b="0" u="none" strike="noStrike" cap="none" dirty="0">
            <a:effectLst/>
            <a:sym typeface="Arial"/>
          </a:endParaRPr>
        </a:p>
      </dgm:t>
    </dgm:pt>
    <dgm:pt modelId="{8FD59F1C-0672-44B0-867D-509339F5216D}" type="parTrans" cxnId="{6469FF23-D938-42CF-9FDB-7122633A3370}">
      <dgm:prSet/>
      <dgm:spPr/>
      <dgm:t>
        <a:bodyPr/>
        <a:lstStyle/>
        <a:p>
          <a:endParaRPr lang="es-PR" sz="1400"/>
        </a:p>
      </dgm:t>
    </dgm:pt>
    <dgm:pt modelId="{B73DC9C3-152D-4844-A011-F6415449EC21}" type="sibTrans" cxnId="{6469FF23-D938-42CF-9FDB-7122633A3370}">
      <dgm:prSet/>
      <dgm:spPr/>
      <dgm:t>
        <a:bodyPr/>
        <a:lstStyle/>
        <a:p>
          <a:endParaRPr lang="es-PR" sz="1400"/>
        </a:p>
      </dgm:t>
    </dgm:pt>
    <dgm:pt modelId="{AF40CD12-1F8F-4DE1-9C72-4342BB7A73B7}">
      <dgm:prSet custT="1"/>
      <dgm:spPr/>
      <dgm:t>
        <a:bodyPr/>
        <a:lstStyle/>
        <a:p>
          <a:r>
            <a:rPr lang="es-PR" sz="1400" b="0" u="none" strike="noStrike" cap="none">
              <a:effectLst/>
              <a:sym typeface="Arial"/>
            </a:rPr>
            <a:t>Educación para la concienciación ambiental y ecológica </a:t>
          </a:r>
          <a:endParaRPr lang="es-PR" sz="1400" b="0" u="none" strike="noStrike" cap="none" dirty="0">
            <a:effectLst/>
            <a:sym typeface="Arial"/>
          </a:endParaRPr>
        </a:p>
      </dgm:t>
    </dgm:pt>
    <dgm:pt modelId="{7D0090EE-DFC5-42BF-A730-97AB3D3B53E2}" type="parTrans" cxnId="{D5CF4DC0-1750-4D42-8671-24F400148EC4}">
      <dgm:prSet/>
      <dgm:spPr/>
      <dgm:t>
        <a:bodyPr/>
        <a:lstStyle/>
        <a:p>
          <a:endParaRPr lang="es-PR" sz="1400"/>
        </a:p>
      </dgm:t>
    </dgm:pt>
    <dgm:pt modelId="{058D41A7-DDE0-4F2D-BCAA-D2C11EB7FA31}" type="sibTrans" cxnId="{D5CF4DC0-1750-4D42-8671-24F400148EC4}">
      <dgm:prSet/>
      <dgm:spPr/>
      <dgm:t>
        <a:bodyPr/>
        <a:lstStyle/>
        <a:p>
          <a:endParaRPr lang="es-PR" sz="1400"/>
        </a:p>
      </dgm:t>
    </dgm:pt>
    <dgm:pt modelId="{362AA53C-AAD7-4F34-9921-7BA6AAD32A9C}">
      <dgm:prSet custT="1"/>
      <dgm:spPr/>
      <dgm:t>
        <a:bodyPr/>
        <a:lstStyle/>
        <a:p>
          <a:r>
            <a:rPr lang="es-PR" sz="1400" b="0" u="none" strike="noStrike" cap="none">
              <a:effectLst/>
              <a:sym typeface="Arial"/>
            </a:rPr>
            <a:t>Emprendimiento e innovación </a:t>
          </a:r>
          <a:endParaRPr lang="es-PR" sz="1400" b="0" u="none" strike="noStrike" cap="none" dirty="0">
            <a:effectLst/>
            <a:sym typeface="Arial"/>
          </a:endParaRPr>
        </a:p>
      </dgm:t>
    </dgm:pt>
    <dgm:pt modelId="{1554027D-31C5-46C9-A411-A39B54915E14}" type="parTrans" cxnId="{8A47BFE6-3ECE-4145-A862-354A9D7632CA}">
      <dgm:prSet/>
      <dgm:spPr/>
      <dgm:t>
        <a:bodyPr/>
        <a:lstStyle/>
        <a:p>
          <a:endParaRPr lang="es-PR" sz="1400"/>
        </a:p>
      </dgm:t>
    </dgm:pt>
    <dgm:pt modelId="{66F49139-5520-47BA-8DBA-FA0694F5FA86}" type="sibTrans" cxnId="{8A47BFE6-3ECE-4145-A862-354A9D7632CA}">
      <dgm:prSet/>
      <dgm:spPr/>
      <dgm:t>
        <a:bodyPr/>
        <a:lstStyle/>
        <a:p>
          <a:endParaRPr lang="es-PR" sz="1400"/>
        </a:p>
      </dgm:t>
    </dgm:pt>
    <dgm:pt modelId="{BCA06A6F-3A71-4635-8CFF-4240C443AB9C}">
      <dgm:prSet custT="1"/>
      <dgm:spPr/>
      <dgm:t>
        <a:bodyPr/>
        <a:lstStyle/>
        <a:p>
          <a:r>
            <a:rPr lang="es-PR" sz="1400" b="0" u="none" strike="noStrike" cap="none">
              <a:effectLst/>
              <a:sym typeface="Arial"/>
            </a:rPr>
            <a:t>Promoción de la salud </a:t>
          </a:r>
          <a:endParaRPr lang="es-PR" sz="1400" b="0" u="none" strike="noStrike" cap="none" dirty="0">
            <a:effectLst/>
            <a:sym typeface="Arial"/>
          </a:endParaRPr>
        </a:p>
      </dgm:t>
    </dgm:pt>
    <dgm:pt modelId="{B8681765-837E-447C-A0EE-CEF4C61EFF22}" type="parTrans" cxnId="{627EA52E-4739-448B-A8C4-24CE88EAE771}">
      <dgm:prSet/>
      <dgm:spPr/>
      <dgm:t>
        <a:bodyPr/>
        <a:lstStyle/>
        <a:p>
          <a:endParaRPr lang="es-PR" sz="1400"/>
        </a:p>
      </dgm:t>
    </dgm:pt>
    <dgm:pt modelId="{089583C5-242D-41C1-9019-5A1E5C4C5BA5}" type="sibTrans" cxnId="{627EA52E-4739-448B-A8C4-24CE88EAE771}">
      <dgm:prSet/>
      <dgm:spPr/>
      <dgm:t>
        <a:bodyPr/>
        <a:lstStyle/>
        <a:p>
          <a:endParaRPr lang="es-PR" sz="1400"/>
        </a:p>
      </dgm:t>
    </dgm:pt>
    <dgm:pt modelId="{CB531989-E810-47B1-9448-400DF9AB0106}">
      <dgm:prSet custT="1"/>
      <dgm:spPr/>
      <dgm:t>
        <a:bodyPr/>
        <a:lstStyle/>
        <a:p>
          <a:r>
            <a:rPr lang="es-PR" sz="1400" b="0" u="none" strike="noStrike" cap="none">
              <a:effectLst/>
              <a:sym typeface="Arial"/>
            </a:rPr>
            <a:t>Tecnologías de la Información y la comunicación</a:t>
          </a:r>
          <a:endParaRPr lang="es-ES" sz="1400" b="0" noProof="0" dirty="0">
            <a:effectLst/>
            <a:latin typeface="Varela Round" panose="00000500000000000000" pitchFamily="2" charset="-79"/>
            <a:ea typeface="Open Sans Light"/>
            <a:cs typeface="Varela Round" panose="00000500000000000000" pitchFamily="2" charset="-79"/>
          </a:endParaRPr>
        </a:p>
      </dgm:t>
    </dgm:pt>
    <dgm:pt modelId="{3D1F550F-9593-4FCD-8EE3-ADF49098B9A0}" type="parTrans" cxnId="{127EE5AA-78A0-4B07-A92E-FF3BA3320165}">
      <dgm:prSet/>
      <dgm:spPr/>
      <dgm:t>
        <a:bodyPr/>
        <a:lstStyle/>
        <a:p>
          <a:endParaRPr lang="es-PR" sz="1400"/>
        </a:p>
      </dgm:t>
    </dgm:pt>
    <dgm:pt modelId="{B267AFA1-A93E-4FFD-A49D-3DB2C6104026}" type="sibTrans" cxnId="{127EE5AA-78A0-4B07-A92E-FF3BA3320165}">
      <dgm:prSet/>
      <dgm:spPr/>
      <dgm:t>
        <a:bodyPr/>
        <a:lstStyle/>
        <a:p>
          <a:endParaRPr lang="es-PR" sz="1400"/>
        </a:p>
      </dgm:t>
    </dgm:pt>
    <dgm:pt modelId="{F1F455CF-9FF9-4937-8E3D-4C465A5A319C}" type="pres">
      <dgm:prSet presAssocID="{A150A01A-23AA-4B8E-B9D9-7FD3BC50C82A}" presName="Name0" presStyleCnt="0">
        <dgm:presLayoutVars>
          <dgm:dir/>
          <dgm:resizeHandles val="exact"/>
        </dgm:presLayoutVars>
      </dgm:prSet>
      <dgm:spPr/>
    </dgm:pt>
    <dgm:pt modelId="{42F5D427-D2C4-4A92-8A45-51884D2B51B2}" type="pres">
      <dgm:prSet presAssocID="{A150A01A-23AA-4B8E-B9D9-7FD3BC50C82A}" presName="fgShape" presStyleLbl="fgShp" presStyleIdx="0" presStyleCnt="1"/>
      <dgm:spPr/>
    </dgm:pt>
    <dgm:pt modelId="{02D2D5F0-5C69-4852-9A01-BFDE1ED87A4E}" type="pres">
      <dgm:prSet presAssocID="{A150A01A-23AA-4B8E-B9D9-7FD3BC50C82A}" presName="linComp" presStyleCnt="0"/>
      <dgm:spPr/>
    </dgm:pt>
    <dgm:pt modelId="{545C2518-C484-4CBA-B7B4-5BE1DC01A0E9}" type="pres">
      <dgm:prSet presAssocID="{C2EB534E-C9D2-4CF9-A732-C108B73CA16E}" presName="compNode" presStyleCnt="0"/>
      <dgm:spPr/>
    </dgm:pt>
    <dgm:pt modelId="{24A9ABE8-7813-48CA-87BD-8DB000763755}" type="pres">
      <dgm:prSet presAssocID="{C2EB534E-C9D2-4CF9-A732-C108B73CA16E}" presName="bkgdShape" presStyleLbl="node1" presStyleIdx="0" presStyleCnt="6"/>
      <dgm:spPr/>
    </dgm:pt>
    <dgm:pt modelId="{148033B5-095B-4CC2-9216-E525B6909A57}" type="pres">
      <dgm:prSet presAssocID="{C2EB534E-C9D2-4CF9-A732-C108B73CA16E}" presName="nodeTx" presStyleLbl="node1" presStyleIdx="0" presStyleCnt="6">
        <dgm:presLayoutVars>
          <dgm:bulletEnabled val="1"/>
        </dgm:presLayoutVars>
      </dgm:prSet>
      <dgm:spPr/>
    </dgm:pt>
    <dgm:pt modelId="{804872CC-01D4-4895-A2EF-BA420A1D9E41}" type="pres">
      <dgm:prSet presAssocID="{C2EB534E-C9D2-4CF9-A732-C108B73CA16E}" presName="invisiNode" presStyleLbl="node1" presStyleIdx="0" presStyleCnt="6"/>
      <dgm:spPr/>
    </dgm:pt>
    <dgm:pt modelId="{4B6E3B37-657F-4636-95A9-9A972327F5B2}" type="pres">
      <dgm:prSet presAssocID="{C2EB534E-C9D2-4CF9-A732-C108B73CA16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97941A6-9052-4C09-AFB1-3EE50EC94DCE}" type="pres">
      <dgm:prSet presAssocID="{BD2B98F4-AF3D-4F23-BD3B-70419DC4BA02}" presName="sibTrans" presStyleLbl="sibTrans2D1" presStyleIdx="0" presStyleCnt="0"/>
      <dgm:spPr/>
    </dgm:pt>
    <dgm:pt modelId="{17159929-E9A0-4EBA-8955-7C1D0430019E}" type="pres">
      <dgm:prSet presAssocID="{098CE51A-8990-40DA-A234-9EC33F102CE1}" presName="compNode" presStyleCnt="0"/>
      <dgm:spPr/>
    </dgm:pt>
    <dgm:pt modelId="{CDDADF1C-1EB2-4967-98DF-2724166E2137}" type="pres">
      <dgm:prSet presAssocID="{098CE51A-8990-40DA-A234-9EC33F102CE1}" presName="bkgdShape" presStyleLbl="node1" presStyleIdx="1" presStyleCnt="6"/>
      <dgm:spPr/>
    </dgm:pt>
    <dgm:pt modelId="{9078497C-E467-4966-BA02-2C2C24A62E36}" type="pres">
      <dgm:prSet presAssocID="{098CE51A-8990-40DA-A234-9EC33F102CE1}" presName="nodeTx" presStyleLbl="node1" presStyleIdx="1" presStyleCnt="6">
        <dgm:presLayoutVars>
          <dgm:bulletEnabled val="1"/>
        </dgm:presLayoutVars>
      </dgm:prSet>
      <dgm:spPr/>
    </dgm:pt>
    <dgm:pt modelId="{70F4E768-4596-40AB-9935-3BB9B11DE401}" type="pres">
      <dgm:prSet presAssocID="{098CE51A-8990-40DA-A234-9EC33F102CE1}" presName="invisiNode" presStyleLbl="node1" presStyleIdx="1" presStyleCnt="6"/>
      <dgm:spPr/>
    </dgm:pt>
    <dgm:pt modelId="{60BD41E3-2DEA-4DAC-AA86-B3521385B90C}" type="pres">
      <dgm:prSet presAssocID="{098CE51A-8990-40DA-A234-9EC33F102CE1}" presName="imagNode" presStyleLbl="fgImgPlace1" presStyleIdx="1" presStyleCnt="6"/>
      <dgm:spPr>
        <a:blipFill rotWithShape="1">
          <a:blip xmlns:r="http://schemas.openxmlformats.org/officeDocument/2006/relationships" r:embed="rId2"/>
          <a:srcRect/>
          <a:stretch>
            <a:fillRect l="-25000" r="-25000"/>
          </a:stretch>
        </a:blipFill>
      </dgm:spPr>
    </dgm:pt>
    <dgm:pt modelId="{681284D2-6911-4D4D-B586-F3EB97548931}" type="pres">
      <dgm:prSet presAssocID="{B73DC9C3-152D-4844-A011-F6415449EC21}" presName="sibTrans" presStyleLbl="sibTrans2D1" presStyleIdx="0" presStyleCnt="0"/>
      <dgm:spPr/>
    </dgm:pt>
    <dgm:pt modelId="{7B58A0F6-583E-42DC-A503-E3510AF353DA}" type="pres">
      <dgm:prSet presAssocID="{AF40CD12-1F8F-4DE1-9C72-4342BB7A73B7}" presName="compNode" presStyleCnt="0"/>
      <dgm:spPr/>
    </dgm:pt>
    <dgm:pt modelId="{38B6CB9A-FDF4-4664-BD49-3901F6B4C127}" type="pres">
      <dgm:prSet presAssocID="{AF40CD12-1F8F-4DE1-9C72-4342BB7A73B7}" presName="bkgdShape" presStyleLbl="node1" presStyleIdx="2" presStyleCnt="6"/>
      <dgm:spPr/>
    </dgm:pt>
    <dgm:pt modelId="{C5AD8557-F7E6-435D-8639-F2E226420FBD}" type="pres">
      <dgm:prSet presAssocID="{AF40CD12-1F8F-4DE1-9C72-4342BB7A73B7}" presName="nodeTx" presStyleLbl="node1" presStyleIdx="2" presStyleCnt="6">
        <dgm:presLayoutVars>
          <dgm:bulletEnabled val="1"/>
        </dgm:presLayoutVars>
      </dgm:prSet>
      <dgm:spPr/>
    </dgm:pt>
    <dgm:pt modelId="{2AD03C67-08D8-49E5-960B-9C86F5B6C81C}" type="pres">
      <dgm:prSet presAssocID="{AF40CD12-1F8F-4DE1-9C72-4342BB7A73B7}" presName="invisiNode" presStyleLbl="node1" presStyleIdx="2" presStyleCnt="6"/>
      <dgm:spPr/>
    </dgm:pt>
    <dgm:pt modelId="{079E3DDC-5D07-4B15-BAB6-18B8E0C770D7}" type="pres">
      <dgm:prSet presAssocID="{AF40CD12-1F8F-4DE1-9C72-4342BB7A73B7}" presName="imagNode" presStyleLbl="fgImgPlace1" presStyleIdx="2" presStyleCnt="6" custScaleX="119439" custScaleY="116893"/>
      <dgm:spPr>
        <a:blipFill rotWithShape="1">
          <a:blip xmlns:r="http://schemas.openxmlformats.org/officeDocument/2006/relationships" r:embed="rId3"/>
          <a:srcRect/>
          <a:stretch>
            <a:fillRect/>
          </a:stretch>
        </a:blipFill>
      </dgm:spPr>
    </dgm:pt>
    <dgm:pt modelId="{33E1FE38-D856-4D1A-8B0D-56098F5FEB13}" type="pres">
      <dgm:prSet presAssocID="{058D41A7-DDE0-4F2D-BCAA-D2C11EB7FA31}" presName="sibTrans" presStyleLbl="sibTrans2D1" presStyleIdx="0" presStyleCnt="0"/>
      <dgm:spPr/>
    </dgm:pt>
    <dgm:pt modelId="{907FFF89-1BCC-471E-8C95-E21D70BC535F}" type="pres">
      <dgm:prSet presAssocID="{362AA53C-AAD7-4F34-9921-7BA6AAD32A9C}" presName="compNode" presStyleCnt="0"/>
      <dgm:spPr/>
    </dgm:pt>
    <dgm:pt modelId="{2C220C3A-40F1-4628-9092-287EC5E48F64}" type="pres">
      <dgm:prSet presAssocID="{362AA53C-AAD7-4F34-9921-7BA6AAD32A9C}" presName="bkgdShape" presStyleLbl="node1" presStyleIdx="3" presStyleCnt="6"/>
      <dgm:spPr/>
    </dgm:pt>
    <dgm:pt modelId="{EA6D3EA7-0406-46C6-AE9C-C7447C323000}" type="pres">
      <dgm:prSet presAssocID="{362AA53C-AAD7-4F34-9921-7BA6AAD32A9C}" presName="nodeTx" presStyleLbl="node1" presStyleIdx="3" presStyleCnt="6">
        <dgm:presLayoutVars>
          <dgm:bulletEnabled val="1"/>
        </dgm:presLayoutVars>
      </dgm:prSet>
      <dgm:spPr/>
    </dgm:pt>
    <dgm:pt modelId="{FCB6C896-CC52-4CBE-9548-4EB462FEEE39}" type="pres">
      <dgm:prSet presAssocID="{362AA53C-AAD7-4F34-9921-7BA6AAD32A9C}" presName="invisiNode" presStyleLbl="node1" presStyleIdx="3" presStyleCnt="6"/>
      <dgm:spPr/>
    </dgm:pt>
    <dgm:pt modelId="{111EBD65-2FA4-4D47-B40C-62A2611B0973}" type="pres">
      <dgm:prSet presAssocID="{362AA53C-AAD7-4F34-9921-7BA6AAD32A9C}" presName="imagNode" presStyleLbl="fgImgPlace1" presStyleIdx="3" presStyleCnt="6" custScaleX="101217" custLinFactNeighborX="0"/>
      <dgm:spPr>
        <a:blipFill rotWithShape="1">
          <a:blip xmlns:r="http://schemas.openxmlformats.org/officeDocument/2006/relationships" r:embed="rId4"/>
          <a:srcRect/>
          <a:stretch>
            <a:fillRect l="-39000" r="-39000"/>
          </a:stretch>
        </a:blipFill>
      </dgm:spPr>
    </dgm:pt>
    <dgm:pt modelId="{050801EF-13CB-4793-8314-D6EBD5D93189}" type="pres">
      <dgm:prSet presAssocID="{66F49139-5520-47BA-8DBA-FA0694F5FA86}" presName="sibTrans" presStyleLbl="sibTrans2D1" presStyleIdx="0" presStyleCnt="0"/>
      <dgm:spPr/>
    </dgm:pt>
    <dgm:pt modelId="{C71F0A3A-8762-4671-BB53-6BB9967A8097}" type="pres">
      <dgm:prSet presAssocID="{BCA06A6F-3A71-4635-8CFF-4240C443AB9C}" presName="compNode" presStyleCnt="0"/>
      <dgm:spPr/>
    </dgm:pt>
    <dgm:pt modelId="{72826286-7D7C-4321-AA30-F87621631CEF}" type="pres">
      <dgm:prSet presAssocID="{BCA06A6F-3A71-4635-8CFF-4240C443AB9C}" presName="bkgdShape" presStyleLbl="node1" presStyleIdx="4" presStyleCnt="6"/>
      <dgm:spPr/>
    </dgm:pt>
    <dgm:pt modelId="{E3A5AAB2-F5E6-4B82-A487-DC89AAE84E65}" type="pres">
      <dgm:prSet presAssocID="{BCA06A6F-3A71-4635-8CFF-4240C443AB9C}" presName="nodeTx" presStyleLbl="node1" presStyleIdx="4" presStyleCnt="6">
        <dgm:presLayoutVars>
          <dgm:bulletEnabled val="1"/>
        </dgm:presLayoutVars>
      </dgm:prSet>
      <dgm:spPr/>
    </dgm:pt>
    <dgm:pt modelId="{E92FEBF5-3019-448D-95F4-38E23FAB719B}" type="pres">
      <dgm:prSet presAssocID="{BCA06A6F-3A71-4635-8CFF-4240C443AB9C}" presName="invisiNode" presStyleLbl="node1" presStyleIdx="4" presStyleCnt="6"/>
      <dgm:spPr/>
    </dgm:pt>
    <dgm:pt modelId="{9E8CF131-31CD-434C-903A-2C2E7224550B}" type="pres">
      <dgm:prSet presAssocID="{BCA06A6F-3A71-4635-8CFF-4240C443AB9C}" presName="imagNode" presStyleLbl="fgImgPlace1" presStyleIdx="4" presStyleCnt="6"/>
      <dgm:spPr>
        <a:blipFill dpi="0" rotWithShape="1">
          <a:blip xmlns:r="http://schemas.openxmlformats.org/officeDocument/2006/relationships" r:embed="rId5"/>
          <a:srcRect/>
          <a:stretch>
            <a:fillRect l="-5340" t="20396" r="2041" b="15839"/>
          </a:stretch>
        </a:blipFill>
      </dgm:spPr>
    </dgm:pt>
    <dgm:pt modelId="{50E16603-64AD-438F-ADAA-EB8D22DE4D50}" type="pres">
      <dgm:prSet presAssocID="{089583C5-242D-41C1-9019-5A1E5C4C5BA5}" presName="sibTrans" presStyleLbl="sibTrans2D1" presStyleIdx="0" presStyleCnt="0"/>
      <dgm:spPr/>
    </dgm:pt>
    <dgm:pt modelId="{5691C8A4-1B66-49B9-8456-0D66BD034456}" type="pres">
      <dgm:prSet presAssocID="{CB531989-E810-47B1-9448-400DF9AB0106}" presName="compNode" presStyleCnt="0"/>
      <dgm:spPr/>
    </dgm:pt>
    <dgm:pt modelId="{E86E4434-91FE-4890-85A9-CB3914A3C206}" type="pres">
      <dgm:prSet presAssocID="{CB531989-E810-47B1-9448-400DF9AB0106}" presName="bkgdShape" presStyleLbl="node1" presStyleIdx="5" presStyleCnt="6"/>
      <dgm:spPr/>
    </dgm:pt>
    <dgm:pt modelId="{A2FFC0A3-80EE-4958-ABED-3258D767E8EB}" type="pres">
      <dgm:prSet presAssocID="{CB531989-E810-47B1-9448-400DF9AB0106}" presName="nodeTx" presStyleLbl="node1" presStyleIdx="5" presStyleCnt="6">
        <dgm:presLayoutVars>
          <dgm:bulletEnabled val="1"/>
        </dgm:presLayoutVars>
      </dgm:prSet>
      <dgm:spPr/>
    </dgm:pt>
    <dgm:pt modelId="{41A5C461-ECD3-4C1A-9878-C665B303EB24}" type="pres">
      <dgm:prSet presAssocID="{CB531989-E810-47B1-9448-400DF9AB0106}" presName="invisiNode" presStyleLbl="node1" presStyleIdx="5" presStyleCnt="6"/>
      <dgm:spPr/>
    </dgm:pt>
    <dgm:pt modelId="{47C7AA8D-0F2A-4CF5-8464-294784BC59BE}" type="pres">
      <dgm:prSet presAssocID="{CB531989-E810-47B1-9448-400DF9AB0106}" presName="imagNode" presStyleLbl="fgImgPlace1" presStyleIdx="5" presStyleCnt="6"/>
      <dgm:spPr>
        <a:blipFill dpi="0" rotWithShape="1">
          <a:blip xmlns:r="http://schemas.openxmlformats.org/officeDocument/2006/relationships" r:embed="rId6"/>
          <a:srcRect/>
          <a:stretch>
            <a:fillRect l="-2301" r="-320"/>
          </a:stretch>
        </a:blipFill>
      </dgm:spPr>
    </dgm:pt>
  </dgm:ptLst>
  <dgm:cxnLst>
    <dgm:cxn modelId="{C6931201-F1FB-47A1-A175-A4386C6BFA4D}" type="presOf" srcId="{098CE51A-8990-40DA-A234-9EC33F102CE1}" destId="{9078497C-E467-4966-BA02-2C2C24A62E36}" srcOrd="1" destOrd="0" presId="urn:microsoft.com/office/officeart/2005/8/layout/hList7"/>
    <dgm:cxn modelId="{D2ADDC09-D02C-4F2C-B447-AB4A7BE60CE9}" type="presOf" srcId="{098CE51A-8990-40DA-A234-9EC33F102CE1}" destId="{CDDADF1C-1EB2-4967-98DF-2724166E2137}" srcOrd="0" destOrd="0" presId="urn:microsoft.com/office/officeart/2005/8/layout/hList7"/>
    <dgm:cxn modelId="{1C6B530B-AC4D-43C3-A1CE-B1C93ED0CA53}" type="presOf" srcId="{AF40CD12-1F8F-4DE1-9C72-4342BB7A73B7}" destId="{C5AD8557-F7E6-435D-8639-F2E226420FBD}" srcOrd="1" destOrd="0" presId="urn:microsoft.com/office/officeart/2005/8/layout/hList7"/>
    <dgm:cxn modelId="{4B47E811-F211-4662-87D0-BC45ECFDA05D}" type="presOf" srcId="{66F49139-5520-47BA-8DBA-FA0694F5FA86}" destId="{050801EF-13CB-4793-8314-D6EBD5D93189}" srcOrd="0" destOrd="0" presId="urn:microsoft.com/office/officeart/2005/8/layout/hList7"/>
    <dgm:cxn modelId="{6469FF23-D938-42CF-9FDB-7122633A3370}" srcId="{A150A01A-23AA-4B8E-B9D9-7FD3BC50C82A}" destId="{098CE51A-8990-40DA-A234-9EC33F102CE1}" srcOrd="1" destOrd="0" parTransId="{8FD59F1C-0672-44B0-867D-509339F5216D}" sibTransId="{B73DC9C3-152D-4844-A011-F6415449EC21}"/>
    <dgm:cxn modelId="{627EA52E-4739-448B-A8C4-24CE88EAE771}" srcId="{A150A01A-23AA-4B8E-B9D9-7FD3BC50C82A}" destId="{BCA06A6F-3A71-4635-8CFF-4240C443AB9C}" srcOrd="4" destOrd="0" parTransId="{B8681765-837E-447C-A0EE-CEF4C61EFF22}" sibTransId="{089583C5-242D-41C1-9019-5A1E5C4C5BA5}"/>
    <dgm:cxn modelId="{EF45B260-7693-4B1F-8512-BE8F6B785306}" type="presOf" srcId="{B73DC9C3-152D-4844-A011-F6415449EC21}" destId="{681284D2-6911-4D4D-B586-F3EB97548931}" srcOrd="0" destOrd="0" presId="urn:microsoft.com/office/officeart/2005/8/layout/hList7"/>
    <dgm:cxn modelId="{E6513C44-070B-4550-B542-120CA65C4517}" type="presOf" srcId="{CB531989-E810-47B1-9448-400DF9AB0106}" destId="{A2FFC0A3-80EE-4958-ABED-3258D767E8EB}" srcOrd="1" destOrd="0" presId="urn:microsoft.com/office/officeart/2005/8/layout/hList7"/>
    <dgm:cxn modelId="{2DD36E73-0709-4EAC-802D-EACE81500865}" type="presOf" srcId="{C2EB534E-C9D2-4CF9-A732-C108B73CA16E}" destId="{148033B5-095B-4CC2-9216-E525B6909A57}" srcOrd="1" destOrd="0" presId="urn:microsoft.com/office/officeart/2005/8/layout/hList7"/>
    <dgm:cxn modelId="{BB20A694-2CB2-4C45-8369-593BE55FA04E}" type="presOf" srcId="{C2EB534E-C9D2-4CF9-A732-C108B73CA16E}" destId="{24A9ABE8-7813-48CA-87BD-8DB000763755}" srcOrd="0" destOrd="0" presId="urn:microsoft.com/office/officeart/2005/8/layout/hList7"/>
    <dgm:cxn modelId="{155309A3-B52D-4172-A4B6-1A30A98DD781}" type="presOf" srcId="{362AA53C-AAD7-4F34-9921-7BA6AAD32A9C}" destId="{2C220C3A-40F1-4628-9092-287EC5E48F64}" srcOrd="0" destOrd="0" presId="urn:microsoft.com/office/officeart/2005/8/layout/hList7"/>
    <dgm:cxn modelId="{E788D7A7-0407-4700-BECF-B5311C329E35}" type="presOf" srcId="{CB531989-E810-47B1-9448-400DF9AB0106}" destId="{E86E4434-91FE-4890-85A9-CB3914A3C206}" srcOrd="0" destOrd="0" presId="urn:microsoft.com/office/officeart/2005/8/layout/hList7"/>
    <dgm:cxn modelId="{E6AAC0A8-8276-48FE-9F29-63343D8A310E}" type="presOf" srcId="{BD2B98F4-AF3D-4F23-BD3B-70419DC4BA02}" destId="{197941A6-9052-4C09-AFB1-3EE50EC94DCE}" srcOrd="0" destOrd="0" presId="urn:microsoft.com/office/officeart/2005/8/layout/hList7"/>
    <dgm:cxn modelId="{127EE5AA-78A0-4B07-A92E-FF3BA3320165}" srcId="{A150A01A-23AA-4B8E-B9D9-7FD3BC50C82A}" destId="{CB531989-E810-47B1-9448-400DF9AB0106}" srcOrd="5" destOrd="0" parTransId="{3D1F550F-9593-4FCD-8EE3-ADF49098B9A0}" sibTransId="{B267AFA1-A93E-4FFD-A49D-3DB2C6104026}"/>
    <dgm:cxn modelId="{1BC507AE-2E4A-4859-B144-67F0A78D4377}" type="presOf" srcId="{BCA06A6F-3A71-4635-8CFF-4240C443AB9C}" destId="{72826286-7D7C-4321-AA30-F87621631CEF}" srcOrd="0" destOrd="0" presId="urn:microsoft.com/office/officeart/2005/8/layout/hList7"/>
    <dgm:cxn modelId="{B3F728B8-5825-47DE-92DC-37D1A0A139C7}" type="presOf" srcId="{A150A01A-23AA-4B8E-B9D9-7FD3BC50C82A}" destId="{F1F455CF-9FF9-4937-8E3D-4C465A5A319C}" srcOrd="0" destOrd="0" presId="urn:microsoft.com/office/officeart/2005/8/layout/hList7"/>
    <dgm:cxn modelId="{D5CF4DC0-1750-4D42-8671-24F400148EC4}" srcId="{A150A01A-23AA-4B8E-B9D9-7FD3BC50C82A}" destId="{AF40CD12-1F8F-4DE1-9C72-4342BB7A73B7}" srcOrd="2" destOrd="0" parTransId="{7D0090EE-DFC5-42BF-A730-97AB3D3B53E2}" sibTransId="{058D41A7-DDE0-4F2D-BCAA-D2C11EB7FA31}"/>
    <dgm:cxn modelId="{2DD492CD-7F22-418F-9451-11298E38E15B}" type="presOf" srcId="{AF40CD12-1F8F-4DE1-9C72-4342BB7A73B7}" destId="{38B6CB9A-FDF4-4664-BD49-3901F6B4C127}" srcOrd="0" destOrd="0" presId="urn:microsoft.com/office/officeart/2005/8/layout/hList7"/>
    <dgm:cxn modelId="{46BFB4D3-19A4-43E1-BC6C-1D43E94B8FD9}" srcId="{A150A01A-23AA-4B8E-B9D9-7FD3BC50C82A}" destId="{C2EB534E-C9D2-4CF9-A732-C108B73CA16E}" srcOrd="0" destOrd="0" parTransId="{55692331-B6A2-4B07-9620-3E44F7F3B006}" sibTransId="{BD2B98F4-AF3D-4F23-BD3B-70419DC4BA02}"/>
    <dgm:cxn modelId="{1E6BDBD5-3B7D-4035-BE66-B0CDE972D881}" type="presOf" srcId="{BCA06A6F-3A71-4635-8CFF-4240C443AB9C}" destId="{E3A5AAB2-F5E6-4B82-A487-DC89AAE84E65}" srcOrd="1" destOrd="0" presId="urn:microsoft.com/office/officeart/2005/8/layout/hList7"/>
    <dgm:cxn modelId="{3F9857D6-E73A-4EBE-B842-30E8B47DD21F}" type="presOf" srcId="{362AA53C-AAD7-4F34-9921-7BA6AAD32A9C}" destId="{EA6D3EA7-0406-46C6-AE9C-C7447C323000}" srcOrd="1" destOrd="0" presId="urn:microsoft.com/office/officeart/2005/8/layout/hList7"/>
    <dgm:cxn modelId="{8A47BFE6-3ECE-4145-A862-354A9D7632CA}" srcId="{A150A01A-23AA-4B8E-B9D9-7FD3BC50C82A}" destId="{362AA53C-AAD7-4F34-9921-7BA6AAD32A9C}" srcOrd="3" destOrd="0" parTransId="{1554027D-31C5-46C9-A411-A39B54915E14}" sibTransId="{66F49139-5520-47BA-8DBA-FA0694F5FA86}"/>
    <dgm:cxn modelId="{FDE84AF1-054C-47DD-9699-726B31245437}" type="presOf" srcId="{089583C5-242D-41C1-9019-5A1E5C4C5BA5}" destId="{50E16603-64AD-438F-ADAA-EB8D22DE4D50}" srcOrd="0" destOrd="0" presId="urn:microsoft.com/office/officeart/2005/8/layout/hList7"/>
    <dgm:cxn modelId="{53E9F3FE-1BDF-4443-A0BD-996787A71908}" type="presOf" srcId="{058D41A7-DDE0-4F2D-BCAA-D2C11EB7FA31}" destId="{33E1FE38-D856-4D1A-8B0D-56098F5FEB13}" srcOrd="0" destOrd="0" presId="urn:microsoft.com/office/officeart/2005/8/layout/hList7"/>
    <dgm:cxn modelId="{752178DF-038C-45B6-96A5-70699B66D2A1}" type="presParOf" srcId="{F1F455CF-9FF9-4937-8E3D-4C465A5A319C}" destId="{42F5D427-D2C4-4A92-8A45-51884D2B51B2}" srcOrd="0" destOrd="0" presId="urn:microsoft.com/office/officeart/2005/8/layout/hList7"/>
    <dgm:cxn modelId="{3B547435-581B-4AAA-9490-1841F2664B93}" type="presParOf" srcId="{F1F455CF-9FF9-4937-8E3D-4C465A5A319C}" destId="{02D2D5F0-5C69-4852-9A01-BFDE1ED87A4E}" srcOrd="1" destOrd="0" presId="urn:microsoft.com/office/officeart/2005/8/layout/hList7"/>
    <dgm:cxn modelId="{1A470E26-A551-42E7-87F8-4B7E5EF6DBA2}" type="presParOf" srcId="{02D2D5F0-5C69-4852-9A01-BFDE1ED87A4E}" destId="{545C2518-C484-4CBA-B7B4-5BE1DC01A0E9}" srcOrd="0" destOrd="0" presId="urn:microsoft.com/office/officeart/2005/8/layout/hList7"/>
    <dgm:cxn modelId="{81C23C4F-B91C-4BA4-919E-33BFD2E66B9D}" type="presParOf" srcId="{545C2518-C484-4CBA-B7B4-5BE1DC01A0E9}" destId="{24A9ABE8-7813-48CA-87BD-8DB000763755}" srcOrd="0" destOrd="0" presId="urn:microsoft.com/office/officeart/2005/8/layout/hList7"/>
    <dgm:cxn modelId="{19F226A1-B4BA-46A8-B29F-48F145C6B47B}" type="presParOf" srcId="{545C2518-C484-4CBA-B7B4-5BE1DC01A0E9}" destId="{148033B5-095B-4CC2-9216-E525B6909A57}" srcOrd="1" destOrd="0" presId="urn:microsoft.com/office/officeart/2005/8/layout/hList7"/>
    <dgm:cxn modelId="{7132C67D-D794-40C4-8174-E3BAA2FF1642}" type="presParOf" srcId="{545C2518-C484-4CBA-B7B4-5BE1DC01A0E9}" destId="{804872CC-01D4-4895-A2EF-BA420A1D9E41}" srcOrd="2" destOrd="0" presId="urn:microsoft.com/office/officeart/2005/8/layout/hList7"/>
    <dgm:cxn modelId="{D1421522-2F62-4708-96C3-AF1376CFFD04}" type="presParOf" srcId="{545C2518-C484-4CBA-B7B4-5BE1DC01A0E9}" destId="{4B6E3B37-657F-4636-95A9-9A972327F5B2}" srcOrd="3" destOrd="0" presId="urn:microsoft.com/office/officeart/2005/8/layout/hList7"/>
    <dgm:cxn modelId="{F292DA1A-A115-4CCE-9FCF-FF314AA3CD8B}" type="presParOf" srcId="{02D2D5F0-5C69-4852-9A01-BFDE1ED87A4E}" destId="{197941A6-9052-4C09-AFB1-3EE50EC94DCE}" srcOrd="1" destOrd="0" presId="urn:microsoft.com/office/officeart/2005/8/layout/hList7"/>
    <dgm:cxn modelId="{4DD54F92-5FDB-4AE1-9EE6-DCF9847E962D}" type="presParOf" srcId="{02D2D5F0-5C69-4852-9A01-BFDE1ED87A4E}" destId="{17159929-E9A0-4EBA-8955-7C1D0430019E}" srcOrd="2" destOrd="0" presId="urn:microsoft.com/office/officeart/2005/8/layout/hList7"/>
    <dgm:cxn modelId="{6219EBBB-22A9-4713-9A7A-FBB33778E9A2}" type="presParOf" srcId="{17159929-E9A0-4EBA-8955-7C1D0430019E}" destId="{CDDADF1C-1EB2-4967-98DF-2724166E2137}" srcOrd="0" destOrd="0" presId="urn:microsoft.com/office/officeart/2005/8/layout/hList7"/>
    <dgm:cxn modelId="{1673C524-EF60-46B4-B352-BF017C621015}" type="presParOf" srcId="{17159929-E9A0-4EBA-8955-7C1D0430019E}" destId="{9078497C-E467-4966-BA02-2C2C24A62E36}" srcOrd="1" destOrd="0" presId="urn:microsoft.com/office/officeart/2005/8/layout/hList7"/>
    <dgm:cxn modelId="{D70182C4-63C7-4C2A-A435-EA3AEE6BEFBC}" type="presParOf" srcId="{17159929-E9A0-4EBA-8955-7C1D0430019E}" destId="{70F4E768-4596-40AB-9935-3BB9B11DE401}" srcOrd="2" destOrd="0" presId="urn:microsoft.com/office/officeart/2005/8/layout/hList7"/>
    <dgm:cxn modelId="{201B4166-FC35-4C2A-935C-DE09581219D9}" type="presParOf" srcId="{17159929-E9A0-4EBA-8955-7C1D0430019E}" destId="{60BD41E3-2DEA-4DAC-AA86-B3521385B90C}" srcOrd="3" destOrd="0" presId="urn:microsoft.com/office/officeart/2005/8/layout/hList7"/>
    <dgm:cxn modelId="{01C2170A-DDF2-4F6E-9136-8B6BFDDAA46A}" type="presParOf" srcId="{02D2D5F0-5C69-4852-9A01-BFDE1ED87A4E}" destId="{681284D2-6911-4D4D-B586-F3EB97548931}" srcOrd="3" destOrd="0" presId="urn:microsoft.com/office/officeart/2005/8/layout/hList7"/>
    <dgm:cxn modelId="{D592D165-1473-4845-B6A0-30F0433C1AFB}" type="presParOf" srcId="{02D2D5F0-5C69-4852-9A01-BFDE1ED87A4E}" destId="{7B58A0F6-583E-42DC-A503-E3510AF353DA}" srcOrd="4" destOrd="0" presId="urn:microsoft.com/office/officeart/2005/8/layout/hList7"/>
    <dgm:cxn modelId="{BC8FFE8D-ADF5-42F7-B578-0D8A7DB15198}" type="presParOf" srcId="{7B58A0F6-583E-42DC-A503-E3510AF353DA}" destId="{38B6CB9A-FDF4-4664-BD49-3901F6B4C127}" srcOrd="0" destOrd="0" presId="urn:microsoft.com/office/officeart/2005/8/layout/hList7"/>
    <dgm:cxn modelId="{4EB1B145-CF90-477C-A019-22EA0C3E3229}" type="presParOf" srcId="{7B58A0F6-583E-42DC-A503-E3510AF353DA}" destId="{C5AD8557-F7E6-435D-8639-F2E226420FBD}" srcOrd="1" destOrd="0" presId="urn:microsoft.com/office/officeart/2005/8/layout/hList7"/>
    <dgm:cxn modelId="{72CF6262-DA73-4936-A689-40D6F7B9D585}" type="presParOf" srcId="{7B58A0F6-583E-42DC-A503-E3510AF353DA}" destId="{2AD03C67-08D8-49E5-960B-9C86F5B6C81C}" srcOrd="2" destOrd="0" presId="urn:microsoft.com/office/officeart/2005/8/layout/hList7"/>
    <dgm:cxn modelId="{1475B2B7-8B6E-41BF-B54B-671C7BE1E250}" type="presParOf" srcId="{7B58A0F6-583E-42DC-A503-E3510AF353DA}" destId="{079E3DDC-5D07-4B15-BAB6-18B8E0C770D7}" srcOrd="3" destOrd="0" presId="urn:microsoft.com/office/officeart/2005/8/layout/hList7"/>
    <dgm:cxn modelId="{632522AD-1441-451E-9591-71EF63F57C39}" type="presParOf" srcId="{02D2D5F0-5C69-4852-9A01-BFDE1ED87A4E}" destId="{33E1FE38-D856-4D1A-8B0D-56098F5FEB13}" srcOrd="5" destOrd="0" presId="urn:microsoft.com/office/officeart/2005/8/layout/hList7"/>
    <dgm:cxn modelId="{AE2CD1E2-A837-46C9-BF7C-2605A5F39425}" type="presParOf" srcId="{02D2D5F0-5C69-4852-9A01-BFDE1ED87A4E}" destId="{907FFF89-1BCC-471E-8C95-E21D70BC535F}" srcOrd="6" destOrd="0" presId="urn:microsoft.com/office/officeart/2005/8/layout/hList7"/>
    <dgm:cxn modelId="{4A916F2C-BF80-4F76-94A9-8583E9417C17}" type="presParOf" srcId="{907FFF89-1BCC-471E-8C95-E21D70BC535F}" destId="{2C220C3A-40F1-4628-9092-287EC5E48F64}" srcOrd="0" destOrd="0" presId="urn:microsoft.com/office/officeart/2005/8/layout/hList7"/>
    <dgm:cxn modelId="{4EF0D3AC-7C5F-4064-98AA-F2018EC6BA62}" type="presParOf" srcId="{907FFF89-1BCC-471E-8C95-E21D70BC535F}" destId="{EA6D3EA7-0406-46C6-AE9C-C7447C323000}" srcOrd="1" destOrd="0" presId="urn:microsoft.com/office/officeart/2005/8/layout/hList7"/>
    <dgm:cxn modelId="{3F43B6AC-F8E0-4DFD-A897-05EE54B0A2A6}" type="presParOf" srcId="{907FFF89-1BCC-471E-8C95-E21D70BC535F}" destId="{FCB6C896-CC52-4CBE-9548-4EB462FEEE39}" srcOrd="2" destOrd="0" presId="urn:microsoft.com/office/officeart/2005/8/layout/hList7"/>
    <dgm:cxn modelId="{5027C0BC-1B28-40BA-BC7F-A46D3C2CE10D}" type="presParOf" srcId="{907FFF89-1BCC-471E-8C95-E21D70BC535F}" destId="{111EBD65-2FA4-4D47-B40C-62A2611B0973}" srcOrd="3" destOrd="0" presId="urn:microsoft.com/office/officeart/2005/8/layout/hList7"/>
    <dgm:cxn modelId="{4242C74B-1809-48A5-A8A1-DD194C1A15F8}" type="presParOf" srcId="{02D2D5F0-5C69-4852-9A01-BFDE1ED87A4E}" destId="{050801EF-13CB-4793-8314-D6EBD5D93189}" srcOrd="7" destOrd="0" presId="urn:microsoft.com/office/officeart/2005/8/layout/hList7"/>
    <dgm:cxn modelId="{84704061-3260-436C-A380-727C128C2187}" type="presParOf" srcId="{02D2D5F0-5C69-4852-9A01-BFDE1ED87A4E}" destId="{C71F0A3A-8762-4671-BB53-6BB9967A8097}" srcOrd="8" destOrd="0" presId="urn:microsoft.com/office/officeart/2005/8/layout/hList7"/>
    <dgm:cxn modelId="{9C6FA539-A5A4-4E08-A21F-32551E2C16F1}" type="presParOf" srcId="{C71F0A3A-8762-4671-BB53-6BB9967A8097}" destId="{72826286-7D7C-4321-AA30-F87621631CEF}" srcOrd="0" destOrd="0" presId="urn:microsoft.com/office/officeart/2005/8/layout/hList7"/>
    <dgm:cxn modelId="{CEECDC03-B3A6-43CE-A09B-9B31FAE1E392}" type="presParOf" srcId="{C71F0A3A-8762-4671-BB53-6BB9967A8097}" destId="{E3A5AAB2-F5E6-4B82-A487-DC89AAE84E65}" srcOrd="1" destOrd="0" presId="urn:microsoft.com/office/officeart/2005/8/layout/hList7"/>
    <dgm:cxn modelId="{02BA85B7-3C93-47C2-8BEF-610803B1E806}" type="presParOf" srcId="{C71F0A3A-8762-4671-BB53-6BB9967A8097}" destId="{E92FEBF5-3019-448D-95F4-38E23FAB719B}" srcOrd="2" destOrd="0" presId="urn:microsoft.com/office/officeart/2005/8/layout/hList7"/>
    <dgm:cxn modelId="{4780C8C5-A299-473B-B01F-A7C60E4EA4CF}" type="presParOf" srcId="{C71F0A3A-8762-4671-BB53-6BB9967A8097}" destId="{9E8CF131-31CD-434C-903A-2C2E7224550B}" srcOrd="3" destOrd="0" presId="urn:microsoft.com/office/officeart/2005/8/layout/hList7"/>
    <dgm:cxn modelId="{D39DEE06-9254-4877-A955-7A69607748F8}" type="presParOf" srcId="{02D2D5F0-5C69-4852-9A01-BFDE1ED87A4E}" destId="{50E16603-64AD-438F-ADAA-EB8D22DE4D50}" srcOrd="9" destOrd="0" presId="urn:microsoft.com/office/officeart/2005/8/layout/hList7"/>
    <dgm:cxn modelId="{7BDE148B-7FF8-4A90-B771-03AC928025B5}" type="presParOf" srcId="{02D2D5F0-5C69-4852-9A01-BFDE1ED87A4E}" destId="{5691C8A4-1B66-49B9-8456-0D66BD034456}" srcOrd="10" destOrd="0" presId="urn:microsoft.com/office/officeart/2005/8/layout/hList7"/>
    <dgm:cxn modelId="{D6041AD7-B323-49CB-8516-66388AEE4837}" type="presParOf" srcId="{5691C8A4-1B66-49B9-8456-0D66BD034456}" destId="{E86E4434-91FE-4890-85A9-CB3914A3C206}" srcOrd="0" destOrd="0" presId="urn:microsoft.com/office/officeart/2005/8/layout/hList7"/>
    <dgm:cxn modelId="{F9B713FB-B989-469C-9BDD-84495CCF7876}" type="presParOf" srcId="{5691C8A4-1B66-49B9-8456-0D66BD034456}" destId="{A2FFC0A3-80EE-4958-ABED-3258D767E8EB}" srcOrd="1" destOrd="0" presId="urn:microsoft.com/office/officeart/2005/8/layout/hList7"/>
    <dgm:cxn modelId="{C76C52CA-9FD7-47C6-B279-9D8267292623}" type="presParOf" srcId="{5691C8A4-1B66-49B9-8456-0D66BD034456}" destId="{41A5C461-ECD3-4C1A-9878-C665B303EB24}" srcOrd="2" destOrd="0" presId="urn:microsoft.com/office/officeart/2005/8/layout/hList7"/>
    <dgm:cxn modelId="{B1000F27-1312-4B32-B9CC-DF3A5F941ABC}" type="presParOf" srcId="{5691C8A4-1B66-49B9-8456-0D66BD034456}" destId="{47C7AA8D-0F2A-4CF5-8464-294784BC59B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DD68D2-ED06-4889-9445-3BBE9420AC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7374ED5-59EF-4FE0-B10E-5CF626552A09}">
      <dgm:prSet custT="1"/>
      <dgm:spPr/>
      <dgm:t>
        <a:bodyPr/>
        <a:lstStyle/>
        <a:p>
          <a:pPr algn="l"/>
          <a:endParaRPr lang="en-US" sz="1800" dirty="0"/>
        </a:p>
        <a:p>
          <a:pPr algn="l"/>
          <a:endParaRPr lang="en-US" sz="1800" dirty="0"/>
        </a:p>
        <a:p>
          <a:pPr algn="ctr"/>
          <a:r>
            <a:rPr lang="en-US" sz="1800" b="1" dirty="0" err="1"/>
            <a:t>Nuestro</a:t>
          </a:r>
          <a:r>
            <a:rPr lang="en-US" sz="1800" b="1" dirty="0"/>
            <a:t> currículo </a:t>
          </a:r>
          <a:r>
            <a:rPr lang="en-US" sz="1800" b="1" dirty="0" err="1"/>
            <a:t>oficial</a:t>
          </a:r>
          <a:r>
            <a:rPr lang="en-US" sz="1800" b="1" dirty="0"/>
            <a:t> 2022</a:t>
          </a:r>
        </a:p>
      </dgm:t>
    </dgm:pt>
    <dgm:pt modelId="{064F7F4F-E4D3-4909-BB3D-515124A567DC}" type="parTrans" cxnId="{5471DE5D-483E-4ACF-BC48-3027064AF99C}">
      <dgm:prSet/>
      <dgm:spPr/>
      <dgm:t>
        <a:bodyPr/>
        <a:lstStyle/>
        <a:p>
          <a:endParaRPr lang="en-US" sz="2400"/>
        </a:p>
      </dgm:t>
    </dgm:pt>
    <dgm:pt modelId="{ED750110-1DB4-4286-B0B5-277C87FF083B}" type="sibTrans" cxnId="{5471DE5D-483E-4ACF-BC48-3027064AF99C}">
      <dgm:prSet/>
      <dgm:spPr/>
      <dgm:t>
        <a:bodyPr/>
        <a:lstStyle/>
        <a:p>
          <a:endParaRPr lang="en-US" sz="2400"/>
        </a:p>
      </dgm:t>
    </dgm:pt>
    <dgm:pt modelId="{6B2F1E35-6697-4450-AB98-F75253AB686C}">
      <dgm:prSet custT="1"/>
      <dgm:spPr/>
      <dgm:t>
        <a:bodyPr/>
        <a:lstStyle/>
        <a:p>
          <a:r>
            <a:rPr lang="en-US" sz="1600" dirty="0"/>
            <a:t>Estándares y Expectativas </a:t>
          </a:r>
        </a:p>
      </dgm:t>
    </dgm:pt>
    <dgm:pt modelId="{7B4AB875-4242-4955-9FD0-0B369803999A}" type="parTrans" cxnId="{96EE828B-8B0C-4536-839F-4DA3FF132D58}">
      <dgm:prSet/>
      <dgm:spPr/>
      <dgm:t>
        <a:bodyPr/>
        <a:lstStyle/>
        <a:p>
          <a:endParaRPr lang="en-US" sz="2400"/>
        </a:p>
      </dgm:t>
    </dgm:pt>
    <dgm:pt modelId="{E02A9EBF-7896-4A5F-BF69-E679D8E3450C}" type="sibTrans" cxnId="{96EE828B-8B0C-4536-839F-4DA3FF132D58}">
      <dgm:prSet/>
      <dgm:spPr/>
      <dgm:t>
        <a:bodyPr/>
        <a:lstStyle/>
        <a:p>
          <a:endParaRPr lang="en-US" sz="2400"/>
        </a:p>
      </dgm:t>
    </dgm:pt>
    <dgm:pt modelId="{DF6138BE-FFD3-4F1A-871A-6ACC7299FE67}">
      <dgm:prSet custT="1"/>
      <dgm:spPr/>
      <dgm:t>
        <a:bodyPr/>
        <a:lstStyle/>
        <a:p>
          <a:r>
            <a:rPr lang="es-PR" sz="1600" noProof="0" dirty="0"/>
            <a:t>Marco curricular</a:t>
          </a:r>
        </a:p>
      </dgm:t>
    </dgm:pt>
    <dgm:pt modelId="{FB788626-8D68-4944-A331-F059A4F250A2}" type="parTrans" cxnId="{92FA3056-AEE4-4C57-8AA0-A41AB5991C4A}">
      <dgm:prSet/>
      <dgm:spPr/>
      <dgm:t>
        <a:bodyPr/>
        <a:lstStyle/>
        <a:p>
          <a:endParaRPr lang="en-US" sz="2400"/>
        </a:p>
      </dgm:t>
    </dgm:pt>
    <dgm:pt modelId="{78DBFF2A-A414-409A-A550-C2624F6EF4C9}" type="sibTrans" cxnId="{92FA3056-AEE4-4C57-8AA0-A41AB5991C4A}">
      <dgm:prSet/>
      <dgm:spPr/>
      <dgm:t>
        <a:bodyPr/>
        <a:lstStyle/>
        <a:p>
          <a:endParaRPr lang="en-US" sz="2400"/>
        </a:p>
      </dgm:t>
    </dgm:pt>
    <dgm:pt modelId="{0CD68E91-8D6A-4DAC-B7D5-E29FE37D8978}">
      <dgm:prSet custT="1"/>
      <dgm:spPr/>
      <dgm:t>
        <a:bodyPr/>
        <a:lstStyle/>
        <a:p>
          <a:r>
            <a:rPr lang="es-PR" sz="1600" noProof="0" dirty="0"/>
            <a:t>Creación de competencias esenciales de Prekínder a duodécimo grado</a:t>
          </a:r>
        </a:p>
      </dgm:t>
    </dgm:pt>
    <dgm:pt modelId="{70145E1A-C909-4C08-BDF8-72C824EE9331}" type="parTrans" cxnId="{B66D3DA8-CF60-45AB-B138-73537D05FA78}">
      <dgm:prSet/>
      <dgm:spPr/>
      <dgm:t>
        <a:bodyPr/>
        <a:lstStyle/>
        <a:p>
          <a:endParaRPr lang="en-US" sz="2400"/>
        </a:p>
      </dgm:t>
    </dgm:pt>
    <dgm:pt modelId="{4D4D9BCB-2E02-4FD1-9174-EA7505B8F57A}" type="sibTrans" cxnId="{B66D3DA8-CF60-45AB-B138-73537D05FA78}">
      <dgm:prSet/>
      <dgm:spPr/>
      <dgm:t>
        <a:bodyPr/>
        <a:lstStyle/>
        <a:p>
          <a:endParaRPr lang="en-US" sz="2400"/>
        </a:p>
      </dgm:t>
    </dgm:pt>
    <dgm:pt modelId="{4848F525-A674-4F3E-8ABD-CA1A4052C585}">
      <dgm:prSet custT="1"/>
      <dgm:spPr/>
      <dgm:t>
        <a:bodyPr/>
        <a:lstStyle/>
        <a:p>
          <a:r>
            <a:rPr lang="en-US" sz="1600"/>
            <a:t>Prontuarios actualizados</a:t>
          </a:r>
        </a:p>
      </dgm:t>
    </dgm:pt>
    <dgm:pt modelId="{62A781C5-4858-48D6-BFF8-5F06E900B47A}" type="parTrans" cxnId="{2B8F66E9-05CB-4B93-93A8-D8D1E8177790}">
      <dgm:prSet/>
      <dgm:spPr/>
      <dgm:t>
        <a:bodyPr/>
        <a:lstStyle/>
        <a:p>
          <a:endParaRPr lang="en-US" sz="2400"/>
        </a:p>
      </dgm:t>
    </dgm:pt>
    <dgm:pt modelId="{8D298088-203B-4565-BDE8-EDEE2BCF1032}" type="sibTrans" cxnId="{2B8F66E9-05CB-4B93-93A8-D8D1E8177790}">
      <dgm:prSet/>
      <dgm:spPr/>
      <dgm:t>
        <a:bodyPr/>
        <a:lstStyle/>
        <a:p>
          <a:endParaRPr lang="en-US" sz="2400"/>
        </a:p>
      </dgm:t>
    </dgm:pt>
    <dgm:pt modelId="{1EE92EE7-6E1A-4D34-A9E7-E932514388F0}">
      <dgm:prSet custT="1"/>
      <dgm:spPr/>
      <dgm:t>
        <a:bodyPr/>
        <a:lstStyle/>
        <a:p>
          <a:r>
            <a:rPr lang="en-US" sz="1600" dirty="0" err="1"/>
            <a:t>Bosquejos</a:t>
          </a:r>
          <a:r>
            <a:rPr lang="en-US" sz="1600" dirty="0"/>
            <a:t> temáticos</a:t>
          </a:r>
        </a:p>
      </dgm:t>
    </dgm:pt>
    <dgm:pt modelId="{ADAB295D-5849-41DE-A759-8FFC2350510A}" type="parTrans" cxnId="{3D0C68E9-9FD4-4C3F-8B86-21840F3AF2F7}">
      <dgm:prSet/>
      <dgm:spPr/>
      <dgm:t>
        <a:bodyPr/>
        <a:lstStyle/>
        <a:p>
          <a:endParaRPr lang="en-US" sz="2400"/>
        </a:p>
      </dgm:t>
    </dgm:pt>
    <dgm:pt modelId="{89745AB3-DAC8-4B8B-ADE7-2509D6CDCF95}" type="sibTrans" cxnId="{3D0C68E9-9FD4-4C3F-8B86-21840F3AF2F7}">
      <dgm:prSet/>
      <dgm:spPr/>
      <dgm:t>
        <a:bodyPr/>
        <a:lstStyle/>
        <a:p>
          <a:endParaRPr lang="en-US" sz="2400"/>
        </a:p>
      </dgm:t>
    </dgm:pt>
    <dgm:pt modelId="{F2742893-8FB1-4B1E-AFCE-5CF2CB7145AA}">
      <dgm:prSet custT="1"/>
      <dgm:spPr/>
      <dgm:t>
        <a:bodyPr/>
        <a:lstStyle/>
        <a:p>
          <a:r>
            <a:rPr lang="en-US" sz="1600"/>
            <a:t>Prepruebas y pospruebas actualizadas</a:t>
          </a:r>
        </a:p>
      </dgm:t>
    </dgm:pt>
    <dgm:pt modelId="{B5A968F6-C07D-456D-A9E6-1507000B6B6D}" type="parTrans" cxnId="{7EF07FBF-8CD2-44EA-8849-4613A09C066B}">
      <dgm:prSet/>
      <dgm:spPr/>
      <dgm:t>
        <a:bodyPr/>
        <a:lstStyle/>
        <a:p>
          <a:endParaRPr lang="en-US" sz="2400"/>
        </a:p>
      </dgm:t>
    </dgm:pt>
    <dgm:pt modelId="{E361D8E4-9325-4E32-94B1-9AAE3F6DD5CE}" type="sibTrans" cxnId="{7EF07FBF-8CD2-44EA-8849-4613A09C066B}">
      <dgm:prSet/>
      <dgm:spPr/>
      <dgm:t>
        <a:bodyPr/>
        <a:lstStyle/>
        <a:p>
          <a:endParaRPr lang="en-US" sz="2400"/>
        </a:p>
      </dgm:t>
    </dgm:pt>
    <dgm:pt modelId="{A0B24959-9C0C-471B-A35E-BCD6DA768F37}" type="pres">
      <dgm:prSet presAssocID="{C9DD68D2-ED06-4889-9445-3BBE9420AC21}" presName="vert0" presStyleCnt="0">
        <dgm:presLayoutVars>
          <dgm:dir/>
          <dgm:animOne val="branch"/>
          <dgm:animLvl val="lvl"/>
        </dgm:presLayoutVars>
      </dgm:prSet>
      <dgm:spPr/>
    </dgm:pt>
    <dgm:pt modelId="{8636DD5D-9A57-4961-80BB-71B3B00196A3}" type="pres">
      <dgm:prSet presAssocID="{B7374ED5-59EF-4FE0-B10E-5CF626552A09}" presName="thickLine" presStyleLbl="alignNode1" presStyleIdx="0" presStyleCnt="1"/>
      <dgm:spPr/>
    </dgm:pt>
    <dgm:pt modelId="{4F038FF6-CE86-4589-8FA7-4A6C6C6DBB44}" type="pres">
      <dgm:prSet presAssocID="{B7374ED5-59EF-4FE0-B10E-5CF626552A09}" presName="horz1" presStyleCnt="0"/>
      <dgm:spPr/>
    </dgm:pt>
    <dgm:pt modelId="{3BF1F475-719E-4C3C-85F4-AFA6A05D9A5F}" type="pres">
      <dgm:prSet presAssocID="{B7374ED5-59EF-4FE0-B10E-5CF626552A09}" presName="tx1" presStyleLbl="revTx" presStyleIdx="0" presStyleCnt="7" custScaleX="119858"/>
      <dgm:spPr/>
    </dgm:pt>
    <dgm:pt modelId="{9DE0064C-77DF-423F-B997-410F738292B9}" type="pres">
      <dgm:prSet presAssocID="{B7374ED5-59EF-4FE0-B10E-5CF626552A09}" presName="vert1" presStyleCnt="0"/>
      <dgm:spPr/>
    </dgm:pt>
    <dgm:pt modelId="{BD0EE3EC-F1D4-4308-8541-00D93AF5656D}" type="pres">
      <dgm:prSet presAssocID="{6B2F1E35-6697-4450-AB98-F75253AB686C}" presName="vertSpace2a" presStyleCnt="0"/>
      <dgm:spPr/>
    </dgm:pt>
    <dgm:pt modelId="{660BE709-AD21-4AE2-8B58-D7F597C8D9CF}" type="pres">
      <dgm:prSet presAssocID="{6B2F1E35-6697-4450-AB98-F75253AB686C}" presName="horz2" presStyleCnt="0"/>
      <dgm:spPr/>
    </dgm:pt>
    <dgm:pt modelId="{20D79939-4D94-41F1-BF35-8C277BABCFBF}" type="pres">
      <dgm:prSet presAssocID="{6B2F1E35-6697-4450-AB98-F75253AB686C}" presName="horzSpace2" presStyleCnt="0"/>
      <dgm:spPr/>
    </dgm:pt>
    <dgm:pt modelId="{FBA29F96-90BE-41EA-A17D-934C5A2E1310}" type="pres">
      <dgm:prSet presAssocID="{6B2F1E35-6697-4450-AB98-F75253AB686C}" presName="tx2" presStyleLbl="revTx" presStyleIdx="1" presStyleCnt="7" custLinFactNeighborX="4231" custLinFactNeighborY="-35087"/>
      <dgm:spPr/>
    </dgm:pt>
    <dgm:pt modelId="{3FC2F368-F8B5-46F7-836A-0718CD0CEF5E}" type="pres">
      <dgm:prSet presAssocID="{6B2F1E35-6697-4450-AB98-F75253AB686C}" presName="vert2" presStyleCnt="0"/>
      <dgm:spPr/>
    </dgm:pt>
    <dgm:pt modelId="{CA41A618-EBA0-4349-B838-8E6F5884C507}" type="pres">
      <dgm:prSet presAssocID="{6B2F1E35-6697-4450-AB98-F75253AB686C}" presName="thinLine2b" presStyleLbl="callout" presStyleIdx="0" presStyleCnt="6"/>
      <dgm:spPr/>
    </dgm:pt>
    <dgm:pt modelId="{B0040CAF-459D-4995-98E5-62D013E25398}" type="pres">
      <dgm:prSet presAssocID="{6B2F1E35-6697-4450-AB98-F75253AB686C}" presName="vertSpace2b" presStyleCnt="0"/>
      <dgm:spPr/>
    </dgm:pt>
    <dgm:pt modelId="{4743664A-AB10-44FA-9409-BC5C871141EF}" type="pres">
      <dgm:prSet presAssocID="{DF6138BE-FFD3-4F1A-871A-6ACC7299FE67}" presName="horz2" presStyleCnt="0"/>
      <dgm:spPr/>
    </dgm:pt>
    <dgm:pt modelId="{9F168780-0695-457E-92EE-680CC82A18CA}" type="pres">
      <dgm:prSet presAssocID="{DF6138BE-FFD3-4F1A-871A-6ACC7299FE67}" presName="horzSpace2" presStyleCnt="0"/>
      <dgm:spPr/>
    </dgm:pt>
    <dgm:pt modelId="{2EEF9C89-5716-471A-A9BC-EBE5A89347CE}" type="pres">
      <dgm:prSet presAssocID="{DF6138BE-FFD3-4F1A-871A-6ACC7299FE67}" presName="tx2" presStyleLbl="revTx" presStyleIdx="2" presStyleCnt="7"/>
      <dgm:spPr/>
    </dgm:pt>
    <dgm:pt modelId="{7A8E23C1-8C3E-4CE1-A444-015C92D1FAC8}" type="pres">
      <dgm:prSet presAssocID="{DF6138BE-FFD3-4F1A-871A-6ACC7299FE67}" presName="vert2" presStyleCnt="0"/>
      <dgm:spPr/>
    </dgm:pt>
    <dgm:pt modelId="{07155086-C18C-4956-BE92-7978FE436B81}" type="pres">
      <dgm:prSet presAssocID="{DF6138BE-FFD3-4F1A-871A-6ACC7299FE67}" presName="thinLine2b" presStyleLbl="callout" presStyleIdx="1" presStyleCnt="6"/>
      <dgm:spPr/>
    </dgm:pt>
    <dgm:pt modelId="{975E08D0-3CF7-411C-992F-78E4B159167C}" type="pres">
      <dgm:prSet presAssocID="{DF6138BE-FFD3-4F1A-871A-6ACC7299FE67}" presName="vertSpace2b" presStyleCnt="0"/>
      <dgm:spPr/>
    </dgm:pt>
    <dgm:pt modelId="{B992EB49-B591-455E-A919-46A883A54C45}" type="pres">
      <dgm:prSet presAssocID="{0CD68E91-8D6A-4DAC-B7D5-E29FE37D8978}" presName="horz2" presStyleCnt="0"/>
      <dgm:spPr/>
    </dgm:pt>
    <dgm:pt modelId="{F7EE8CEC-7151-4E5E-947A-D54575439313}" type="pres">
      <dgm:prSet presAssocID="{0CD68E91-8D6A-4DAC-B7D5-E29FE37D8978}" presName="horzSpace2" presStyleCnt="0"/>
      <dgm:spPr/>
    </dgm:pt>
    <dgm:pt modelId="{55F811B8-3135-4D11-82DD-5D9F29E62F75}" type="pres">
      <dgm:prSet presAssocID="{0CD68E91-8D6A-4DAC-B7D5-E29FE37D8978}" presName="tx2" presStyleLbl="revTx" presStyleIdx="3" presStyleCnt="7" custLinFactNeighborY="-22746"/>
      <dgm:spPr/>
    </dgm:pt>
    <dgm:pt modelId="{5EAEF2C2-1F42-428F-888C-289ED40B1707}" type="pres">
      <dgm:prSet presAssocID="{0CD68E91-8D6A-4DAC-B7D5-E29FE37D8978}" presName="vert2" presStyleCnt="0"/>
      <dgm:spPr/>
    </dgm:pt>
    <dgm:pt modelId="{4DAFBE01-F011-4867-BA2E-99AE38DC794D}" type="pres">
      <dgm:prSet presAssocID="{0CD68E91-8D6A-4DAC-B7D5-E29FE37D8978}" presName="thinLine2b" presStyleLbl="callout" presStyleIdx="2" presStyleCnt="6"/>
      <dgm:spPr/>
    </dgm:pt>
    <dgm:pt modelId="{EEE7DA83-4206-45CC-B0F3-73C65164FE8A}" type="pres">
      <dgm:prSet presAssocID="{0CD68E91-8D6A-4DAC-B7D5-E29FE37D8978}" presName="vertSpace2b" presStyleCnt="0"/>
      <dgm:spPr/>
    </dgm:pt>
    <dgm:pt modelId="{480FB582-2824-41ED-ACEB-B5934199C637}" type="pres">
      <dgm:prSet presAssocID="{4848F525-A674-4F3E-8ABD-CA1A4052C585}" presName="horz2" presStyleCnt="0"/>
      <dgm:spPr/>
    </dgm:pt>
    <dgm:pt modelId="{A61FF72B-5FE2-40C9-B36B-8884A1898202}" type="pres">
      <dgm:prSet presAssocID="{4848F525-A674-4F3E-8ABD-CA1A4052C585}" presName="horzSpace2" presStyleCnt="0"/>
      <dgm:spPr/>
    </dgm:pt>
    <dgm:pt modelId="{7ECAB6C8-FB63-4C3A-8821-BDBC634D7EDC}" type="pres">
      <dgm:prSet presAssocID="{4848F525-A674-4F3E-8ABD-CA1A4052C585}" presName="tx2" presStyleLbl="revTx" presStyleIdx="4" presStyleCnt="7" custLinFactNeighborX="313" custLinFactNeighborY="9060"/>
      <dgm:spPr/>
    </dgm:pt>
    <dgm:pt modelId="{A72C728B-F17E-4545-96F3-CC9A011E7BAB}" type="pres">
      <dgm:prSet presAssocID="{4848F525-A674-4F3E-8ABD-CA1A4052C585}" presName="vert2" presStyleCnt="0"/>
      <dgm:spPr/>
    </dgm:pt>
    <dgm:pt modelId="{C6A6D120-0197-4161-9B8B-A2A302595832}" type="pres">
      <dgm:prSet presAssocID="{4848F525-A674-4F3E-8ABD-CA1A4052C585}" presName="thinLine2b" presStyleLbl="callout" presStyleIdx="3" presStyleCnt="6"/>
      <dgm:spPr/>
    </dgm:pt>
    <dgm:pt modelId="{C1F617F5-72E6-41EB-BD08-7CED304221E4}" type="pres">
      <dgm:prSet presAssocID="{4848F525-A674-4F3E-8ABD-CA1A4052C585}" presName="vertSpace2b" presStyleCnt="0"/>
      <dgm:spPr/>
    </dgm:pt>
    <dgm:pt modelId="{7F6DD6B1-A92C-4814-8F2B-DA6FCFB2E7EF}" type="pres">
      <dgm:prSet presAssocID="{1EE92EE7-6E1A-4D34-A9E7-E932514388F0}" presName="horz2" presStyleCnt="0"/>
      <dgm:spPr/>
    </dgm:pt>
    <dgm:pt modelId="{FF5CB27A-1D1B-4ADE-BC77-E668B56696B7}" type="pres">
      <dgm:prSet presAssocID="{1EE92EE7-6E1A-4D34-A9E7-E932514388F0}" presName="horzSpace2" presStyleCnt="0"/>
      <dgm:spPr/>
    </dgm:pt>
    <dgm:pt modelId="{416AA7B1-A499-4A66-82B6-9E5DBC58D77E}" type="pres">
      <dgm:prSet presAssocID="{1EE92EE7-6E1A-4D34-A9E7-E932514388F0}" presName="tx2" presStyleLbl="revTx" presStyleIdx="5" presStyleCnt="7"/>
      <dgm:spPr/>
    </dgm:pt>
    <dgm:pt modelId="{86A77906-A830-4F2E-815F-1158EA006A64}" type="pres">
      <dgm:prSet presAssocID="{1EE92EE7-6E1A-4D34-A9E7-E932514388F0}" presName="vert2" presStyleCnt="0"/>
      <dgm:spPr/>
    </dgm:pt>
    <dgm:pt modelId="{19C4C57E-F729-471A-B30C-B208E599101F}" type="pres">
      <dgm:prSet presAssocID="{1EE92EE7-6E1A-4D34-A9E7-E932514388F0}" presName="thinLine2b" presStyleLbl="callout" presStyleIdx="4" presStyleCnt="6"/>
      <dgm:spPr/>
    </dgm:pt>
    <dgm:pt modelId="{A5EC9946-F3BF-4F9B-BD76-4EEC559F11FA}" type="pres">
      <dgm:prSet presAssocID="{1EE92EE7-6E1A-4D34-A9E7-E932514388F0}" presName="vertSpace2b" presStyleCnt="0"/>
      <dgm:spPr/>
    </dgm:pt>
    <dgm:pt modelId="{3A0211FA-3260-475F-BA8E-7DB4B04FBF69}" type="pres">
      <dgm:prSet presAssocID="{F2742893-8FB1-4B1E-AFCE-5CF2CB7145AA}" presName="horz2" presStyleCnt="0"/>
      <dgm:spPr/>
    </dgm:pt>
    <dgm:pt modelId="{EF223040-E832-44D1-AE5C-06ABB9F83E73}" type="pres">
      <dgm:prSet presAssocID="{F2742893-8FB1-4B1E-AFCE-5CF2CB7145AA}" presName="horzSpace2" presStyleCnt="0"/>
      <dgm:spPr/>
    </dgm:pt>
    <dgm:pt modelId="{C24DAD58-2DF5-4E3B-AB1D-5FA57F68556F}" type="pres">
      <dgm:prSet presAssocID="{F2742893-8FB1-4B1E-AFCE-5CF2CB7145AA}" presName="tx2" presStyleLbl="revTx" presStyleIdx="6" presStyleCnt="7"/>
      <dgm:spPr/>
    </dgm:pt>
    <dgm:pt modelId="{717329F3-047F-42A1-992B-885B0BF0787F}" type="pres">
      <dgm:prSet presAssocID="{F2742893-8FB1-4B1E-AFCE-5CF2CB7145AA}" presName="vert2" presStyleCnt="0"/>
      <dgm:spPr/>
    </dgm:pt>
    <dgm:pt modelId="{182CB974-4BDA-4A23-8F14-C6A1BCC30128}" type="pres">
      <dgm:prSet presAssocID="{F2742893-8FB1-4B1E-AFCE-5CF2CB7145AA}" presName="thinLine2b" presStyleLbl="callout" presStyleIdx="5" presStyleCnt="6"/>
      <dgm:spPr/>
    </dgm:pt>
    <dgm:pt modelId="{9A318F04-D872-4809-998A-28F4418F7606}" type="pres">
      <dgm:prSet presAssocID="{F2742893-8FB1-4B1E-AFCE-5CF2CB7145AA}" presName="vertSpace2b" presStyleCnt="0"/>
      <dgm:spPr/>
    </dgm:pt>
  </dgm:ptLst>
  <dgm:cxnLst>
    <dgm:cxn modelId="{C3CAF934-F4D4-4EB3-8D11-720F42C60682}" type="presOf" srcId="{B7374ED5-59EF-4FE0-B10E-5CF626552A09}" destId="{3BF1F475-719E-4C3C-85F4-AFA6A05D9A5F}" srcOrd="0" destOrd="0" presId="urn:microsoft.com/office/officeart/2008/layout/LinedList"/>
    <dgm:cxn modelId="{CE6F4336-3A45-42B5-BE2A-C15102CB9626}" type="presOf" srcId="{F2742893-8FB1-4B1E-AFCE-5CF2CB7145AA}" destId="{C24DAD58-2DF5-4E3B-AB1D-5FA57F68556F}" srcOrd="0" destOrd="0" presId="urn:microsoft.com/office/officeart/2008/layout/LinedList"/>
    <dgm:cxn modelId="{5471DE5D-483E-4ACF-BC48-3027064AF99C}" srcId="{C9DD68D2-ED06-4889-9445-3BBE9420AC21}" destId="{B7374ED5-59EF-4FE0-B10E-5CF626552A09}" srcOrd="0" destOrd="0" parTransId="{064F7F4F-E4D3-4909-BB3D-515124A567DC}" sibTransId="{ED750110-1DB4-4286-B0B5-277C87FF083B}"/>
    <dgm:cxn modelId="{92FA3056-AEE4-4C57-8AA0-A41AB5991C4A}" srcId="{B7374ED5-59EF-4FE0-B10E-5CF626552A09}" destId="{DF6138BE-FFD3-4F1A-871A-6ACC7299FE67}" srcOrd="1" destOrd="0" parTransId="{FB788626-8D68-4944-A331-F059A4F250A2}" sibTransId="{78DBFF2A-A414-409A-A550-C2624F6EF4C9}"/>
    <dgm:cxn modelId="{7A651E7B-4627-468B-A5B4-9CED08184867}" type="presOf" srcId="{DF6138BE-FFD3-4F1A-871A-6ACC7299FE67}" destId="{2EEF9C89-5716-471A-A9BC-EBE5A89347CE}" srcOrd="0" destOrd="0" presId="urn:microsoft.com/office/officeart/2008/layout/LinedList"/>
    <dgm:cxn modelId="{A102C97F-5958-4519-9025-634E8FC75453}" type="presOf" srcId="{C9DD68D2-ED06-4889-9445-3BBE9420AC21}" destId="{A0B24959-9C0C-471B-A35E-BCD6DA768F37}" srcOrd="0" destOrd="0" presId="urn:microsoft.com/office/officeart/2008/layout/LinedList"/>
    <dgm:cxn modelId="{96EE828B-8B0C-4536-839F-4DA3FF132D58}" srcId="{B7374ED5-59EF-4FE0-B10E-5CF626552A09}" destId="{6B2F1E35-6697-4450-AB98-F75253AB686C}" srcOrd="0" destOrd="0" parTransId="{7B4AB875-4242-4955-9FD0-0B369803999A}" sibTransId="{E02A9EBF-7896-4A5F-BF69-E679D8E3450C}"/>
    <dgm:cxn modelId="{57ACD78C-6C8B-4E8C-AB7C-42173A7E3ECF}" type="presOf" srcId="{0CD68E91-8D6A-4DAC-B7D5-E29FE37D8978}" destId="{55F811B8-3135-4D11-82DD-5D9F29E62F75}" srcOrd="0" destOrd="0" presId="urn:microsoft.com/office/officeart/2008/layout/LinedList"/>
    <dgm:cxn modelId="{B66D3DA8-CF60-45AB-B138-73537D05FA78}" srcId="{B7374ED5-59EF-4FE0-B10E-5CF626552A09}" destId="{0CD68E91-8D6A-4DAC-B7D5-E29FE37D8978}" srcOrd="2" destOrd="0" parTransId="{70145E1A-C909-4C08-BDF8-72C824EE9331}" sibTransId="{4D4D9BCB-2E02-4FD1-9174-EA7505B8F57A}"/>
    <dgm:cxn modelId="{7EF07FBF-8CD2-44EA-8849-4613A09C066B}" srcId="{B7374ED5-59EF-4FE0-B10E-5CF626552A09}" destId="{F2742893-8FB1-4B1E-AFCE-5CF2CB7145AA}" srcOrd="5" destOrd="0" parTransId="{B5A968F6-C07D-456D-A9E6-1507000B6B6D}" sibTransId="{E361D8E4-9325-4E32-94B1-9AAE3F6DD5CE}"/>
    <dgm:cxn modelId="{C52FD0D1-C50E-41CD-B076-E501ACBEB992}" type="presOf" srcId="{6B2F1E35-6697-4450-AB98-F75253AB686C}" destId="{FBA29F96-90BE-41EA-A17D-934C5A2E1310}" srcOrd="0" destOrd="0" presId="urn:microsoft.com/office/officeart/2008/layout/LinedList"/>
    <dgm:cxn modelId="{2B8F66E9-05CB-4B93-93A8-D8D1E8177790}" srcId="{B7374ED5-59EF-4FE0-B10E-5CF626552A09}" destId="{4848F525-A674-4F3E-8ABD-CA1A4052C585}" srcOrd="3" destOrd="0" parTransId="{62A781C5-4858-48D6-BFF8-5F06E900B47A}" sibTransId="{8D298088-203B-4565-BDE8-EDEE2BCF1032}"/>
    <dgm:cxn modelId="{3D0C68E9-9FD4-4C3F-8B86-21840F3AF2F7}" srcId="{B7374ED5-59EF-4FE0-B10E-5CF626552A09}" destId="{1EE92EE7-6E1A-4D34-A9E7-E932514388F0}" srcOrd="4" destOrd="0" parTransId="{ADAB295D-5849-41DE-A759-8FFC2350510A}" sibTransId="{89745AB3-DAC8-4B8B-ADE7-2509D6CDCF95}"/>
    <dgm:cxn modelId="{03F016EB-E96C-448B-9644-561BDD8D66E0}" type="presOf" srcId="{1EE92EE7-6E1A-4D34-A9E7-E932514388F0}" destId="{416AA7B1-A499-4A66-82B6-9E5DBC58D77E}" srcOrd="0" destOrd="0" presId="urn:microsoft.com/office/officeart/2008/layout/LinedList"/>
    <dgm:cxn modelId="{09DA09FA-56FF-4F49-86FB-00E58FA48638}" type="presOf" srcId="{4848F525-A674-4F3E-8ABD-CA1A4052C585}" destId="{7ECAB6C8-FB63-4C3A-8821-BDBC634D7EDC}" srcOrd="0" destOrd="0" presId="urn:microsoft.com/office/officeart/2008/layout/LinedList"/>
    <dgm:cxn modelId="{21478269-DD8D-44E9-8F7E-C8AE8C7C7BF8}" type="presParOf" srcId="{A0B24959-9C0C-471B-A35E-BCD6DA768F37}" destId="{8636DD5D-9A57-4961-80BB-71B3B00196A3}" srcOrd="0" destOrd="0" presId="urn:microsoft.com/office/officeart/2008/layout/LinedList"/>
    <dgm:cxn modelId="{2AAFECE0-6031-48F2-8C7B-2C362CE2AADA}" type="presParOf" srcId="{A0B24959-9C0C-471B-A35E-BCD6DA768F37}" destId="{4F038FF6-CE86-4589-8FA7-4A6C6C6DBB44}" srcOrd="1" destOrd="0" presId="urn:microsoft.com/office/officeart/2008/layout/LinedList"/>
    <dgm:cxn modelId="{80B19E76-E0BF-452C-8DB5-8255BC9EE9A0}" type="presParOf" srcId="{4F038FF6-CE86-4589-8FA7-4A6C6C6DBB44}" destId="{3BF1F475-719E-4C3C-85F4-AFA6A05D9A5F}" srcOrd="0" destOrd="0" presId="urn:microsoft.com/office/officeart/2008/layout/LinedList"/>
    <dgm:cxn modelId="{B9D8ACB9-E265-4E27-9DD9-C1EE2456783F}" type="presParOf" srcId="{4F038FF6-CE86-4589-8FA7-4A6C6C6DBB44}" destId="{9DE0064C-77DF-423F-B997-410F738292B9}" srcOrd="1" destOrd="0" presId="urn:microsoft.com/office/officeart/2008/layout/LinedList"/>
    <dgm:cxn modelId="{C47B8AE2-EB4D-46F0-B143-4DB7B274689F}" type="presParOf" srcId="{9DE0064C-77DF-423F-B997-410F738292B9}" destId="{BD0EE3EC-F1D4-4308-8541-00D93AF5656D}" srcOrd="0" destOrd="0" presId="urn:microsoft.com/office/officeart/2008/layout/LinedList"/>
    <dgm:cxn modelId="{3629243E-C39A-4A6C-A091-CEB7D007EE7E}" type="presParOf" srcId="{9DE0064C-77DF-423F-B997-410F738292B9}" destId="{660BE709-AD21-4AE2-8B58-D7F597C8D9CF}" srcOrd="1" destOrd="0" presId="urn:microsoft.com/office/officeart/2008/layout/LinedList"/>
    <dgm:cxn modelId="{27B30F9A-F6BA-4545-A686-7A870CD3843C}" type="presParOf" srcId="{660BE709-AD21-4AE2-8B58-D7F597C8D9CF}" destId="{20D79939-4D94-41F1-BF35-8C277BABCFBF}" srcOrd="0" destOrd="0" presId="urn:microsoft.com/office/officeart/2008/layout/LinedList"/>
    <dgm:cxn modelId="{EA72695F-972C-413C-9598-768A2423885E}" type="presParOf" srcId="{660BE709-AD21-4AE2-8B58-D7F597C8D9CF}" destId="{FBA29F96-90BE-41EA-A17D-934C5A2E1310}" srcOrd="1" destOrd="0" presId="urn:microsoft.com/office/officeart/2008/layout/LinedList"/>
    <dgm:cxn modelId="{80657380-7A8D-4B31-8CBE-E4DB924ED222}" type="presParOf" srcId="{660BE709-AD21-4AE2-8B58-D7F597C8D9CF}" destId="{3FC2F368-F8B5-46F7-836A-0718CD0CEF5E}" srcOrd="2" destOrd="0" presId="urn:microsoft.com/office/officeart/2008/layout/LinedList"/>
    <dgm:cxn modelId="{0DD36161-7FE9-4EB0-80CE-6FD69A81E8CF}" type="presParOf" srcId="{9DE0064C-77DF-423F-B997-410F738292B9}" destId="{CA41A618-EBA0-4349-B838-8E6F5884C507}" srcOrd="2" destOrd="0" presId="urn:microsoft.com/office/officeart/2008/layout/LinedList"/>
    <dgm:cxn modelId="{2F625D28-0A18-4CD5-9909-042901C88F12}" type="presParOf" srcId="{9DE0064C-77DF-423F-B997-410F738292B9}" destId="{B0040CAF-459D-4995-98E5-62D013E25398}" srcOrd="3" destOrd="0" presId="urn:microsoft.com/office/officeart/2008/layout/LinedList"/>
    <dgm:cxn modelId="{415BCED2-3517-44F9-81C4-5F29C5F2B546}" type="presParOf" srcId="{9DE0064C-77DF-423F-B997-410F738292B9}" destId="{4743664A-AB10-44FA-9409-BC5C871141EF}" srcOrd="4" destOrd="0" presId="urn:microsoft.com/office/officeart/2008/layout/LinedList"/>
    <dgm:cxn modelId="{2B187DB9-9858-4F09-B5D0-8EC123387F1D}" type="presParOf" srcId="{4743664A-AB10-44FA-9409-BC5C871141EF}" destId="{9F168780-0695-457E-92EE-680CC82A18CA}" srcOrd="0" destOrd="0" presId="urn:microsoft.com/office/officeart/2008/layout/LinedList"/>
    <dgm:cxn modelId="{B46659F6-3867-4E39-B9A5-1632A07DAAE3}" type="presParOf" srcId="{4743664A-AB10-44FA-9409-BC5C871141EF}" destId="{2EEF9C89-5716-471A-A9BC-EBE5A89347CE}" srcOrd="1" destOrd="0" presId="urn:microsoft.com/office/officeart/2008/layout/LinedList"/>
    <dgm:cxn modelId="{CBC8A1A2-39DD-4E96-877A-208820654604}" type="presParOf" srcId="{4743664A-AB10-44FA-9409-BC5C871141EF}" destId="{7A8E23C1-8C3E-4CE1-A444-015C92D1FAC8}" srcOrd="2" destOrd="0" presId="urn:microsoft.com/office/officeart/2008/layout/LinedList"/>
    <dgm:cxn modelId="{14C2FBB4-0A91-4057-A64D-E42F01FCFCCE}" type="presParOf" srcId="{9DE0064C-77DF-423F-B997-410F738292B9}" destId="{07155086-C18C-4956-BE92-7978FE436B81}" srcOrd="5" destOrd="0" presId="urn:microsoft.com/office/officeart/2008/layout/LinedList"/>
    <dgm:cxn modelId="{756EF816-712C-4065-9E8F-80D6674F7775}" type="presParOf" srcId="{9DE0064C-77DF-423F-B997-410F738292B9}" destId="{975E08D0-3CF7-411C-992F-78E4B159167C}" srcOrd="6" destOrd="0" presId="urn:microsoft.com/office/officeart/2008/layout/LinedList"/>
    <dgm:cxn modelId="{98031EFC-C4DD-4090-817B-B90F0332B19A}" type="presParOf" srcId="{9DE0064C-77DF-423F-B997-410F738292B9}" destId="{B992EB49-B591-455E-A919-46A883A54C45}" srcOrd="7" destOrd="0" presId="urn:microsoft.com/office/officeart/2008/layout/LinedList"/>
    <dgm:cxn modelId="{B5A8A549-341B-4FCD-A94B-E8C1DC56E89D}" type="presParOf" srcId="{B992EB49-B591-455E-A919-46A883A54C45}" destId="{F7EE8CEC-7151-4E5E-947A-D54575439313}" srcOrd="0" destOrd="0" presId="urn:microsoft.com/office/officeart/2008/layout/LinedList"/>
    <dgm:cxn modelId="{82BDEDBE-338D-4125-B929-8CB1B6034496}" type="presParOf" srcId="{B992EB49-B591-455E-A919-46A883A54C45}" destId="{55F811B8-3135-4D11-82DD-5D9F29E62F75}" srcOrd="1" destOrd="0" presId="urn:microsoft.com/office/officeart/2008/layout/LinedList"/>
    <dgm:cxn modelId="{76C3B646-5F9E-4328-AAE7-2C1DED4F8DD1}" type="presParOf" srcId="{B992EB49-B591-455E-A919-46A883A54C45}" destId="{5EAEF2C2-1F42-428F-888C-289ED40B1707}" srcOrd="2" destOrd="0" presId="urn:microsoft.com/office/officeart/2008/layout/LinedList"/>
    <dgm:cxn modelId="{547B48AD-56F0-4C6F-8813-B562C7EA3107}" type="presParOf" srcId="{9DE0064C-77DF-423F-B997-410F738292B9}" destId="{4DAFBE01-F011-4867-BA2E-99AE38DC794D}" srcOrd="8" destOrd="0" presId="urn:microsoft.com/office/officeart/2008/layout/LinedList"/>
    <dgm:cxn modelId="{173227FE-B7BA-419C-BC39-376B1053452C}" type="presParOf" srcId="{9DE0064C-77DF-423F-B997-410F738292B9}" destId="{EEE7DA83-4206-45CC-B0F3-73C65164FE8A}" srcOrd="9" destOrd="0" presId="urn:microsoft.com/office/officeart/2008/layout/LinedList"/>
    <dgm:cxn modelId="{EF124D4C-5D5A-4F2E-B19C-BB4CFBC009B3}" type="presParOf" srcId="{9DE0064C-77DF-423F-B997-410F738292B9}" destId="{480FB582-2824-41ED-ACEB-B5934199C637}" srcOrd="10" destOrd="0" presId="urn:microsoft.com/office/officeart/2008/layout/LinedList"/>
    <dgm:cxn modelId="{517ADB30-326C-4811-8BE1-587BB2A8C492}" type="presParOf" srcId="{480FB582-2824-41ED-ACEB-B5934199C637}" destId="{A61FF72B-5FE2-40C9-B36B-8884A1898202}" srcOrd="0" destOrd="0" presId="urn:microsoft.com/office/officeart/2008/layout/LinedList"/>
    <dgm:cxn modelId="{023AA6D8-B94B-4372-BC73-0A0C67824391}" type="presParOf" srcId="{480FB582-2824-41ED-ACEB-B5934199C637}" destId="{7ECAB6C8-FB63-4C3A-8821-BDBC634D7EDC}" srcOrd="1" destOrd="0" presId="urn:microsoft.com/office/officeart/2008/layout/LinedList"/>
    <dgm:cxn modelId="{6D2AD950-CE9C-49F5-9961-CC5D4CF93423}" type="presParOf" srcId="{480FB582-2824-41ED-ACEB-B5934199C637}" destId="{A72C728B-F17E-4545-96F3-CC9A011E7BAB}" srcOrd="2" destOrd="0" presId="urn:microsoft.com/office/officeart/2008/layout/LinedList"/>
    <dgm:cxn modelId="{95B59E76-C8C1-41A7-9329-EB58C11A54A1}" type="presParOf" srcId="{9DE0064C-77DF-423F-B997-410F738292B9}" destId="{C6A6D120-0197-4161-9B8B-A2A302595832}" srcOrd="11" destOrd="0" presId="urn:microsoft.com/office/officeart/2008/layout/LinedList"/>
    <dgm:cxn modelId="{64BD0CD5-F969-4D85-8598-738679311953}" type="presParOf" srcId="{9DE0064C-77DF-423F-B997-410F738292B9}" destId="{C1F617F5-72E6-41EB-BD08-7CED304221E4}" srcOrd="12" destOrd="0" presId="urn:microsoft.com/office/officeart/2008/layout/LinedList"/>
    <dgm:cxn modelId="{EBBF2408-D3EF-47DA-A57C-F2BF6624FD5A}" type="presParOf" srcId="{9DE0064C-77DF-423F-B997-410F738292B9}" destId="{7F6DD6B1-A92C-4814-8F2B-DA6FCFB2E7EF}" srcOrd="13" destOrd="0" presId="urn:microsoft.com/office/officeart/2008/layout/LinedList"/>
    <dgm:cxn modelId="{CFBB815B-5C18-46C9-BA59-3EB2B722544E}" type="presParOf" srcId="{7F6DD6B1-A92C-4814-8F2B-DA6FCFB2E7EF}" destId="{FF5CB27A-1D1B-4ADE-BC77-E668B56696B7}" srcOrd="0" destOrd="0" presId="urn:microsoft.com/office/officeart/2008/layout/LinedList"/>
    <dgm:cxn modelId="{54B168E7-354F-4A17-98F9-1209DAE1CD8F}" type="presParOf" srcId="{7F6DD6B1-A92C-4814-8F2B-DA6FCFB2E7EF}" destId="{416AA7B1-A499-4A66-82B6-9E5DBC58D77E}" srcOrd="1" destOrd="0" presId="urn:microsoft.com/office/officeart/2008/layout/LinedList"/>
    <dgm:cxn modelId="{4A61C773-357C-406E-A051-2E169C5BCBEA}" type="presParOf" srcId="{7F6DD6B1-A92C-4814-8F2B-DA6FCFB2E7EF}" destId="{86A77906-A830-4F2E-815F-1158EA006A64}" srcOrd="2" destOrd="0" presId="urn:microsoft.com/office/officeart/2008/layout/LinedList"/>
    <dgm:cxn modelId="{B44FE0AC-2E5A-4280-975C-8A046443B6F9}" type="presParOf" srcId="{9DE0064C-77DF-423F-B997-410F738292B9}" destId="{19C4C57E-F729-471A-B30C-B208E599101F}" srcOrd="14" destOrd="0" presId="urn:microsoft.com/office/officeart/2008/layout/LinedList"/>
    <dgm:cxn modelId="{CB1F38A0-1606-4FBB-BCBB-485B377DB968}" type="presParOf" srcId="{9DE0064C-77DF-423F-B997-410F738292B9}" destId="{A5EC9946-F3BF-4F9B-BD76-4EEC559F11FA}" srcOrd="15" destOrd="0" presId="urn:microsoft.com/office/officeart/2008/layout/LinedList"/>
    <dgm:cxn modelId="{5A449F27-0381-41AA-92EF-71B01FA0D598}" type="presParOf" srcId="{9DE0064C-77DF-423F-B997-410F738292B9}" destId="{3A0211FA-3260-475F-BA8E-7DB4B04FBF69}" srcOrd="16" destOrd="0" presId="urn:microsoft.com/office/officeart/2008/layout/LinedList"/>
    <dgm:cxn modelId="{F36F08E6-394C-4D40-AFB1-8D95AB5FB58C}" type="presParOf" srcId="{3A0211FA-3260-475F-BA8E-7DB4B04FBF69}" destId="{EF223040-E832-44D1-AE5C-06ABB9F83E73}" srcOrd="0" destOrd="0" presId="urn:microsoft.com/office/officeart/2008/layout/LinedList"/>
    <dgm:cxn modelId="{76CD84BF-821A-42DF-AE99-BC8019F8FFB1}" type="presParOf" srcId="{3A0211FA-3260-475F-BA8E-7DB4B04FBF69}" destId="{C24DAD58-2DF5-4E3B-AB1D-5FA57F68556F}" srcOrd="1" destOrd="0" presId="urn:microsoft.com/office/officeart/2008/layout/LinedList"/>
    <dgm:cxn modelId="{06125FDA-4C09-470B-846B-2F3F407B95D9}" type="presParOf" srcId="{3A0211FA-3260-475F-BA8E-7DB4B04FBF69}" destId="{717329F3-047F-42A1-992B-885B0BF0787F}" srcOrd="2" destOrd="0" presId="urn:microsoft.com/office/officeart/2008/layout/LinedList"/>
    <dgm:cxn modelId="{065FE55D-0E1A-44EC-B737-5FA637C3F1D2}" type="presParOf" srcId="{9DE0064C-77DF-423F-B997-410F738292B9}" destId="{182CB974-4BDA-4A23-8F14-C6A1BCC30128}" srcOrd="17" destOrd="0" presId="urn:microsoft.com/office/officeart/2008/layout/LinedList"/>
    <dgm:cxn modelId="{26C61F9E-CD7C-4CD0-942C-2A5966DC5BC1}" type="presParOf" srcId="{9DE0064C-77DF-423F-B997-410F738292B9}" destId="{9A318F04-D872-4809-998A-28F4418F7606}"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5F77C2-0846-428F-9168-07FB5373AF1A}"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s-PR"/>
        </a:p>
      </dgm:t>
    </dgm:pt>
    <dgm:pt modelId="{72ACD180-B826-466C-A3CC-F2E1FBA0F0C7}">
      <dgm:prSet phldrT="[Text]" custT="1"/>
      <dgm:spPr/>
      <dgm:t>
        <a:bodyPr/>
        <a:lstStyle/>
        <a:p>
          <a:r>
            <a:rPr lang="en-US" sz="1200" b="1" dirty="0">
              <a:latin typeface="Varela Round" panose="00000500000000000000" pitchFamily="2" charset="-79"/>
              <a:cs typeface="Varela Round" panose="00000500000000000000" pitchFamily="2" charset="-79"/>
            </a:rPr>
            <a:t>Visión</a:t>
          </a:r>
        </a:p>
        <a:p>
          <a:r>
            <a:rPr lang="es-ES" sz="1200" dirty="0">
              <a:effectLst/>
              <a:latin typeface="Varela Round" panose="00000500000000000000" pitchFamily="2" charset="-79"/>
              <a:ea typeface="Times New Roman" panose="02020603050405020304" pitchFamily="18" charset="0"/>
              <a:cs typeface="Varela Round" panose="00000500000000000000" pitchFamily="2" charset="-79"/>
            </a:rPr>
            <a:t>Desarrollar un ser humano integral que se reconozca como una unidad biopsicosocial, que interactúe con su entorno y que posea la capacidad de adquirir los conocimientos, desarrollar las destrezas y las actitudes para adoptar, de forma voluntaria y responsable, estilos de vida favorables a la salud física, mental-emocional, social-cultural, espiritual y vocacional.</a:t>
          </a:r>
          <a:endParaRPr lang="es-PR" sz="1200" dirty="0">
            <a:latin typeface="Varela Round" panose="00000500000000000000" pitchFamily="2" charset="-79"/>
            <a:cs typeface="Varela Round" panose="00000500000000000000" pitchFamily="2" charset="-79"/>
          </a:endParaRPr>
        </a:p>
      </dgm:t>
    </dgm:pt>
    <dgm:pt modelId="{21E63E88-8D23-4191-9C67-94338CE9302E}" type="parTrans" cxnId="{7A12E477-F8C6-431B-95AA-677BB47069BE}">
      <dgm:prSet/>
      <dgm:spPr/>
      <dgm:t>
        <a:bodyPr/>
        <a:lstStyle/>
        <a:p>
          <a:endParaRPr lang="es-PR" sz="1600"/>
        </a:p>
      </dgm:t>
    </dgm:pt>
    <dgm:pt modelId="{6F606129-501D-4B47-A75B-8AD5AA66BCB5}" type="sibTrans" cxnId="{7A12E477-F8C6-431B-95AA-677BB47069BE}">
      <dgm:prSet/>
      <dgm:spPr/>
      <dgm:t>
        <a:bodyPr/>
        <a:lstStyle/>
        <a:p>
          <a:endParaRPr lang="es-PR" sz="1600"/>
        </a:p>
      </dgm:t>
    </dgm:pt>
    <dgm:pt modelId="{672064C0-AA89-49AE-A892-B9D9F2A19143}">
      <dgm:prSet phldrT="[Text]" custT="1"/>
      <dgm:spPr/>
      <dgm:t>
        <a:bodyPr/>
        <a:lstStyle/>
        <a:p>
          <a:r>
            <a:rPr lang="en-US" sz="1200" b="1" dirty="0" err="1">
              <a:latin typeface="Varela Round" panose="00000500000000000000" pitchFamily="2" charset="-79"/>
              <a:cs typeface="Varela Round" panose="00000500000000000000" pitchFamily="2" charset="-79"/>
            </a:rPr>
            <a:t>Misión</a:t>
          </a:r>
          <a:endParaRPr lang="en-US" sz="1200" b="1" dirty="0">
            <a:latin typeface="Varela Round" panose="00000500000000000000" pitchFamily="2" charset="-79"/>
            <a:cs typeface="Varela Round" panose="00000500000000000000" pitchFamily="2" charset="-79"/>
          </a:endParaRPr>
        </a:p>
        <a:p>
          <a:r>
            <a:rPr lang="es-ES" sz="1200" dirty="0">
              <a:effectLst/>
              <a:latin typeface="Varela Round" panose="00000500000000000000" pitchFamily="2" charset="-79"/>
              <a:ea typeface="Times New Roman" panose="02020603050405020304" pitchFamily="18" charset="0"/>
              <a:cs typeface="Varela Round" panose="00000500000000000000" pitchFamily="2" charset="-79"/>
            </a:rPr>
            <a:t>Proveer experiencias educativas basadas en procesos y actividades por medio de las cuales el ser humano adquiera la capacidad para desarrollar conocimientos, destrezas y actitudes que le permitan cuidar de su estado de salud integral y reconozca la relación que existe entre ella y su entorno.</a:t>
          </a:r>
          <a:endParaRPr lang="es-PR" sz="1200" dirty="0">
            <a:latin typeface="Varela Round" panose="00000500000000000000" pitchFamily="2" charset="-79"/>
            <a:cs typeface="Varela Round" panose="00000500000000000000" pitchFamily="2" charset="-79"/>
          </a:endParaRPr>
        </a:p>
      </dgm:t>
    </dgm:pt>
    <dgm:pt modelId="{45DFCFB5-2A9E-4A1C-B738-58AB52F77DC0}" type="parTrans" cxnId="{AA583675-6F2E-40A2-A397-FE477E213440}">
      <dgm:prSet/>
      <dgm:spPr/>
      <dgm:t>
        <a:bodyPr/>
        <a:lstStyle/>
        <a:p>
          <a:endParaRPr lang="es-PR" sz="1600"/>
        </a:p>
      </dgm:t>
    </dgm:pt>
    <dgm:pt modelId="{C2E91C53-2F4F-4467-B7A6-6E93CC996B84}" type="sibTrans" cxnId="{AA583675-6F2E-40A2-A397-FE477E213440}">
      <dgm:prSet/>
      <dgm:spPr/>
      <dgm:t>
        <a:bodyPr/>
        <a:lstStyle/>
        <a:p>
          <a:endParaRPr lang="es-PR" sz="1600"/>
        </a:p>
      </dgm:t>
    </dgm:pt>
    <dgm:pt modelId="{C2FBB568-FA7E-4815-A4B4-B857689A098E}" type="pres">
      <dgm:prSet presAssocID="{395F77C2-0846-428F-9168-07FB5373AF1A}" presName="hierChild1" presStyleCnt="0">
        <dgm:presLayoutVars>
          <dgm:chPref val="1"/>
          <dgm:dir/>
          <dgm:animOne val="branch"/>
          <dgm:animLvl val="lvl"/>
          <dgm:resizeHandles/>
        </dgm:presLayoutVars>
      </dgm:prSet>
      <dgm:spPr/>
    </dgm:pt>
    <dgm:pt modelId="{1EECEF3A-4E80-4BC1-977E-9FF79C65F68E}" type="pres">
      <dgm:prSet presAssocID="{72ACD180-B826-466C-A3CC-F2E1FBA0F0C7}" presName="hierRoot1" presStyleCnt="0"/>
      <dgm:spPr/>
    </dgm:pt>
    <dgm:pt modelId="{BEE05CE3-7143-4AC1-A141-32780E63513C}" type="pres">
      <dgm:prSet presAssocID="{72ACD180-B826-466C-A3CC-F2E1FBA0F0C7}" presName="composite" presStyleCnt="0"/>
      <dgm:spPr/>
    </dgm:pt>
    <dgm:pt modelId="{9CCFFE8F-0309-4AF0-82DF-FB670C42A8EE}" type="pres">
      <dgm:prSet presAssocID="{72ACD180-B826-466C-A3CC-F2E1FBA0F0C7}" presName="background" presStyleLbl="node0" presStyleIdx="0" presStyleCnt="2"/>
      <dgm:spPr/>
    </dgm:pt>
    <dgm:pt modelId="{0924BEA0-6E3D-459E-A7AE-D6BBA7C85F18}" type="pres">
      <dgm:prSet presAssocID="{72ACD180-B826-466C-A3CC-F2E1FBA0F0C7}" presName="text" presStyleLbl="fgAcc0" presStyleIdx="0" presStyleCnt="2" custScaleX="114764" custScaleY="156058">
        <dgm:presLayoutVars>
          <dgm:chPref val="3"/>
        </dgm:presLayoutVars>
      </dgm:prSet>
      <dgm:spPr/>
    </dgm:pt>
    <dgm:pt modelId="{FDF4E1E8-CD61-4E03-8993-9DE609E6DC8E}" type="pres">
      <dgm:prSet presAssocID="{72ACD180-B826-466C-A3CC-F2E1FBA0F0C7}" presName="hierChild2" presStyleCnt="0"/>
      <dgm:spPr/>
    </dgm:pt>
    <dgm:pt modelId="{C2B89304-7632-4DCC-B564-0F6933B6CECA}" type="pres">
      <dgm:prSet presAssocID="{672064C0-AA89-49AE-A892-B9D9F2A19143}" presName="hierRoot1" presStyleCnt="0"/>
      <dgm:spPr/>
    </dgm:pt>
    <dgm:pt modelId="{04C9EAA3-4A09-45CB-938B-BEAD875B7479}" type="pres">
      <dgm:prSet presAssocID="{672064C0-AA89-49AE-A892-B9D9F2A19143}" presName="composite" presStyleCnt="0"/>
      <dgm:spPr/>
    </dgm:pt>
    <dgm:pt modelId="{1A55B895-ED26-4E8F-8A02-E59CDEF1E18D}" type="pres">
      <dgm:prSet presAssocID="{672064C0-AA89-49AE-A892-B9D9F2A19143}" presName="background" presStyleLbl="node0" presStyleIdx="1" presStyleCnt="2"/>
      <dgm:spPr/>
    </dgm:pt>
    <dgm:pt modelId="{FF509D28-BFDB-4BEC-A352-5D5806D5052A}" type="pres">
      <dgm:prSet presAssocID="{672064C0-AA89-49AE-A892-B9D9F2A19143}" presName="text" presStyleLbl="fgAcc0" presStyleIdx="1" presStyleCnt="2" custScaleY="155915">
        <dgm:presLayoutVars>
          <dgm:chPref val="3"/>
        </dgm:presLayoutVars>
      </dgm:prSet>
      <dgm:spPr/>
    </dgm:pt>
    <dgm:pt modelId="{FB9B67CE-F9CD-4E72-B1AD-E56F30244807}" type="pres">
      <dgm:prSet presAssocID="{672064C0-AA89-49AE-A892-B9D9F2A19143}" presName="hierChild2" presStyleCnt="0"/>
      <dgm:spPr/>
    </dgm:pt>
  </dgm:ptLst>
  <dgm:cxnLst>
    <dgm:cxn modelId="{E77E5C3E-8C9F-45CC-842F-2308900DC98C}" type="presOf" srcId="{72ACD180-B826-466C-A3CC-F2E1FBA0F0C7}" destId="{0924BEA0-6E3D-459E-A7AE-D6BBA7C85F18}" srcOrd="0" destOrd="0" presId="urn:microsoft.com/office/officeart/2005/8/layout/hierarchy1"/>
    <dgm:cxn modelId="{AA583675-6F2E-40A2-A397-FE477E213440}" srcId="{395F77C2-0846-428F-9168-07FB5373AF1A}" destId="{672064C0-AA89-49AE-A892-B9D9F2A19143}" srcOrd="1" destOrd="0" parTransId="{45DFCFB5-2A9E-4A1C-B738-58AB52F77DC0}" sibTransId="{C2E91C53-2F4F-4467-B7A6-6E93CC996B84}"/>
    <dgm:cxn modelId="{7A12E477-F8C6-431B-95AA-677BB47069BE}" srcId="{395F77C2-0846-428F-9168-07FB5373AF1A}" destId="{72ACD180-B826-466C-A3CC-F2E1FBA0F0C7}" srcOrd="0" destOrd="0" parTransId="{21E63E88-8D23-4191-9C67-94338CE9302E}" sibTransId="{6F606129-501D-4B47-A75B-8AD5AA66BCB5}"/>
    <dgm:cxn modelId="{A3BA93BB-10A5-42A3-8D03-B2BF6BAB808C}" type="presOf" srcId="{672064C0-AA89-49AE-A892-B9D9F2A19143}" destId="{FF509D28-BFDB-4BEC-A352-5D5806D5052A}" srcOrd="0" destOrd="0" presId="urn:microsoft.com/office/officeart/2005/8/layout/hierarchy1"/>
    <dgm:cxn modelId="{C5D365D0-5C07-4389-B0CB-0CE2D5D7C930}" type="presOf" srcId="{395F77C2-0846-428F-9168-07FB5373AF1A}" destId="{C2FBB568-FA7E-4815-A4B4-B857689A098E}" srcOrd="0" destOrd="0" presId="urn:microsoft.com/office/officeart/2005/8/layout/hierarchy1"/>
    <dgm:cxn modelId="{167EF1FE-8DE6-4149-8B79-A4745C0973DB}" type="presParOf" srcId="{C2FBB568-FA7E-4815-A4B4-B857689A098E}" destId="{1EECEF3A-4E80-4BC1-977E-9FF79C65F68E}" srcOrd="0" destOrd="0" presId="urn:microsoft.com/office/officeart/2005/8/layout/hierarchy1"/>
    <dgm:cxn modelId="{48A63C69-C637-4FD8-A4E2-DB0B04CB3C8A}" type="presParOf" srcId="{1EECEF3A-4E80-4BC1-977E-9FF79C65F68E}" destId="{BEE05CE3-7143-4AC1-A141-32780E63513C}" srcOrd="0" destOrd="0" presId="urn:microsoft.com/office/officeart/2005/8/layout/hierarchy1"/>
    <dgm:cxn modelId="{53699F0D-B771-4A90-BFB1-38AB9E02A13F}" type="presParOf" srcId="{BEE05CE3-7143-4AC1-A141-32780E63513C}" destId="{9CCFFE8F-0309-4AF0-82DF-FB670C42A8EE}" srcOrd="0" destOrd="0" presId="urn:microsoft.com/office/officeart/2005/8/layout/hierarchy1"/>
    <dgm:cxn modelId="{5931EA64-44EF-490C-A2A8-84792F426FAD}" type="presParOf" srcId="{BEE05CE3-7143-4AC1-A141-32780E63513C}" destId="{0924BEA0-6E3D-459E-A7AE-D6BBA7C85F18}" srcOrd="1" destOrd="0" presId="urn:microsoft.com/office/officeart/2005/8/layout/hierarchy1"/>
    <dgm:cxn modelId="{3710EE76-894A-43DD-A4E6-087A7CEC0E0A}" type="presParOf" srcId="{1EECEF3A-4E80-4BC1-977E-9FF79C65F68E}" destId="{FDF4E1E8-CD61-4E03-8993-9DE609E6DC8E}" srcOrd="1" destOrd="0" presId="urn:microsoft.com/office/officeart/2005/8/layout/hierarchy1"/>
    <dgm:cxn modelId="{E5723ACE-1176-420A-9781-B68ABF451933}" type="presParOf" srcId="{C2FBB568-FA7E-4815-A4B4-B857689A098E}" destId="{C2B89304-7632-4DCC-B564-0F6933B6CECA}" srcOrd="1" destOrd="0" presId="urn:microsoft.com/office/officeart/2005/8/layout/hierarchy1"/>
    <dgm:cxn modelId="{A43D6A1F-6DDB-44FC-8C38-6A4D24F73CAF}" type="presParOf" srcId="{C2B89304-7632-4DCC-B564-0F6933B6CECA}" destId="{04C9EAA3-4A09-45CB-938B-BEAD875B7479}" srcOrd="0" destOrd="0" presId="urn:microsoft.com/office/officeart/2005/8/layout/hierarchy1"/>
    <dgm:cxn modelId="{4D70EF43-032F-49D6-9571-5DCF967D156E}" type="presParOf" srcId="{04C9EAA3-4A09-45CB-938B-BEAD875B7479}" destId="{1A55B895-ED26-4E8F-8A02-E59CDEF1E18D}" srcOrd="0" destOrd="0" presId="urn:microsoft.com/office/officeart/2005/8/layout/hierarchy1"/>
    <dgm:cxn modelId="{EFE26D98-9020-4B6A-9449-D2195D73107E}" type="presParOf" srcId="{04C9EAA3-4A09-45CB-938B-BEAD875B7479}" destId="{FF509D28-BFDB-4BEC-A352-5D5806D5052A}" srcOrd="1" destOrd="0" presId="urn:microsoft.com/office/officeart/2005/8/layout/hierarchy1"/>
    <dgm:cxn modelId="{879C5E18-2208-44E4-9AF3-4E401CC172E4}" type="presParOf" srcId="{C2B89304-7632-4DCC-B564-0F6933B6CECA}" destId="{FB9B67CE-F9CD-4E72-B1AD-E56F302448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9D336F-408E-4092-960C-B1BE3C2D4E3E}"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US"/>
        </a:p>
      </dgm:t>
    </dgm:pt>
    <dgm:pt modelId="{07997B7B-1287-4FD7-BD94-34C1B1FFC6E8}">
      <dgm:prSet/>
      <dgm:spPr/>
      <dgm:t>
        <a:bodyPr/>
        <a:lstStyle/>
        <a:p>
          <a:r>
            <a:rPr lang="es-PR" b="1" dirty="0"/>
            <a:t>El maestro de Salud Escolar podrá desarrollar alguno de los siguientes proyectos e iniciativas.</a:t>
          </a:r>
          <a:r>
            <a:rPr lang="en-US" b="1" dirty="0"/>
            <a:t> </a:t>
          </a:r>
          <a:endParaRPr lang="en-US" dirty="0"/>
        </a:p>
      </dgm:t>
    </dgm:pt>
    <dgm:pt modelId="{DE2E228D-300C-4345-9ED3-C41EDD6B6439}" type="parTrans" cxnId="{AFCFA334-B759-4DE5-A942-46B6B88EF952}">
      <dgm:prSet/>
      <dgm:spPr/>
      <dgm:t>
        <a:bodyPr/>
        <a:lstStyle/>
        <a:p>
          <a:endParaRPr lang="en-US"/>
        </a:p>
      </dgm:t>
    </dgm:pt>
    <dgm:pt modelId="{F1152EB6-4EED-422F-94AD-6870AE43A220}" type="sibTrans" cxnId="{AFCFA334-B759-4DE5-A942-46B6B88EF952}">
      <dgm:prSet/>
      <dgm:spPr/>
      <dgm:t>
        <a:bodyPr/>
        <a:lstStyle/>
        <a:p>
          <a:endParaRPr lang="en-US"/>
        </a:p>
      </dgm:t>
    </dgm:pt>
    <dgm:pt modelId="{05B42E17-E283-4B88-9E44-AC51E00E13CE}">
      <dgm:prSet/>
      <dgm:spPr/>
      <dgm:t>
        <a:bodyPr/>
        <a:lstStyle/>
        <a:p>
          <a:r>
            <a:rPr lang="es-PR" dirty="0"/>
            <a:t>Respeto a toda forma de vida</a:t>
          </a:r>
          <a:r>
            <a:rPr lang="en-US" dirty="0"/>
            <a:t> </a:t>
          </a:r>
        </a:p>
      </dgm:t>
    </dgm:pt>
    <dgm:pt modelId="{0840F5E5-4B02-4ABB-8EBB-968D39339567}" type="parTrans" cxnId="{EAFAEC9E-ABF3-420D-B47E-EDCB215190F2}">
      <dgm:prSet/>
      <dgm:spPr/>
      <dgm:t>
        <a:bodyPr/>
        <a:lstStyle/>
        <a:p>
          <a:endParaRPr lang="en-US"/>
        </a:p>
      </dgm:t>
    </dgm:pt>
    <dgm:pt modelId="{C41E17C7-49BE-48A2-A851-C9DAC5EE62F1}" type="sibTrans" cxnId="{EAFAEC9E-ABF3-420D-B47E-EDCB215190F2}">
      <dgm:prSet/>
      <dgm:spPr/>
      <dgm:t>
        <a:bodyPr/>
        <a:lstStyle/>
        <a:p>
          <a:endParaRPr lang="en-US"/>
        </a:p>
      </dgm:t>
    </dgm:pt>
    <dgm:pt modelId="{41AE74DB-56D0-4697-971E-625774032F38}">
      <dgm:prSet/>
      <dgm:spPr/>
      <dgm:t>
        <a:bodyPr/>
        <a:lstStyle/>
        <a:p>
          <a:r>
            <a:rPr lang="es-PR" dirty="0"/>
            <a:t>Yo amo a las mascotas - prevención del maltrato animal</a:t>
          </a:r>
          <a:r>
            <a:rPr lang="en-US" dirty="0"/>
            <a:t> </a:t>
          </a:r>
        </a:p>
      </dgm:t>
    </dgm:pt>
    <dgm:pt modelId="{AC2C1F34-E97A-4A6F-BDB2-A38A5770FC9F}" type="parTrans" cxnId="{84F66C39-FBFF-44C1-BC9C-0D41EE0CC543}">
      <dgm:prSet/>
      <dgm:spPr/>
      <dgm:t>
        <a:bodyPr/>
        <a:lstStyle/>
        <a:p>
          <a:endParaRPr lang="en-US"/>
        </a:p>
      </dgm:t>
    </dgm:pt>
    <dgm:pt modelId="{6CF3F54C-0C58-4663-B8EE-5F068031C65D}" type="sibTrans" cxnId="{84F66C39-FBFF-44C1-BC9C-0D41EE0CC543}">
      <dgm:prSet/>
      <dgm:spPr/>
      <dgm:t>
        <a:bodyPr/>
        <a:lstStyle/>
        <a:p>
          <a:endParaRPr lang="en-US"/>
        </a:p>
      </dgm:t>
    </dgm:pt>
    <dgm:pt modelId="{2FC3B71A-6CC2-444D-BD24-CA0384AAD803}">
      <dgm:prSet/>
      <dgm:spPr/>
      <dgm:t>
        <a:bodyPr/>
        <a:lstStyle/>
        <a:p>
          <a:r>
            <a:rPr lang="es-PR" dirty="0" err="1"/>
            <a:t>Gerosalud</a:t>
          </a:r>
          <a:r>
            <a:rPr lang="es-PR" dirty="0"/>
            <a:t>- Sensibilidad hacia la población de edad avanzada</a:t>
          </a:r>
          <a:r>
            <a:rPr lang="en-US" dirty="0"/>
            <a:t> </a:t>
          </a:r>
        </a:p>
      </dgm:t>
    </dgm:pt>
    <dgm:pt modelId="{E896FB2C-2D6E-4A70-8A64-A8AA973D9CB6}" type="parTrans" cxnId="{8738BD2E-0C7D-4D6D-A631-4BB88B68D35A}">
      <dgm:prSet/>
      <dgm:spPr/>
      <dgm:t>
        <a:bodyPr/>
        <a:lstStyle/>
        <a:p>
          <a:endParaRPr lang="en-US"/>
        </a:p>
      </dgm:t>
    </dgm:pt>
    <dgm:pt modelId="{702571E5-985F-4447-BD75-03F27ADDD70C}" type="sibTrans" cxnId="{8738BD2E-0C7D-4D6D-A631-4BB88B68D35A}">
      <dgm:prSet/>
      <dgm:spPr/>
      <dgm:t>
        <a:bodyPr/>
        <a:lstStyle/>
        <a:p>
          <a:endParaRPr lang="en-US"/>
        </a:p>
      </dgm:t>
    </dgm:pt>
    <dgm:pt modelId="{2D3009B7-F6A7-4DCB-9C4D-578387519980}">
      <dgm:prSet/>
      <dgm:spPr/>
      <dgm:t>
        <a:bodyPr/>
        <a:lstStyle/>
        <a:p>
          <a:r>
            <a:rPr lang="es-PR" dirty="0"/>
            <a:t>Nutrición (colaborar con la implementación de la Política Pública de Bienestar).</a:t>
          </a:r>
          <a:r>
            <a:rPr lang="en-US" dirty="0"/>
            <a:t> </a:t>
          </a:r>
        </a:p>
      </dgm:t>
    </dgm:pt>
    <dgm:pt modelId="{AC59843E-CF2E-4CEA-A306-E2B4743974B1}" type="parTrans" cxnId="{8504C52C-101E-4A04-A78C-F3D9E188C216}">
      <dgm:prSet/>
      <dgm:spPr/>
      <dgm:t>
        <a:bodyPr/>
        <a:lstStyle/>
        <a:p>
          <a:endParaRPr lang="en-US"/>
        </a:p>
      </dgm:t>
    </dgm:pt>
    <dgm:pt modelId="{9D391EF9-BD6C-47A1-8304-C60B70B0DAFE}" type="sibTrans" cxnId="{8504C52C-101E-4A04-A78C-F3D9E188C216}">
      <dgm:prSet/>
      <dgm:spPr/>
      <dgm:t>
        <a:bodyPr/>
        <a:lstStyle/>
        <a:p>
          <a:endParaRPr lang="en-US"/>
        </a:p>
      </dgm:t>
    </dgm:pt>
    <dgm:pt modelId="{72362186-F133-45BB-846D-9C49B386C311}">
      <dgm:prSet/>
      <dgm:spPr/>
      <dgm:t>
        <a:bodyPr/>
        <a:lstStyle/>
        <a:p>
          <a:r>
            <a:rPr lang="es-PR" dirty="0"/>
            <a:t>Promotores de la salud</a:t>
          </a:r>
          <a:r>
            <a:rPr lang="en-US" dirty="0"/>
            <a:t> </a:t>
          </a:r>
        </a:p>
      </dgm:t>
    </dgm:pt>
    <dgm:pt modelId="{2F80F4F7-A9C3-4F4C-B1B5-023E0642231E}" type="parTrans" cxnId="{75E26B1B-90FF-40AE-B984-A6B50325CB27}">
      <dgm:prSet/>
      <dgm:spPr/>
      <dgm:t>
        <a:bodyPr/>
        <a:lstStyle/>
        <a:p>
          <a:endParaRPr lang="en-US"/>
        </a:p>
      </dgm:t>
    </dgm:pt>
    <dgm:pt modelId="{439A9681-5ECA-4F59-A3B7-4B9FF36A8CEE}" type="sibTrans" cxnId="{75E26B1B-90FF-40AE-B984-A6B50325CB27}">
      <dgm:prSet/>
      <dgm:spPr/>
      <dgm:t>
        <a:bodyPr/>
        <a:lstStyle/>
        <a:p>
          <a:endParaRPr lang="en-US"/>
        </a:p>
      </dgm:t>
    </dgm:pt>
    <dgm:pt modelId="{E772E022-A496-419D-94D6-669BE3C9B041}">
      <dgm:prSet/>
      <dgm:spPr/>
      <dgm:t>
        <a:bodyPr/>
        <a:lstStyle/>
        <a:p>
          <a:r>
            <a:rPr lang="en-US" b="1" dirty="0"/>
            <a:t>Este </a:t>
          </a:r>
          <a:r>
            <a:rPr lang="en-US" b="1" dirty="0" err="1"/>
            <a:t>año</a:t>
          </a:r>
          <a:r>
            <a:rPr lang="en-US" b="1" dirty="0"/>
            <a:t> escolar </a:t>
          </a:r>
          <a:r>
            <a:rPr lang="en-US" b="1" dirty="0" err="1"/>
            <a:t>tenemos</a:t>
          </a:r>
          <a:r>
            <a:rPr lang="en-US" b="1" dirty="0"/>
            <a:t> </a:t>
          </a:r>
          <a:r>
            <a:rPr lang="en-US" b="1" dirty="0" err="1"/>
            <a:t>nuevas</a:t>
          </a:r>
          <a:r>
            <a:rPr lang="en-US" b="1" dirty="0"/>
            <a:t> </a:t>
          </a:r>
          <a:r>
            <a:rPr lang="en-US" b="1" dirty="0" err="1"/>
            <a:t>iniciativas</a:t>
          </a:r>
          <a:r>
            <a:rPr lang="en-US" b="1" dirty="0"/>
            <a:t> y </a:t>
          </a:r>
          <a:r>
            <a:rPr lang="en-US" b="1" dirty="0" err="1"/>
            <a:t>campañas</a:t>
          </a:r>
          <a:r>
            <a:rPr lang="en-US" b="1" dirty="0"/>
            <a:t> </a:t>
          </a:r>
          <a:r>
            <a:rPr lang="en-US" b="1" dirty="0" err="1"/>
            <a:t>educativas</a:t>
          </a:r>
          <a:r>
            <a:rPr lang="en-US" b="1" dirty="0"/>
            <a:t>, se </a:t>
          </a:r>
          <a:r>
            <a:rPr lang="en-US" b="1" dirty="0" err="1"/>
            <a:t>estarán</a:t>
          </a:r>
          <a:r>
            <a:rPr lang="en-US" b="1" dirty="0"/>
            <a:t> </a:t>
          </a:r>
          <a:r>
            <a:rPr lang="en-US" b="1" dirty="0" err="1"/>
            <a:t>divulgando</a:t>
          </a:r>
          <a:r>
            <a:rPr lang="en-US" b="1" dirty="0"/>
            <a:t> </a:t>
          </a:r>
          <a:r>
            <a:rPr lang="en-US" b="1" dirty="0" err="1"/>
            <a:t>posteriormente</a:t>
          </a:r>
          <a:r>
            <a:rPr lang="en-US" b="1" dirty="0"/>
            <a:t>:</a:t>
          </a:r>
          <a:endParaRPr lang="en-US" dirty="0"/>
        </a:p>
      </dgm:t>
    </dgm:pt>
    <dgm:pt modelId="{68F9B99B-1DC0-4333-B2DD-BDB4F9E0F12C}" type="parTrans" cxnId="{167D2D78-3F13-4B4F-A1A1-E35744FF89F3}">
      <dgm:prSet/>
      <dgm:spPr/>
      <dgm:t>
        <a:bodyPr/>
        <a:lstStyle/>
        <a:p>
          <a:endParaRPr lang="en-US"/>
        </a:p>
      </dgm:t>
    </dgm:pt>
    <dgm:pt modelId="{59D76A88-7A07-4C5C-BA4F-D3E24EFE0429}" type="sibTrans" cxnId="{167D2D78-3F13-4B4F-A1A1-E35744FF89F3}">
      <dgm:prSet/>
      <dgm:spPr/>
      <dgm:t>
        <a:bodyPr/>
        <a:lstStyle/>
        <a:p>
          <a:endParaRPr lang="en-US"/>
        </a:p>
      </dgm:t>
    </dgm:pt>
    <dgm:pt modelId="{720E64FE-25E2-4EDF-8DFE-FD59AA2890F4}">
      <dgm:prSet/>
      <dgm:spPr/>
      <dgm:t>
        <a:bodyPr/>
        <a:lstStyle/>
        <a:p>
          <a:r>
            <a:rPr lang="en-US" dirty="0"/>
            <a:t>Lemonade Day! (ORE Bayamón)</a:t>
          </a:r>
        </a:p>
      </dgm:t>
    </dgm:pt>
    <dgm:pt modelId="{3EEF6C15-D48B-42D4-9534-75FD52BDEF3E}" type="parTrans" cxnId="{D89FFE09-647C-4869-ABC4-C81BBD4CC680}">
      <dgm:prSet/>
      <dgm:spPr/>
      <dgm:t>
        <a:bodyPr/>
        <a:lstStyle/>
        <a:p>
          <a:endParaRPr lang="en-US"/>
        </a:p>
      </dgm:t>
    </dgm:pt>
    <dgm:pt modelId="{CF902E67-7EEA-40AD-942E-D3A09A5ECF2B}" type="sibTrans" cxnId="{D89FFE09-647C-4869-ABC4-C81BBD4CC680}">
      <dgm:prSet/>
      <dgm:spPr/>
      <dgm:t>
        <a:bodyPr/>
        <a:lstStyle/>
        <a:p>
          <a:endParaRPr lang="en-US"/>
        </a:p>
      </dgm:t>
    </dgm:pt>
    <dgm:pt modelId="{69D2FAF4-229C-4D7F-860F-F4B90D5B002A}">
      <dgm:prSet/>
      <dgm:spPr/>
      <dgm:t>
        <a:bodyPr/>
        <a:lstStyle/>
        <a:p>
          <a:r>
            <a:rPr lang="en-US" dirty="0" err="1"/>
            <a:t>Esclerosis</a:t>
          </a:r>
          <a:r>
            <a:rPr lang="en-US" dirty="0"/>
            <a:t> </a:t>
          </a:r>
          <a:r>
            <a:rPr lang="en-US" dirty="0" err="1"/>
            <a:t>múltiple</a:t>
          </a:r>
          <a:endParaRPr lang="en-US" dirty="0"/>
        </a:p>
      </dgm:t>
    </dgm:pt>
    <dgm:pt modelId="{E01114B7-B015-4C9C-90C1-7D27A142A266}" type="parTrans" cxnId="{21119E18-A1CF-4216-B874-3DFB91990703}">
      <dgm:prSet/>
      <dgm:spPr/>
      <dgm:t>
        <a:bodyPr/>
        <a:lstStyle/>
        <a:p>
          <a:endParaRPr lang="en-US"/>
        </a:p>
      </dgm:t>
    </dgm:pt>
    <dgm:pt modelId="{D84F93D7-66F8-46F6-B195-FDF9C012218E}" type="sibTrans" cxnId="{21119E18-A1CF-4216-B874-3DFB91990703}">
      <dgm:prSet/>
      <dgm:spPr/>
      <dgm:t>
        <a:bodyPr/>
        <a:lstStyle/>
        <a:p>
          <a:endParaRPr lang="en-US"/>
        </a:p>
      </dgm:t>
    </dgm:pt>
    <dgm:pt modelId="{2CEB22E6-E0D8-421A-B1CE-9DA304483325}">
      <dgm:prSet/>
      <dgm:spPr/>
      <dgm:t>
        <a:bodyPr/>
        <a:lstStyle/>
        <a:p>
          <a:r>
            <a:rPr lang="en-US" dirty="0"/>
            <a:t>Asma</a:t>
          </a:r>
        </a:p>
      </dgm:t>
    </dgm:pt>
    <dgm:pt modelId="{9C3B551C-81A8-4234-A4BD-67DFEF750061}" type="parTrans" cxnId="{3BECA1A9-517D-4B29-A399-EC13EB3482C9}">
      <dgm:prSet/>
      <dgm:spPr/>
      <dgm:t>
        <a:bodyPr/>
        <a:lstStyle/>
        <a:p>
          <a:endParaRPr lang="en-US"/>
        </a:p>
      </dgm:t>
    </dgm:pt>
    <dgm:pt modelId="{5AEEE082-79C8-4B0C-AE2D-A3E6F0CAC196}" type="sibTrans" cxnId="{3BECA1A9-517D-4B29-A399-EC13EB3482C9}">
      <dgm:prSet/>
      <dgm:spPr/>
      <dgm:t>
        <a:bodyPr/>
        <a:lstStyle/>
        <a:p>
          <a:endParaRPr lang="en-US"/>
        </a:p>
      </dgm:t>
    </dgm:pt>
    <dgm:pt modelId="{F3734947-09B1-4665-8C0D-BABC8EF2D2C9}">
      <dgm:prSet/>
      <dgm:spPr/>
      <dgm:t>
        <a:bodyPr/>
        <a:lstStyle/>
        <a:p>
          <a:r>
            <a:rPr lang="en-US" dirty="0"/>
            <a:t>Lifelink</a:t>
          </a:r>
        </a:p>
      </dgm:t>
    </dgm:pt>
    <dgm:pt modelId="{EED161B0-875B-43B8-A8E9-E9F2895FC754}" type="parTrans" cxnId="{8A6B9EBD-0FA9-4387-AC36-A35071B45015}">
      <dgm:prSet/>
      <dgm:spPr/>
      <dgm:t>
        <a:bodyPr/>
        <a:lstStyle/>
        <a:p>
          <a:endParaRPr lang="en-US"/>
        </a:p>
      </dgm:t>
    </dgm:pt>
    <dgm:pt modelId="{85F5EB81-7491-45BA-8710-B1220C16C369}" type="sibTrans" cxnId="{8A6B9EBD-0FA9-4387-AC36-A35071B45015}">
      <dgm:prSet/>
      <dgm:spPr/>
      <dgm:t>
        <a:bodyPr/>
        <a:lstStyle/>
        <a:p>
          <a:endParaRPr lang="en-US"/>
        </a:p>
      </dgm:t>
    </dgm:pt>
    <dgm:pt modelId="{3F6231CC-BC31-415B-81C2-52547C2DDD85}">
      <dgm:prSet/>
      <dgm:spPr/>
      <dgm:t>
        <a:bodyPr/>
        <a:lstStyle/>
        <a:p>
          <a:r>
            <a:rPr lang="en-US" dirty="0"/>
            <a:t>Fundación A-mar - </a:t>
          </a:r>
          <a:r>
            <a:rPr lang="en-US" dirty="0" err="1"/>
            <a:t>prevención</a:t>
          </a:r>
          <a:r>
            <a:rPr lang="en-US" dirty="0"/>
            <a:t> de </a:t>
          </a:r>
          <a:r>
            <a:rPr lang="en-US" dirty="0" err="1"/>
            <a:t>quemaduras</a:t>
          </a:r>
          <a:endParaRPr lang="en-US" dirty="0"/>
        </a:p>
      </dgm:t>
    </dgm:pt>
    <dgm:pt modelId="{AAE68B88-0133-48EA-ADEC-7EC035A1D38B}" type="parTrans" cxnId="{9BDA4083-F5DD-471B-B5C2-0687F8E1AEED}">
      <dgm:prSet/>
      <dgm:spPr/>
      <dgm:t>
        <a:bodyPr/>
        <a:lstStyle/>
        <a:p>
          <a:endParaRPr lang="en-US"/>
        </a:p>
      </dgm:t>
    </dgm:pt>
    <dgm:pt modelId="{E3706CB2-9D8F-493B-8AF3-D16F68741A77}" type="sibTrans" cxnId="{9BDA4083-F5DD-471B-B5C2-0687F8E1AEED}">
      <dgm:prSet/>
      <dgm:spPr/>
      <dgm:t>
        <a:bodyPr/>
        <a:lstStyle/>
        <a:p>
          <a:endParaRPr lang="en-US"/>
        </a:p>
      </dgm:t>
    </dgm:pt>
    <dgm:pt modelId="{AC69F73E-028D-4D21-AABC-E6DBADE81F98}">
      <dgm:prSet/>
      <dgm:spPr/>
      <dgm:t>
        <a:bodyPr/>
        <a:lstStyle/>
        <a:p>
          <a:r>
            <a:rPr lang="en-US" dirty="0"/>
            <a:t>Villa Segura, Parque </a:t>
          </a:r>
          <a:r>
            <a:rPr lang="en-US" dirty="0" err="1"/>
            <a:t>Rodante</a:t>
          </a:r>
          <a:r>
            <a:rPr lang="en-US" dirty="0"/>
            <a:t> de Seguridad Vial (ORE San Juan)</a:t>
          </a:r>
        </a:p>
      </dgm:t>
    </dgm:pt>
    <dgm:pt modelId="{6142391D-AC1E-4AFC-860A-91385777E83A}" type="parTrans" cxnId="{F22FF145-C3BC-43C0-A98F-B9BE735807CB}">
      <dgm:prSet/>
      <dgm:spPr/>
      <dgm:t>
        <a:bodyPr/>
        <a:lstStyle/>
        <a:p>
          <a:endParaRPr lang="en-US"/>
        </a:p>
      </dgm:t>
    </dgm:pt>
    <dgm:pt modelId="{FF379A0A-A5B7-4C49-B03C-6D4FD216F463}" type="sibTrans" cxnId="{F22FF145-C3BC-43C0-A98F-B9BE735807CB}">
      <dgm:prSet/>
      <dgm:spPr/>
      <dgm:t>
        <a:bodyPr/>
        <a:lstStyle/>
        <a:p>
          <a:endParaRPr lang="en-US"/>
        </a:p>
      </dgm:t>
    </dgm:pt>
    <dgm:pt modelId="{AF65A242-3F96-4B38-B110-2F81354E7431}">
      <dgm:prSet/>
      <dgm:spPr/>
      <dgm:t>
        <a:bodyPr/>
        <a:lstStyle/>
        <a:p>
          <a:r>
            <a:rPr lang="es-PR" dirty="0"/>
            <a:t>Cualquier otro proyecto alineado al currículo escolar</a:t>
          </a:r>
          <a:endParaRPr lang="en-US" dirty="0"/>
        </a:p>
      </dgm:t>
    </dgm:pt>
    <dgm:pt modelId="{A5D3DB8E-95EA-44F1-93BD-03C1A73949F3}" type="parTrans" cxnId="{288DC7EB-E245-419E-ACED-8BDFA0583872}">
      <dgm:prSet/>
      <dgm:spPr/>
      <dgm:t>
        <a:bodyPr/>
        <a:lstStyle/>
        <a:p>
          <a:endParaRPr lang="en-US"/>
        </a:p>
      </dgm:t>
    </dgm:pt>
    <dgm:pt modelId="{B8D9DDDF-5A73-4E12-B3C0-FF379AF465E4}" type="sibTrans" cxnId="{288DC7EB-E245-419E-ACED-8BDFA0583872}">
      <dgm:prSet/>
      <dgm:spPr/>
      <dgm:t>
        <a:bodyPr/>
        <a:lstStyle/>
        <a:p>
          <a:endParaRPr lang="en-US"/>
        </a:p>
      </dgm:t>
    </dgm:pt>
    <dgm:pt modelId="{9390578B-AE07-4722-B3BC-833F349612B6}">
      <dgm:prSet phldr="0"/>
      <dgm:spPr/>
      <dgm:t>
        <a:bodyPr/>
        <a:lstStyle/>
        <a:p>
          <a:pPr rtl="0"/>
          <a:r>
            <a:rPr lang="en-US" b="1" dirty="0">
              <a:latin typeface="Calibri Light" panose="020F0302020204030204"/>
            </a:rPr>
            <a:t>Campaña educativa para evitar conducir bajo los efectos del alcohol y otras drogas</a:t>
          </a:r>
        </a:p>
      </dgm:t>
    </dgm:pt>
    <dgm:pt modelId="{93454DF6-96E7-488E-9FCE-37071D741E76}" type="parTrans" cxnId="{2F816049-6DB8-43E1-853A-8CC0D27ED7F5}">
      <dgm:prSet/>
      <dgm:spPr/>
      <dgm:t>
        <a:bodyPr/>
        <a:lstStyle/>
        <a:p>
          <a:endParaRPr lang="es-PR"/>
        </a:p>
      </dgm:t>
    </dgm:pt>
    <dgm:pt modelId="{AEA7B219-3BF1-41C1-B4FB-989C7C8A8DCC}" type="sibTrans" cxnId="{2F816049-6DB8-43E1-853A-8CC0D27ED7F5}">
      <dgm:prSet/>
      <dgm:spPr/>
      <dgm:t>
        <a:bodyPr/>
        <a:lstStyle/>
        <a:p>
          <a:endParaRPr lang="es-PR"/>
        </a:p>
      </dgm:t>
    </dgm:pt>
    <dgm:pt modelId="{B6749B46-A7B8-4F4D-B80B-CC8422F464B4}" type="pres">
      <dgm:prSet presAssocID="{169D336F-408E-4092-960C-B1BE3C2D4E3E}" presName="Name0" presStyleCnt="0">
        <dgm:presLayoutVars>
          <dgm:dir/>
          <dgm:animLvl val="lvl"/>
          <dgm:resizeHandles val="exact"/>
        </dgm:presLayoutVars>
      </dgm:prSet>
      <dgm:spPr/>
    </dgm:pt>
    <dgm:pt modelId="{E18A709D-1DB2-4721-89FC-CD3F54272011}" type="pres">
      <dgm:prSet presAssocID="{07997B7B-1287-4FD7-BD94-34C1B1FFC6E8}" presName="composite" presStyleCnt="0"/>
      <dgm:spPr/>
    </dgm:pt>
    <dgm:pt modelId="{F587C67A-B826-4B79-BF99-B24C37CC93EA}" type="pres">
      <dgm:prSet presAssocID="{07997B7B-1287-4FD7-BD94-34C1B1FFC6E8}" presName="parTx" presStyleLbl="alignNode1" presStyleIdx="0" presStyleCnt="2">
        <dgm:presLayoutVars>
          <dgm:chMax val="0"/>
          <dgm:chPref val="0"/>
          <dgm:bulletEnabled val="1"/>
        </dgm:presLayoutVars>
      </dgm:prSet>
      <dgm:spPr/>
    </dgm:pt>
    <dgm:pt modelId="{68CE7485-0105-4C5F-853D-7032EF7C1183}" type="pres">
      <dgm:prSet presAssocID="{07997B7B-1287-4FD7-BD94-34C1B1FFC6E8}" presName="desTx" presStyleLbl="alignAccFollowNode1" presStyleIdx="0" presStyleCnt="2">
        <dgm:presLayoutVars>
          <dgm:bulletEnabled val="1"/>
        </dgm:presLayoutVars>
      </dgm:prSet>
      <dgm:spPr/>
    </dgm:pt>
    <dgm:pt modelId="{C2A965B2-B63A-4A74-A9E6-9669D62D009C}" type="pres">
      <dgm:prSet presAssocID="{F1152EB6-4EED-422F-94AD-6870AE43A220}" presName="space" presStyleCnt="0"/>
      <dgm:spPr/>
    </dgm:pt>
    <dgm:pt modelId="{B686E6D3-0BC7-4A31-B50C-7E3926330442}" type="pres">
      <dgm:prSet presAssocID="{E772E022-A496-419D-94D6-669BE3C9B041}" presName="composite" presStyleCnt="0"/>
      <dgm:spPr/>
    </dgm:pt>
    <dgm:pt modelId="{A39F646F-0A18-4871-B962-41DA68BA6377}" type="pres">
      <dgm:prSet presAssocID="{E772E022-A496-419D-94D6-669BE3C9B041}" presName="parTx" presStyleLbl="alignNode1" presStyleIdx="1" presStyleCnt="2">
        <dgm:presLayoutVars>
          <dgm:chMax val="0"/>
          <dgm:chPref val="0"/>
          <dgm:bulletEnabled val="1"/>
        </dgm:presLayoutVars>
      </dgm:prSet>
      <dgm:spPr/>
    </dgm:pt>
    <dgm:pt modelId="{F56CEF71-22BB-4DE1-81F5-7C723029BB55}" type="pres">
      <dgm:prSet presAssocID="{E772E022-A496-419D-94D6-669BE3C9B041}" presName="desTx" presStyleLbl="alignAccFollowNode1" presStyleIdx="1" presStyleCnt="2">
        <dgm:presLayoutVars>
          <dgm:bulletEnabled val="1"/>
        </dgm:presLayoutVars>
      </dgm:prSet>
      <dgm:spPr/>
    </dgm:pt>
  </dgm:ptLst>
  <dgm:cxnLst>
    <dgm:cxn modelId="{D89FFE09-647C-4869-ABC4-C81BBD4CC680}" srcId="{E772E022-A496-419D-94D6-669BE3C9B041}" destId="{720E64FE-25E2-4EDF-8DFE-FD59AA2890F4}" srcOrd="0" destOrd="0" parTransId="{3EEF6C15-D48B-42D4-9534-75FD52BDEF3E}" sibTransId="{CF902E67-7EEA-40AD-942E-D3A09A5ECF2B}"/>
    <dgm:cxn modelId="{0E169D13-1559-4DCA-B05E-5559BE1C2CC1}" type="presOf" srcId="{2CEB22E6-E0D8-421A-B1CE-9DA304483325}" destId="{F56CEF71-22BB-4DE1-81F5-7C723029BB55}" srcOrd="0" destOrd="2" presId="urn:microsoft.com/office/officeart/2005/8/layout/hList1"/>
    <dgm:cxn modelId="{21119E18-A1CF-4216-B874-3DFB91990703}" srcId="{E772E022-A496-419D-94D6-669BE3C9B041}" destId="{69D2FAF4-229C-4D7F-860F-F4B90D5B002A}" srcOrd="1" destOrd="0" parTransId="{E01114B7-B015-4C9C-90C1-7D27A142A266}" sibTransId="{D84F93D7-66F8-46F6-B195-FDF9C012218E}"/>
    <dgm:cxn modelId="{75E26B1B-90FF-40AE-B984-A6B50325CB27}" srcId="{07997B7B-1287-4FD7-BD94-34C1B1FFC6E8}" destId="{72362186-F133-45BB-846D-9C49B386C311}" srcOrd="4" destOrd="0" parTransId="{2F80F4F7-A9C3-4F4C-B1B5-023E0642231E}" sibTransId="{439A9681-5ECA-4F59-A3B7-4B9FF36A8CEE}"/>
    <dgm:cxn modelId="{B961762C-B23B-48C0-AE65-F7DF4AAEB6A1}" type="presOf" srcId="{E772E022-A496-419D-94D6-669BE3C9B041}" destId="{A39F646F-0A18-4871-B962-41DA68BA6377}" srcOrd="0" destOrd="0" presId="urn:microsoft.com/office/officeart/2005/8/layout/hList1"/>
    <dgm:cxn modelId="{8504C52C-101E-4A04-A78C-F3D9E188C216}" srcId="{07997B7B-1287-4FD7-BD94-34C1B1FFC6E8}" destId="{2D3009B7-F6A7-4DCB-9C4D-578387519980}" srcOrd="3" destOrd="0" parTransId="{AC59843E-CF2E-4CEA-A306-E2B4743974B1}" sibTransId="{9D391EF9-BD6C-47A1-8304-C60B70B0DAFE}"/>
    <dgm:cxn modelId="{8738BD2E-0C7D-4D6D-A631-4BB88B68D35A}" srcId="{07997B7B-1287-4FD7-BD94-34C1B1FFC6E8}" destId="{2FC3B71A-6CC2-444D-BD24-CA0384AAD803}" srcOrd="2" destOrd="0" parTransId="{E896FB2C-2D6E-4A70-8A64-A8AA973D9CB6}" sibTransId="{702571E5-985F-4447-BD75-03F27ADDD70C}"/>
    <dgm:cxn modelId="{AFCFA334-B759-4DE5-A942-46B6B88EF952}" srcId="{169D336F-408E-4092-960C-B1BE3C2D4E3E}" destId="{07997B7B-1287-4FD7-BD94-34C1B1FFC6E8}" srcOrd="0" destOrd="0" parTransId="{DE2E228D-300C-4345-9ED3-C41EDD6B6439}" sibTransId="{F1152EB6-4EED-422F-94AD-6870AE43A220}"/>
    <dgm:cxn modelId="{84F66C39-FBFF-44C1-BC9C-0D41EE0CC543}" srcId="{07997B7B-1287-4FD7-BD94-34C1B1FFC6E8}" destId="{41AE74DB-56D0-4697-971E-625774032F38}" srcOrd="1" destOrd="0" parTransId="{AC2C1F34-E97A-4A6F-BDB2-A38A5770FC9F}" sibTransId="{6CF3F54C-0C58-4663-B8EE-5F068031C65D}"/>
    <dgm:cxn modelId="{B995C03F-661B-407B-BA92-FA5FFB9FA57C}" type="presOf" srcId="{3F6231CC-BC31-415B-81C2-52547C2DDD85}" destId="{F56CEF71-22BB-4DE1-81F5-7C723029BB55}" srcOrd="0" destOrd="4" presId="urn:microsoft.com/office/officeart/2005/8/layout/hList1"/>
    <dgm:cxn modelId="{2C9EF940-5A27-4767-9EA7-2D1A00B4A93B}" type="presOf" srcId="{72362186-F133-45BB-846D-9C49B386C311}" destId="{68CE7485-0105-4C5F-853D-7032EF7C1183}" srcOrd="0" destOrd="4" presId="urn:microsoft.com/office/officeart/2005/8/layout/hList1"/>
    <dgm:cxn modelId="{AE2CE25C-D8A6-46A4-AAA4-7ADC38A9865F}" type="presOf" srcId="{AC69F73E-028D-4D21-AABC-E6DBADE81F98}" destId="{F56CEF71-22BB-4DE1-81F5-7C723029BB55}" srcOrd="0" destOrd="5" presId="urn:microsoft.com/office/officeart/2005/8/layout/hList1"/>
    <dgm:cxn modelId="{9C792364-6178-4CC8-A0E9-24AED8CFEC43}" type="presOf" srcId="{F3734947-09B1-4665-8C0D-BABC8EF2D2C9}" destId="{F56CEF71-22BB-4DE1-81F5-7C723029BB55}" srcOrd="0" destOrd="3" presId="urn:microsoft.com/office/officeart/2005/8/layout/hList1"/>
    <dgm:cxn modelId="{4A791C45-C22D-4831-8B8E-EF38F4C462F2}" type="presOf" srcId="{169D336F-408E-4092-960C-B1BE3C2D4E3E}" destId="{B6749B46-A7B8-4F4D-B80B-CC8422F464B4}" srcOrd="0" destOrd="0" presId="urn:microsoft.com/office/officeart/2005/8/layout/hList1"/>
    <dgm:cxn modelId="{F22FF145-C3BC-43C0-A98F-B9BE735807CB}" srcId="{E772E022-A496-419D-94D6-669BE3C9B041}" destId="{AC69F73E-028D-4D21-AABC-E6DBADE81F98}" srcOrd="5" destOrd="0" parTransId="{6142391D-AC1E-4AFC-860A-91385777E83A}" sibTransId="{FF379A0A-A5B7-4C49-B03C-6D4FD216F463}"/>
    <dgm:cxn modelId="{2F816049-6DB8-43E1-853A-8CC0D27ED7F5}" srcId="{E772E022-A496-419D-94D6-669BE3C9B041}" destId="{9390578B-AE07-4722-B3BC-833F349612B6}" srcOrd="6" destOrd="0" parTransId="{93454DF6-96E7-488E-9FCE-37071D741E76}" sibTransId="{AEA7B219-3BF1-41C1-B4FB-989C7C8A8DCC}"/>
    <dgm:cxn modelId="{42899F51-2AF5-4942-A4BB-18657FC6FA85}" type="presOf" srcId="{05B42E17-E283-4B88-9E44-AC51E00E13CE}" destId="{68CE7485-0105-4C5F-853D-7032EF7C1183}" srcOrd="0" destOrd="0" presId="urn:microsoft.com/office/officeart/2005/8/layout/hList1"/>
    <dgm:cxn modelId="{D4D8AE73-6C51-4918-9761-623331D685C5}" type="presOf" srcId="{2D3009B7-F6A7-4DCB-9C4D-578387519980}" destId="{68CE7485-0105-4C5F-853D-7032EF7C1183}" srcOrd="0" destOrd="3" presId="urn:microsoft.com/office/officeart/2005/8/layout/hList1"/>
    <dgm:cxn modelId="{167D2D78-3F13-4B4F-A1A1-E35744FF89F3}" srcId="{169D336F-408E-4092-960C-B1BE3C2D4E3E}" destId="{E772E022-A496-419D-94D6-669BE3C9B041}" srcOrd="1" destOrd="0" parTransId="{68F9B99B-1DC0-4333-B2DD-BDB4F9E0F12C}" sibTransId="{59D76A88-7A07-4C5C-BA4F-D3E24EFE0429}"/>
    <dgm:cxn modelId="{9BDA4083-F5DD-471B-B5C2-0687F8E1AEED}" srcId="{E772E022-A496-419D-94D6-669BE3C9B041}" destId="{3F6231CC-BC31-415B-81C2-52547C2DDD85}" srcOrd="4" destOrd="0" parTransId="{AAE68B88-0133-48EA-ADEC-7EC035A1D38B}" sibTransId="{E3706CB2-9D8F-493B-8AF3-D16F68741A77}"/>
    <dgm:cxn modelId="{75391885-9A92-4349-84A3-75045780D2F8}" type="presOf" srcId="{07997B7B-1287-4FD7-BD94-34C1B1FFC6E8}" destId="{F587C67A-B826-4B79-BF99-B24C37CC93EA}" srcOrd="0" destOrd="0" presId="urn:microsoft.com/office/officeart/2005/8/layout/hList1"/>
    <dgm:cxn modelId="{8B389D98-8B32-4541-9F8F-8B7ED00C4407}" type="presOf" srcId="{9390578B-AE07-4722-B3BC-833F349612B6}" destId="{F56CEF71-22BB-4DE1-81F5-7C723029BB55}" srcOrd="0" destOrd="6" presId="urn:microsoft.com/office/officeart/2005/8/layout/hList1"/>
    <dgm:cxn modelId="{EAFAEC9E-ABF3-420D-B47E-EDCB215190F2}" srcId="{07997B7B-1287-4FD7-BD94-34C1B1FFC6E8}" destId="{05B42E17-E283-4B88-9E44-AC51E00E13CE}" srcOrd="0" destOrd="0" parTransId="{0840F5E5-4B02-4ABB-8EBB-968D39339567}" sibTransId="{C41E17C7-49BE-48A2-A851-C9DAC5EE62F1}"/>
    <dgm:cxn modelId="{484725A1-5230-4C9B-81F8-AA9B7B7DA5F4}" type="presOf" srcId="{AF65A242-3F96-4B38-B110-2F81354E7431}" destId="{F56CEF71-22BB-4DE1-81F5-7C723029BB55}" srcOrd="0" destOrd="7" presId="urn:microsoft.com/office/officeart/2005/8/layout/hList1"/>
    <dgm:cxn modelId="{3BECA1A9-517D-4B29-A399-EC13EB3482C9}" srcId="{E772E022-A496-419D-94D6-669BE3C9B041}" destId="{2CEB22E6-E0D8-421A-B1CE-9DA304483325}" srcOrd="2" destOrd="0" parTransId="{9C3B551C-81A8-4234-A4BD-67DFEF750061}" sibTransId="{5AEEE082-79C8-4B0C-AE2D-A3E6F0CAC196}"/>
    <dgm:cxn modelId="{13872DB2-DC3C-4CF0-B888-EA588428A3DF}" type="presOf" srcId="{69D2FAF4-229C-4D7F-860F-F4B90D5B002A}" destId="{F56CEF71-22BB-4DE1-81F5-7C723029BB55}" srcOrd="0" destOrd="1" presId="urn:microsoft.com/office/officeart/2005/8/layout/hList1"/>
    <dgm:cxn modelId="{C3EA8BB4-D66D-4CAA-BF85-3B4416E8D110}" type="presOf" srcId="{41AE74DB-56D0-4697-971E-625774032F38}" destId="{68CE7485-0105-4C5F-853D-7032EF7C1183}" srcOrd="0" destOrd="1" presId="urn:microsoft.com/office/officeart/2005/8/layout/hList1"/>
    <dgm:cxn modelId="{9CAEAAB6-E0B5-44C5-97C8-7F4678A050C5}" type="presOf" srcId="{2FC3B71A-6CC2-444D-BD24-CA0384AAD803}" destId="{68CE7485-0105-4C5F-853D-7032EF7C1183}" srcOrd="0" destOrd="2" presId="urn:microsoft.com/office/officeart/2005/8/layout/hList1"/>
    <dgm:cxn modelId="{8A6B9EBD-0FA9-4387-AC36-A35071B45015}" srcId="{E772E022-A496-419D-94D6-669BE3C9B041}" destId="{F3734947-09B1-4665-8C0D-BABC8EF2D2C9}" srcOrd="3" destOrd="0" parTransId="{EED161B0-875B-43B8-A8E9-E9F2895FC754}" sibTransId="{85F5EB81-7491-45BA-8710-B1220C16C369}"/>
    <dgm:cxn modelId="{053748C3-E3DD-4B20-A71D-A02E35B2171C}" type="presOf" srcId="{720E64FE-25E2-4EDF-8DFE-FD59AA2890F4}" destId="{F56CEF71-22BB-4DE1-81F5-7C723029BB55}" srcOrd="0" destOrd="0" presId="urn:microsoft.com/office/officeart/2005/8/layout/hList1"/>
    <dgm:cxn modelId="{288DC7EB-E245-419E-ACED-8BDFA0583872}" srcId="{E772E022-A496-419D-94D6-669BE3C9B041}" destId="{AF65A242-3F96-4B38-B110-2F81354E7431}" srcOrd="7" destOrd="0" parTransId="{A5D3DB8E-95EA-44F1-93BD-03C1A73949F3}" sibTransId="{B8D9DDDF-5A73-4E12-B3C0-FF379AF465E4}"/>
    <dgm:cxn modelId="{5AD9586F-DF15-42FB-9A8A-85F576F25C0F}" type="presParOf" srcId="{B6749B46-A7B8-4F4D-B80B-CC8422F464B4}" destId="{E18A709D-1DB2-4721-89FC-CD3F54272011}" srcOrd="0" destOrd="0" presId="urn:microsoft.com/office/officeart/2005/8/layout/hList1"/>
    <dgm:cxn modelId="{D1098F4E-8B38-42FB-8378-E716011F8288}" type="presParOf" srcId="{E18A709D-1DB2-4721-89FC-CD3F54272011}" destId="{F587C67A-B826-4B79-BF99-B24C37CC93EA}" srcOrd="0" destOrd="0" presId="urn:microsoft.com/office/officeart/2005/8/layout/hList1"/>
    <dgm:cxn modelId="{D56E9304-6635-4674-9661-E1ABB01900FA}" type="presParOf" srcId="{E18A709D-1DB2-4721-89FC-CD3F54272011}" destId="{68CE7485-0105-4C5F-853D-7032EF7C1183}" srcOrd="1" destOrd="0" presId="urn:microsoft.com/office/officeart/2005/8/layout/hList1"/>
    <dgm:cxn modelId="{80449F0F-F7FB-42D0-B0CF-E35810B1AC2B}" type="presParOf" srcId="{B6749B46-A7B8-4F4D-B80B-CC8422F464B4}" destId="{C2A965B2-B63A-4A74-A9E6-9669D62D009C}" srcOrd="1" destOrd="0" presId="urn:microsoft.com/office/officeart/2005/8/layout/hList1"/>
    <dgm:cxn modelId="{ACA63B20-F601-44A6-8E8C-6A0EEFF5D4A9}" type="presParOf" srcId="{B6749B46-A7B8-4F4D-B80B-CC8422F464B4}" destId="{B686E6D3-0BC7-4A31-B50C-7E3926330442}" srcOrd="2" destOrd="0" presId="urn:microsoft.com/office/officeart/2005/8/layout/hList1"/>
    <dgm:cxn modelId="{93B17975-BF48-47D2-9EBB-5543BCE9A2F6}" type="presParOf" srcId="{B686E6D3-0BC7-4A31-B50C-7E3926330442}" destId="{A39F646F-0A18-4871-B962-41DA68BA6377}" srcOrd="0" destOrd="0" presId="urn:microsoft.com/office/officeart/2005/8/layout/hList1"/>
    <dgm:cxn modelId="{4EAD138C-2B83-4E03-9A08-29548B6D7F81}" type="presParOf" srcId="{B686E6D3-0BC7-4A31-B50C-7E3926330442}" destId="{F56CEF71-22BB-4DE1-81F5-7C723029BB5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50A35-2AF0-4277-A1FC-72A6EFE90B92}">
      <dsp:nvSpPr>
        <dsp:cNvPr id="0" name=""/>
        <dsp:cNvSpPr/>
      </dsp:nvSpPr>
      <dsp:spPr>
        <a:xfrm>
          <a:off x="0" y="1487"/>
          <a:ext cx="4360038" cy="0"/>
        </a:xfrm>
        <a:prstGeom prst="lin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3F694DF-85EF-4CD3-8F02-10561FE91B12}">
      <dsp:nvSpPr>
        <dsp:cNvPr id="0" name=""/>
        <dsp:cNvSpPr/>
      </dsp:nvSpPr>
      <dsp:spPr>
        <a:xfrm>
          <a:off x="0" y="1487"/>
          <a:ext cx="4360038" cy="101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err="1"/>
            <a:t>Discusión</a:t>
          </a:r>
          <a:r>
            <a:rPr lang="en-US" sz="1600" kern="1200" dirty="0"/>
            <a:t> de Política </a:t>
          </a:r>
          <a:r>
            <a:rPr lang="en-US" sz="1600" kern="1200" dirty="0" err="1"/>
            <a:t>Pública</a:t>
          </a:r>
          <a:r>
            <a:rPr lang="en-US" sz="1600" kern="1200" dirty="0"/>
            <a:t> del Programa Salud Escolar 2022</a:t>
          </a:r>
        </a:p>
      </dsp:txBody>
      <dsp:txXfrm>
        <a:off x="0" y="1487"/>
        <a:ext cx="4360038" cy="1014592"/>
      </dsp:txXfrm>
    </dsp:sp>
    <dsp:sp modelId="{B92BC5BA-B74C-4064-A9B7-A84D933D0765}">
      <dsp:nvSpPr>
        <dsp:cNvPr id="0" name=""/>
        <dsp:cNvSpPr/>
      </dsp:nvSpPr>
      <dsp:spPr>
        <a:xfrm>
          <a:off x="0" y="1016079"/>
          <a:ext cx="4360038" cy="0"/>
        </a:xfrm>
        <a:prstGeom prst="line">
          <a:avLst/>
        </a:prstGeom>
        <a:gradFill rotWithShape="0">
          <a:gsLst>
            <a:gs pos="0">
              <a:schemeClr val="accent5">
                <a:hueOff val="-795326"/>
                <a:satOff val="-6751"/>
                <a:lumOff val="2451"/>
                <a:alphaOff val="0"/>
                <a:tint val="100000"/>
                <a:shade val="100000"/>
                <a:satMod val="130000"/>
              </a:schemeClr>
            </a:gs>
            <a:gs pos="100000">
              <a:schemeClr val="accent5">
                <a:hueOff val="-795326"/>
                <a:satOff val="-6751"/>
                <a:lumOff val="2451"/>
                <a:alphaOff val="0"/>
                <a:tint val="50000"/>
                <a:shade val="100000"/>
                <a:satMod val="350000"/>
              </a:schemeClr>
            </a:gs>
          </a:gsLst>
          <a:lin ang="16200000" scaled="0"/>
        </a:gradFill>
        <a:ln w="9525" cap="flat" cmpd="sng" algn="ctr">
          <a:solidFill>
            <a:schemeClr val="accent5">
              <a:hueOff val="-795326"/>
              <a:satOff val="-6751"/>
              <a:lumOff val="245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3138181-CEE2-477E-B689-C9948D6C2F87}">
      <dsp:nvSpPr>
        <dsp:cNvPr id="0" name=""/>
        <dsp:cNvSpPr/>
      </dsp:nvSpPr>
      <dsp:spPr>
        <a:xfrm>
          <a:off x="0" y="1016079"/>
          <a:ext cx="4360038" cy="101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err="1"/>
            <a:t>Discusión</a:t>
          </a:r>
          <a:r>
            <a:rPr lang="en-US" sz="1600" kern="1200" dirty="0"/>
            <a:t> de </a:t>
          </a:r>
          <a:r>
            <a:rPr lang="en-US" sz="1600" kern="1200" dirty="0" err="1"/>
            <a:t>documentos</a:t>
          </a:r>
          <a:r>
            <a:rPr lang="en-US" sz="1600" kern="1200" dirty="0"/>
            <a:t> </a:t>
          </a:r>
          <a:r>
            <a:rPr lang="en-US" sz="1600" kern="1200" dirty="0" err="1"/>
            <a:t>curriculares</a:t>
          </a:r>
          <a:r>
            <a:rPr lang="en-US" sz="1600" kern="1200" dirty="0"/>
            <a:t> </a:t>
          </a:r>
          <a:r>
            <a:rPr lang="en-US" sz="1600" kern="1200" dirty="0" err="1"/>
            <a:t>revisados</a:t>
          </a:r>
          <a:r>
            <a:rPr lang="en-US" sz="1600" kern="1200" dirty="0"/>
            <a:t> 2022</a:t>
          </a:r>
        </a:p>
      </dsp:txBody>
      <dsp:txXfrm>
        <a:off x="0" y="1016079"/>
        <a:ext cx="4360038" cy="1014592"/>
      </dsp:txXfrm>
    </dsp:sp>
    <dsp:sp modelId="{32D557A1-2DBB-4448-8F34-3DD0A94279E3}">
      <dsp:nvSpPr>
        <dsp:cNvPr id="0" name=""/>
        <dsp:cNvSpPr/>
      </dsp:nvSpPr>
      <dsp:spPr>
        <a:xfrm>
          <a:off x="0" y="2030672"/>
          <a:ext cx="4360038" cy="0"/>
        </a:xfrm>
        <a:prstGeom prst="line">
          <a:avLst/>
        </a:prstGeom>
        <a:gradFill rotWithShape="0">
          <a:gsLst>
            <a:gs pos="0">
              <a:schemeClr val="accent5">
                <a:hueOff val="-1590651"/>
                <a:satOff val="-13502"/>
                <a:lumOff val="4902"/>
                <a:alphaOff val="0"/>
                <a:tint val="100000"/>
                <a:shade val="100000"/>
                <a:satMod val="130000"/>
              </a:schemeClr>
            </a:gs>
            <a:gs pos="100000">
              <a:schemeClr val="accent5">
                <a:hueOff val="-1590651"/>
                <a:satOff val="-13502"/>
                <a:lumOff val="4902"/>
                <a:alphaOff val="0"/>
                <a:tint val="50000"/>
                <a:shade val="100000"/>
                <a:satMod val="350000"/>
              </a:schemeClr>
            </a:gs>
          </a:gsLst>
          <a:lin ang="16200000" scaled="0"/>
        </a:gradFill>
        <a:ln w="9525" cap="flat" cmpd="sng" algn="ctr">
          <a:solidFill>
            <a:schemeClr val="accent5">
              <a:hueOff val="-1590651"/>
              <a:satOff val="-13502"/>
              <a:lumOff val="490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313A0E1-B851-4B64-930A-50286D883FFF}">
      <dsp:nvSpPr>
        <dsp:cNvPr id="0" name=""/>
        <dsp:cNvSpPr/>
      </dsp:nvSpPr>
      <dsp:spPr>
        <a:xfrm>
          <a:off x="0" y="2030672"/>
          <a:ext cx="4360038" cy="101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dirty="0" err="1"/>
            <a:t>Importancia</a:t>
          </a:r>
          <a:r>
            <a:rPr lang="en-US" sz="1600" b="0" kern="1200" dirty="0"/>
            <a:t> del Programa de Salud Escolar </a:t>
          </a:r>
          <a:r>
            <a:rPr lang="en-US" sz="1600" b="0" kern="1200" dirty="0" err="1"/>
            <a:t>en</a:t>
          </a:r>
          <a:r>
            <a:rPr lang="en-US" sz="1600" b="0" kern="1200" dirty="0"/>
            <a:t>  Ley 85, según </a:t>
          </a:r>
          <a:r>
            <a:rPr lang="en-US" sz="1600" b="0" kern="1200" dirty="0" err="1"/>
            <a:t>enmendada</a:t>
          </a:r>
          <a:r>
            <a:rPr lang="en-US" sz="1600" b="0" kern="1200" dirty="0"/>
            <a:t> y </a:t>
          </a:r>
          <a:r>
            <a:rPr lang="en-US" sz="1600" b="0" kern="1200" dirty="0" err="1"/>
            <a:t>en</a:t>
          </a:r>
          <a:r>
            <a:rPr lang="en-US" sz="1600" b="0" kern="1200" dirty="0"/>
            <a:t> </a:t>
          </a:r>
          <a:r>
            <a:rPr lang="en-US" sz="1600" b="0" kern="1200" dirty="0" err="1"/>
            <a:t>el</a:t>
          </a:r>
          <a:r>
            <a:rPr lang="en-US" sz="1600" b="0" kern="1200" dirty="0"/>
            <a:t> Plan </a:t>
          </a:r>
          <a:r>
            <a:rPr lang="en-US" sz="1600" b="0" kern="1200" dirty="0" err="1"/>
            <a:t>Estratégico</a:t>
          </a:r>
          <a:r>
            <a:rPr lang="en-US" sz="1600" b="0" kern="1200" dirty="0"/>
            <a:t> del DEPR 2021-2026</a:t>
          </a:r>
        </a:p>
      </dsp:txBody>
      <dsp:txXfrm>
        <a:off x="0" y="2030672"/>
        <a:ext cx="4360038" cy="1014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ABE8-7813-48CA-87BD-8DB000763755}">
      <dsp:nvSpPr>
        <dsp:cNvPr id="0" name=""/>
        <dsp:cNvSpPr/>
      </dsp:nvSpPr>
      <dsp:spPr>
        <a:xfrm>
          <a:off x="109" y="0"/>
          <a:ext cx="1458494" cy="3533423"/>
        </a:xfrm>
        <a:prstGeom prst="roundRect">
          <a:avLst>
            <a:gd name="adj" fmla="val 1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lang="es-PR" sz="1400" b="0" u="none" strike="noStrike" kern="1200" cap="none">
              <a:effectLst/>
              <a:sym typeface="Arial"/>
            </a:rPr>
            <a:t>Equidad y respeto entre todos los seres humanos</a:t>
          </a:r>
          <a:endParaRPr lang="es-PR" sz="1400" kern="1200" dirty="0"/>
        </a:p>
      </dsp:txBody>
      <dsp:txXfrm>
        <a:off x="109" y="1413369"/>
        <a:ext cx="1458494" cy="1413369"/>
      </dsp:txXfrm>
    </dsp:sp>
    <dsp:sp modelId="{4B6E3B37-657F-4636-95A9-9A972327F5B2}">
      <dsp:nvSpPr>
        <dsp:cNvPr id="0" name=""/>
        <dsp:cNvSpPr/>
      </dsp:nvSpPr>
      <dsp:spPr>
        <a:xfrm>
          <a:off x="141041" y="212005"/>
          <a:ext cx="1176629" cy="11766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ADF1C-1EB2-4967-98DF-2724166E2137}">
      <dsp:nvSpPr>
        <dsp:cNvPr id="0" name=""/>
        <dsp:cNvSpPr/>
      </dsp:nvSpPr>
      <dsp:spPr>
        <a:xfrm>
          <a:off x="1502358" y="0"/>
          <a:ext cx="1458494" cy="3533423"/>
        </a:xfrm>
        <a:prstGeom prst="roundRect">
          <a:avLst>
            <a:gd name="adj" fmla="val 10000"/>
          </a:avLst>
        </a:prstGeom>
        <a:solidFill>
          <a:schemeClr val="accent1">
            <a:shade val="50000"/>
            <a:hueOff val="-54447"/>
            <a:satOff val="-15875"/>
            <a:lumOff val="167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Identidad cultural e interculturalidad</a:t>
          </a:r>
          <a:endParaRPr lang="es-PR" sz="1400" b="0" u="none" strike="noStrike" kern="1200" cap="none" dirty="0">
            <a:effectLst/>
            <a:sym typeface="Arial"/>
          </a:endParaRPr>
        </a:p>
      </dsp:txBody>
      <dsp:txXfrm>
        <a:off x="1502358" y="1413369"/>
        <a:ext cx="1458494" cy="1413369"/>
      </dsp:txXfrm>
    </dsp:sp>
    <dsp:sp modelId="{60BD41E3-2DEA-4DAC-AA86-B3521385B90C}">
      <dsp:nvSpPr>
        <dsp:cNvPr id="0" name=""/>
        <dsp:cNvSpPr/>
      </dsp:nvSpPr>
      <dsp:spPr>
        <a:xfrm>
          <a:off x="1643290" y="212005"/>
          <a:ext cx="1176629" cy="1176629"/>
        </a:xfrm>
        <a:prstGeom prst="ellipse">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6CB9A-FDF4-4664-BD49-3901F6B4C127}">
      <dsp:nvSpPr>
        <dsp:cNvPr id="0" name=""/>
        <dsp:cNvSpPr/>
      </dsp:nvSpPr>
      <dsp:spPr>
        <a:xfrm>
          <a:off x="3004607" y="0"/>
          <a:ext cx="1458494" cy="3533423"/>
        </a:xfrm>
        <a:prstGeom prst="roundRect">
          <a:avLst>
            <a:gd name="adj" fmla="val 10000"/>
          </a:avLst>
        </a:prstGeom>
        <a:solidFill>
          <a:schemeClr val="accent1">
            <a:shade val="50000"/>
            <a:hueOff val="-108894"/>
            <a:satOff val="-31751"/>
            <a:lumOff val="3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Educación para la concienciación ambiental y ecológica </a:t>
          </a:r>
          <a:endParaRPr lang="es-PR" sz="1400" b="0" u="none" strike="noStrike" kern="1200" cap="none" dirty="0">
            <a:effectLst/>
            <a:sym typeface="Arial"/>
          </a:endParaRPr>
        </a:p>
      </dsp:txBody>
      <dsp:txXfrm>
        <a:off x="3004607" y="1413369"/>
        <a:ext cx="1458494" cy="1413369"/>
      </dsp:txXfrm>
    </dsp:sp>
    <dsp:sp modelId="{079E3DDC-5D07-4B15-BAB6-18B8E0C770D7}">
      <dsp:nvSpPr>
        <dsp:cNvPr id="0" name=""/>
        <dsp:cNvSpPr/>
      </dsp:nvSpPr>
      <dsp:spPr>
        <a:xfrm>
          <a:off x="3031177" y="112621"/>
          <a:ext cx="1405354" cy="1375397"/>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20C3A-40F1-4628-9092-287EC5E48F64}">
      <dsp:nvSpPr>
        <dsp:cNvPr id="0" name=""/>
        <dsp:cNvSpPr/>
      </dsp:nvSpPr>
      <dsp:spPr>
        <a:xfrm>
          <a:off x="4506856" y="0"/>
          <a:ext cx="1458494" cy="3533423"/>
        </a:xfrm>
        <a:prstGeom prst="roundRect">
          <a:avLst>
            <a:gd name="adj" fmla="val 10000"/>
          </a:avLst>
        </a:prstGeom>
        <a:solidFill>
          <a:schemeClr val="accent1">
            <a:shade val="50000"/>
            <a:hueOff val="-163341"/>
            <a:satOff val="-47626"/>
            <a:lumOff val="50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Emprendimiento e innovación </a:t>
          </a:r>
          <a:endParaRPr lang="es-PR" sz="1400" b="0" u="none" strike="noStrike" kern="1200" cap="none" dirty="0">
            <a:effectLst/>
            <a:sym typeface="Arial"/>
          </a:endParaRPr>
        </a:p>
      </dsp:txBody>
      <dsp:txXfrm>
        <a:off x="4506856" y="1413369"/>
        <a:ext cx="1458494" cy="1413369"/>
      </dsp:txXfrm>
    </dsp:sp>
    <dsp:sp modelId="{111EBD65-2FA4-4D47-B40C-62A2611B0973}">
      <dsp:nvSpPr>
        <dsp:cNvPr id="0" name=""/>
        <dsp:cNvSpPr/>
      </dsp:nvSpPr>
      <dsp:spPr>
        <a:xfrm>
          <a:off x="4640628" y="212005"/>
          <a:ext cx="1190949" cy="1176629"/>
        </a:xfrm>
        <a:prstGeom prst="ellipse">
          <a:avLst/>
        </a:prstGeom>
        <a:blipFill rotWithShape="1">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26286-7D7C-4321-AA30-F87621631CEF}">
      <dsp:nvSpPr>
        <dsp:cNvPr id="0" name=""/>
        <dsp:cNvSpPr/>
      </dsp:nvSpPr>
      <dsp:spPr>
        <a:xfrm>
          <a:off x="6009105" y="0"/>
          <a:ext cx="1458494" cy="3533423"/>
        </a:xfrm>
        <a:prstGeom prst="roundRect">
          <a:avLst>
            <a:gd name="adj" fmla="val 10000"/>
          </a:avLst>
        </a:prstGeom>
        <a:solidFill>
          <a:schemeClr val="accent1">
            <a:shade val="50000"/>
            <a:hueOff val="-108894"/>
            <a:satOff val="-31751"/>
            <a:lumOff val="3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Promoción de la salud </a:t>
          </a:r>
          <a:endParaRPr lang="es-PR" sz="1400" b="0" u="none" strike="noStrike" kern="1200" cap="none" dirty="0">
            <a:effectLst/>
            <a:sym typeface="Arial"/>
          </a:endParaRPr>
        </a:p>
      </dsp:txBody>
      <dsp:txXfrm>
        <a:off x="6009105" y="1413369"/>
        <a:ext cx="1458494" cy="1413369"/>
      </dsp:txXfrm>
    </dsp:sp>
    <dsp:sp modelId="{9E8CF131-31CD-434C-903A-2C2E7224550B}">
      <dsp:nvSpPr>
        <dsp:cNvPr id="0" name=""/>
        <dsp:cNvSpPr/>
      </dsp:nvSpPr>
      <dsp:spPr>
        <a:xfrm>
          <a:off x="6150037" y="212005"/>
          <a:ext cx="1176629" cy="1176629"/>
        </a:xfrm>
        <a:prstGeom prst="ellipse">
          <a:avLst/>
        </a:prstGeom>
        <a:blipFill dpi="0" rotWithShape="1">
          <a:blip xmlns:r="http://schemas.openxmlformats.org/officeDocument/2006/relationships" r:embed="rId5"/>
          <a:srcRect/>
          <a:stretch>
            <a:fillRect l="-5340" t="20396" r="2041" b="1583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6E4434-91FE-4890-85A9-CB3914A3C206}">
      <dsp:nvSpPr>
        <dsp:cNvPr id="0" name=""/>
        <dsp:cNvSpPr/>
      </dsp:nvSpPr>
      <dsp:spPr>
        <a:xfrm>
          <a:off x="7511354" y="0"/>
          <a:ext cx="1458494" cy="3533423"/>
        </a:xfrm>
        <a:prstGeom prst="roundRect">
          <a:avLst>
            <a:gd name="adj" fmla="val 10000"/>
          </a:avLst>
        </a:prstGeom>
        <a:solidFill>
          <a:schemeClr val="accent1">
            <a:shade val="50000"/>
            <a:hueOff val="-54447"/>
            <a:satOff val="-15875"/>
            <a:lumOff val="167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Tecnologías de la Información y la comunicación</a:t>
          </a:r>
          <a:endParaRPr lang="es-ES" sz="1400" b="0" kern="1200" noProof="0" dirty="0">
            <a:effectLst/>
            <a:latin typeface="Varela Round" panose="00000500000000000000" pitchFamily="2" charset="-79"/>
            <a:ea typeface="Open Sans Light"/>
            <a:cs typeface="Varela Round" panose="00000500000000000000" pitchFamily="2" charset="-79"/>
          </a:endParaRPr>
        </a:p>
      </dsp:txBody>
      <dsp:txXfrm>
        <a:off x="7511354" y="1413369"/>
        <a:ext cx="1458494" cy="1413369"/>
      </dsp:txXfrm>
    </dsp:sp>
    <dsp:sp modelId="{47C7AA8D-0F2A-4CF5-8464-294784BC59BE}">
      <dsp:nvSpPr>
        <dsp:cNvPr id="0" name=""/>
        <dsp:cNvSpPr/>
      </dsp:nvSpPr>
      <dsp:spPr>
        <a:xfrm>
          <a:off x="7652286" y="212005"/>
          <a:ext cx="1176629" cy="1176629"/>
        </a:xfrm>
        <a:prstGeom prst="ellipse">
          <a:avLst/>
        </a:prstGeom>
        <a:blipFill dpi="0" rotWithShape="1">
          <a:blip xmlns:r="http://schemas.openxmlformats.org/officeDocument/2006/relationships" r:embed="rId6"/>
          <a:srcRect/>
          <a:stretch>
            <a:fillRect l="-2301" r="-3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F5D427-D2C4-4A92-8A45-51884D2B51B2}">
      <dsp:nvSpPr>
        <dsp:cNvPr id="0" name=""/>
        <dsp:cNvSpPr/>
      </dsp:nvSpPr>
      <dsp:spPr>
        <a:xfrm>
          <a:off x="358798" y="2826738"/>
          <a:ext cx="8252361" cy="530013"/>
        </a:xfrm>
        <a:prstGeom prst="leftRightArrow">
          <a:avLst/>
        </a:prstGeom>
        <a:solidFill>
          <a:schemeClr val="accent1">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6DD5D-9A57-4961-80BB-71B3B00196A3}">
      <dsp:nvSpPr>
        <dsp:cNvPr id="0" name=""/>
        <dsp:cNvSpPr/>
      </dsp:nvSpPr>
      <dsp:spPr>
        <a:xfrm>
          <a:off x="0" y="1438"/>
          <a:ext cx="48976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F1F475-719E-4C3C-85F4-AFA6A05D9A5F}">
      <dsp:nvSpPr>
        <dsp:cNvPr id="0" name=""/>
        <dsp:cNvSpPr/>
      </dsp:nvSpPr>
      <dsp:spPr>
        <a:xfrm>
          <a:off x="0" y="1438"/>
          <a:ext cx="1128188" cy="2942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b="1" kern="1200" dirty="0" err="1"/>
            <a:t>Nuestro</a:t>
          </a:r>
          <a:r>
            <a:rPr lang="en-US" sz="1800" b="1" kern="1200" dirty="0"/>
            <a:t> currículo </a:t>
          </a:r>
          <a:r>
            <a:rPr lang="en-US" sz="1800" b="1" kern="1200" dirty="0" err="1"/>
            <a:t>oficial</a:t>
          </a:r>
          <a:r>
            <a:rPr lang="en-US" sz="1800" b="1" kern="1200" dirty="0"/>
            <a:t> 2022</a:t>
          </a:r>
        </a:p>
      </dsp:txBody>
      <dsp:txXfrm>
        <a:off x="0" y="1438"/>
        <a:ext cx="1128188" cy="2942383"/>
      </dsp:txXfrm>
    </dsp:sp>
    <dsp:sp modelId="{FBA29F96-90BE-41EA-A17D-934C5A2E1310}">
      <dsp:nvSpPr>
        <dsp:cNvPr id="0" name=""/>
        <dsp:cNvSpPr/>
      </dsp:nvSpPr>
      <dsp:spPr>
        <a:xfrm>
          <a:off x="1203181" y="0"/>
          <a:ext cx="3694486" cy="46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Estándares y Expectativas </a:t>
          </a:r>
        </a:p>
      </dsp:txBody>
      <dsp:txXfrm>
        <a:off x="1203181" y="0"/>
        <a:ext cx="3694486" cy="463339"/>
      </dsp:txXfrm>
    </dsp:sp>
    <dsp:sp modelId="{CA41A618-EBA0-4349-B838-8E6F5884C507}">
      <dsp:nvSpPr>
        <dsp:cNvPr id="0" name=""/>
        <dsp:cNvSpPr/>
      </dsp:nvSpPr>
      <dsp:spPr>
        <a:xfrm>
          <a:off x="1128188" y="487944"/>
          <a:ext cx="37650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EF9C89-5716-471A-A9BC-EBE5A89347CE}">
      <dsp:nvSpPr>
        <dsp:cNvPr id="0" name=""/>
        <dsp:cNvSpPr/>
      </dsp:nvSpPr>
      <dsp:spPr>
        <a:xfrm>
          <a:off x="1198783" y="511111"/>
          <a:ext cx="3694486" cy="46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PR" sz="1600" kern="1200" noProof="0" dirty="0"/>
            <a:t>Marco curricular</a:t>
          </a:r>
        </a:p>
      </dsp:txBody>
      <dsp:txXfrm>
        <a:off x="1198783" y="511111"/>
        <a:ext cx="3694486" cy="463339"/>
      </dsp:txXfrm>
    </dsp:sp>
    <dsp:sp modelId="{07155086-C18C-4956-BE92-7978FE436B81}">
      <dsp:nvSpPr>
        <dsp:cNvPr id="0" name=""/>
        <dsp:cNvSpPr/>
      </dsp:nvSpPr>
      <dsp:spPr>
        <a:xfrm>
          <a:off x="1128188" y="974450"/>
          <a:ext cx="37650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811B8-3135-4D11-82DD-5D9F29E62F75}">
      <dsp:nvSpPr>
        <dsp:cNvPr id="0" name=""/>
        <dsp:cNvSpPr/>
      </dsp:nvSpPr>
      <dsp:spPr>
        <a:xfrm>
          <a:off x="1198783" y="892226"/>
          <a:ext cx="3694486" cy="46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PR" sz="1600" kern="1200" noProof="0" dirty="0"/>
            <a:t>Creación de competencias esenciales de Prekínder a duodécimo grado</a:t>
          </a:r>
        </a:p>
      </dsp:txBody>
      <dsp:txXfrm>
        <a:off x="1198783" y="892226"/>
        <a:ext cx="3694486" cy="463339"/>
      </dsp:txXfrm>
    </dsp:sp>
    <dsp:sp modelId="{4DAFBE01-F011-4867-BA2E-99AE38DC794D}">
      <dsp:nvSpPr>
        <dsp:cNvPr id="0" name=""/>
        <dsp:cNvSpPr/>
      </dsp:nvSpPr>
      <dsp:spPr>
        <a:xfrm>
          <a:off x="1128188" y="1460956"/>
          <a:ext cx="37650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CAB6C8-FB63-4C3A-8821-BDBC634D7EDC}">
      <dsp:nvSpPr>
        <dsp:cNvPr id="0" name=""/>
        <dsp:cNvSpPr/>
      </dsp:nvSpPr>
      <dsp:spPr>
        <a:xfrm>
          <a:off x="1203181" y="1526102"/>
          <a:ext cx="3694486" cy="46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Prontuarios actualizados</a:t>
          </a:r>
        </a:p>
      </dsp:txBody>
      <dsp:txXfrm>
        <a:off x="1203181" y="1526102"/>
        <a:ext cx="3694486" cy="463339"/>
      </dsp:txXfrm>
    </dsp:sp>
    <dsp:sp modelId="{C6A6D120-0197-4161-9B8B-A2A302595832}">
      <dsp:nvSpPr>
        <dsp:cNvPr id="0" name=""/>
        <dsp:cNvSpPr/>
      </dsp:nvSpPr>
      <dsp:spPr>
        <a:xfrm>
          <a:off x="1128188" y="1947462"/>
          <a:ext cx="37650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6AA7B1-A499-4A66-82B6-9E5DBC58D77E}">
      <dsp:nvSpPr>
        <dsp:cNvPr id="0" name=""/>
        <dsp:cNvSpPr/>
      </dsp:nvSpPr>
      <dsp:spPr>
        <a:xfrm>
          <a:off x="1198783" y="1970629"/>
          <a:ext cx="3694486" cy="46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err="1"/>
            <a:t>Bosquejos</a:t>
          </a:r>
          <a:r>
            <a:rPr lang="en-US" sz="1600" kern="1200" dirty="0"/>
            <a:t> temáticos</a:t>
          </a:r>
        </a:p>
      </dsp:txBody>
      <dsp:txXfrm>
        <a:off x="1198783" y="1970629"/>
        <a:ext cx="3694486" cy="463339"/>
      </dsp:txXfrm>
    </dsp:sp>
    <dsp:sp modelId="{19C4C57E-F729-471A-B30C-B208E599101F}">
      <dsp:nvSpPr>
        <dsp:cNvPr id="0" name=""/>
        <dsp:cNvSpPr/>
      </dsp:nvSpPr>
      <dsp:spPr>
        <a:xfrm>
          <a:off x="1128188" y="2433969"/>
          <a:ext cx="37650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4DAD58-2DF5-4E3B-AB1D-5FA57F68556F}">
      <dsp:nvSpPr>
        <dsp:cNvPr id="0" name=""/>
        <dsp:cNvSpPr/>
      </dsp:nvSpPr>
      <dsp:spPr>
        <a:xfrm>
          <a:off x="1198783" y="2457136"/>
          <a:ext cx="3694486" cy="46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Prepruebas y pospruebas actualizadas</a:t>
          </a:r>
        </a:p>
      </dsp:txBody>
      <dsp:txXfrm>
        <a:off x="1198783" y="2457136"/>
        <a:ext cx="3694486" cy="463339"/>
      </dsp:txXfrm>
    </dsp:sp>
    <dsp:sp modelId="{182CB974-4BDA-4A23-8F14-C6A1BCC30128}">
      <dsp:nvSpPr>
        <dsp:cNvPr id="0" name=""/>
        <dsp:cNvSpPr/>
      </dsp:nvSpPr>
      <dsp:spPr>
        <a:xfrm>
          <a:off x="1128188" y="2920475"/>
          <a:ext cx="37650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FFE8F-0309-4AF0-82DF-FB670C42A8EE}">
      <dsp:nvSpPr>
        <dsp:cNvPr id="0" name=""/>
        <dsp:cNvSpPr/>
      </dsp:nvSpPr>
      <dsp:spPr>
        <a:xfrm>
          <a:off x="542586" y="514"/>
          <a:ext cx="3146226" cy="271671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4BEA0-6E3D-459E-A7AE-D6BBA7C85F18}">
      <dsp:nvSpPr>
        <dsp:cNvPr id="0" name=""/>
        <dsp:cNvSpPr/>
      </dsp:nvSpPr>
      <dsp:spPr>
        <a:xfrm>
          <a:off x="847194" y="289892"/>
          <a:ext cx="3146226" cy="271671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Varela Round" panose="00000500000000000000" pitchFamily="2" charset="-79"/>
              <a:cs typeface="Varela Round" panose="00000500000000000000" pitchFamily="2" charset="-79"/>
            </a:rPr>
            <a:t>Visión</a:t>
          </a:r>
        </a:p>
        <a:p>
          <a:pPr marL="0" lvl="0" indent="0" algn="ctr" defTabSz="533400">
            <a:lnSpc>
              <a:spcPct val="90000"/>
            </a:lnSpc>
            <a:spcBef>
              <a:spcPct val="0"/>
            </a:spcBef>
            <a:spcAft>
              <a:spcPct val="35000"/>
            </a:spcAft>
            <a:buNone/>
          </a:pPr>
          <a:r>
            <a:rPr lang="es-ES" sz="1200" kern="1200" dirty="0">
              <a:effectLst/>
              <a:latin typeface="Varela Round" panose="00000500000000000000" pitchFamily="2" charset="-79"/>
              <a:ea typeface="Times New Roman" panose="02020603050405020304" pitchFamily="18" charset="0"/>
              <a:cs typeface="Varela Round" panose="00000500000000000000" pitchFamily="2" charset="-79"/>
            </a:rPr>
            <a:t>Desarrollar un ser humano integral que se reconozca como una unidad biopsicosocial, que interactúe con su entorno y que posea la capacidad de adquirir los conocimientos, desarrollar las destrezas y las actitudes para adoptar, de forma voluntaria y responsable, estilos de vida favorables a la salud física, mental-emocional, social-cultural, espiritual y vocacional.</a:t>
          </a:r>
          <a:endParaRPr lang="es-PR" sz="1200" kern="1200" dirty="0">
            <a:latin typeface="Varela Round" panose="00000500000000000000" pitchFamily="2" charset="-79"/>
            <a:cs typeface="Varela Round" panose="00000500000000000000" pitchFamily="2" charset="-79"/>
          </a:endParaRPr>
        </a:p>
      </dsp:txBody>
      <dsp:txXfrm>
        <a:off x="926764" y="369462"/>
        <a:ext cx="2987086" cy="2557575"/>
      </dsp:txXfrm>
    </dsp:sp>
    <dsp:sp modelId="{1A55B895-ED26-4E8F-8A02-E59CDEF1E18D}">
      <dsp:nvSpPr>
        <dsp:cNvPr id="0" name=""/>
        <dsp:cNvSpPr/>
      </dsp:nvSpPr>
      <dsp:spPr>
        <a:xfrm>
          <a:off x="4298029" y="514"/>
          <a:ext cx="2741475" cy="271422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509D28-BFDB-4BEC-A352-5D5806D5052A}">
      <dsp:nvSpPr>
        <dsp:cNvPr id="0" name=""/>
        <dsp:cNvSpPr/>
      </dsp:nvSpPr>
      <dsp:spPr>
        <a:xfrm>
          <a:off x="4602638" y="289892"/>
          <a:ext cx="2741475" cy="2714225"/>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err="1">
              <a:latin typeface="Varela Round" panose="00000500000000000000" pitchFamily="2" charset="-79"/>
              <a:cs typeface="Varela Round" panose="00000500000000000000" pitchFamily="2" charset="-79"/>
            </a:rPr>
            <a:t>Misión</a:t>
          </a:r>
          <a:endParaRPr lang="en-US" sz="1200" b="1" kern="1200" dirty="0">
            <a:latin typeface="Varela Round" panose="00000500000000000000" pitchFamily="2" charset="-79"/>
            <a:cs typeface="Varela Round" panose="00000500000000000000" pitchFamily="2" charset="-79"/>
          </a:endParaRPr>
        </a:p>
        <a:p>
          <a:pPr marL="0" lvl="0" indent="0" algn="ctr" defTabSz="533400">
            <a:lnSpc>
              <a:spcPct val="90000"/>
            </a:lnSpc>
            <a:spcBef>
              <a:spcPct val="0"/>
            </a:spcBef>
            <a:spcAft>
              <a:spcPct val="35000"/>
            </a:spcAft>
            <a:buNone/>
          </a:pPr>
          <a:r>
            <a:rPr lang="es-ES" sz="1200" kern="1200" dirty="0">
              <a:effectLst/>
              <a:latin typeface="Varela Round" panose="00000500000000000000" pitchFamily="2" charset="-79"/>
              <a:ea typeface="Times New Roman" panose="02020603050405020304" pitchFamily="18" charset="0"/>
              <a:cs typeface="Varela Round" panose="00000500000000000000" pitchFamily="2" charset="-79"/>
            </a:rPr>
            <a:t>Proveer experiencias educativas basadas en procesos y actividades por medio de las cuales el ser humano adquiera la capacidad para desarrollar conocimientos, destrezas y actitudes que le permitan cuidar de su estado de salud integral y reconozca la relación que existe entre ella y su entorno.</a:t>
          </a:r>
          <a:endParaRPr lang="es-PR" sz="1200" kern="1200" dirty="0">
            <a:latin typeface="Varela Round" panose="00000500000000000000" pitchFamily="2" charset="-79"/>
            <a:cs typeface="Varela Round" panose="00000500000000000000" pitchFamily="2" charset="-79"/>
          </a:endParaRPr>
        </a:p>
      </dsp:txBody>
      <dsp:txXfrm>
        <a:off x="4682135" y="369389"/>
        <a:ext cx="2582481" cy="25552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C67A-B826-4B79-BF99-B24C37CC93EA}">
      <dsp:nvSpPr>
        <dsp:cNvPr id="0" name=""/>
        <dsp:cNvSpPr/>
      </dsp:nvSpPr>
      <dsp:spPr>
        <a:xfrm>
          <a:off x="40" y="80148"/>
          <a:ext cx="3851616" cy="68756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PR" sz="1400" b="1" kern="1200" dirty="0"/>
            <a:t>El maestro de Salud Escolar podrá desarrollar alguno de los siguientes proyectos e iniciativas.</a:t>
          </a:r>
          <a:r>
            <a:rPr lang="en-US" sz="1400" b="1" kern="1200" dirty="0"/>
            <a:t> </a:t>
          </a:r>
          <a:endParaRPr lang="en-US" sz="1400" kern="1200" dirty="0"/>
        </a:p>
      </dsp:txBody>
      <dsp:txXfrm>
        <a:off x="40" y="80148"/>
        <a:ext cx="3851616" cy="687561"/>
      </dsp:txXfrm>
    </dsp:sp>
    <dsp:sp modelId="{68CE7485-0105-4C5F-853D-7032EF7C1183}">
      <dsp:nvSpPr>
        <dsp:cNvPr id="0" name=""/>
        <dsp:cNvSpPr/>
      </dsp:nvSpPr>
      <dsp:spPr>
        <a:xfrm>
          <a:off x="40" y="767710"/>
          <a:ext cx="3851616" cy="2652870"/>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PR" sz="1400" kern="1200" dirty="0"/>
            <a:t>Respeto a toda forma de vida</a:t>
          </a:r>
          <a:r>
            <a:rPr lang="en-US" sz="1400" kern="1200" dirty="0"/>
            <a:t> </a:t>
          </a:r>
        </a:p>
        <a:p>
          <a:pPr marL="114300" lvl="1" indent="-114300" algn="l" defTabSz="622300">
            <a:lnSpc>
              <a:spcPct val="90000"/>
            </a:lnSpc>
            <a:spcBef>
              <a:spcPct val="0"/>
            </a:spcBef>
            <a:spcAft>
              <a:spcPct val="15000"/>
            </a:spcAft>
            <a:buChar char="•"/>
          </a:pPr>
          <a:r>
            <a:rPr lang="es-PR" sz="1400" kern="1200" dirty="0"/>
            <a:t>Yo amo a las mascotas - prevención del maltrato animal</a:t>
          </a:r>
          <a:r>
            <a:rPr lang="en-US" sz="1400" kern="1200" dirty="0"/>
            <a:t> </a:t>
          </a:r>
        </a:p>
        <a:p>
          <a:pPr marL="114300" lvl="1" indent="-114300" algn="l" defTabSz="622300">
            <a:lnSpc>
              <a:spcPct val="90000"/>
            </a:lnSpc>
            <a:spcBef>
              <a:spcPct val="0"/>
            </a:spcBef>
            <a:spcAft>
              <a:spcPct val="15000"/>
            </a:spcAft>
            <a:buChar char="•"/>
          </a:pPr>
          <a:r>
            <a:rPr lang="es-PR" sz="1400" kern="1200" dirty="0" err="1"/>
            <a:t>Gerosalud</a:t>
          </a:r>
          <a:r>
            <a:rPr lang="es-PR" sz="1400" kern="1200" dirty="0"/>
            <a:t>- Sensibilidad hacia la población de edad avanzada</a:t>
          </a:r>
          <a:r>
            <a:rPr lang="en-US" sz="1400" kern="1200" dirty="0"/>
            <a:t> </a:t>
          </a:r>
        </a:p>
        <a:p>
          <a:pPr marL="114300" lvl="1" indent="-114300" algn="l" defTabSz="622300">
            <a:lnSpc>
              <a:spcPct val="90000"/>
            </a:lnSpc>
            <a:spcBef>
              <a:spcPct val="0"/>
            </a:spcBef>
            <a:spcAft>
              <a:spcPct val="15000"/>
            </a:spcAft>
            <a:buChar char="•"/>
          </a:pPr>
          <a:r>
            <a:rPr lang="es-PR" sz="1400" kern="1200" dirty="0"/>
            <a:t>Nutrición (colaborar con la implementación de la Política Pública de Bienestar).</a:t>
          </a:r>
          <a:r>
            <a:rPr lang="en-US" sz="1400" kern="1200" dirty="0"/>
            <a:t> </a:t>
          </a:r>
        </a:p>
        <a:p>
          <a:pPr marL="114300" lvl="1" indent="-114300" algn="l" defTabSz="622300">
            <a:lnSpc>
              <a:spcPct val="90000"/>
            </a:lnSpc>
            <a:spcBef>
              <a:spcPct val="0"/>
            </a:spcBef>
            <a:spcAft>
              <a:spcPct val="15000"/>
            </a:spcAft>
            <a:buChar char="•"/>
          </a:pPr>
          <a:r>
            <a:rPr lang="es-PR" sz="1400" kern="1200" dirty="0"/>
            <a:t>Promotores de la salud</a:t>
          </a:r>
          <a:r>
            <a:rPr lang="en-US" sz="1400" kern="1200" dirty="0"/>
            <a:t> </a:t>
          </a:r>
        </a:p>
      </dsp:txBody>
      <dsp:txXfrm>
        <a:off x="40" y="767710"/>
        <a:ext cx="3851616" cy="2652870"/>
      </dsp:txXfrm>
    </dsp:sp>
    <dsp:sp modelId="{A39F646F-0A18-4871-B962-41DA68BA6377}">
      <dsp:nvSpPr>
        <dsp:cNvPr id="0" name=""/>
        <dsp:cNvSpPr/>
      </dsp:nvSpPr>
      <dsp:spPr>
        <a:xfrm>
          <a:off x="4390882" y="80148"/>
          <a:ext cx="3851616" cy="68756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Este </a:t>
          </a:r>
          <a:r>
            <a:rPr lang="en-US" sz="1400" b="1" kern="1200" dirty="0" err="1"/>
            <a:t>año</a:t>
          </a:r>
          <a:r>
            <a:rPr lang="en-US" sz="1400" b="1" kern="1200" dirty="0"/>
            <a:t> escolar </a:t>
          </a:r>
          <a:r>
            <a:rPr lang="en-US" sz="1400" b="1" kern="1200" dirty="0" err="1"/>
            <a:t>tenemos</a:t>
          </a:r>
          <a:r>
            <a:rPr lang="en-US" sz="1400" b="1" kern="1200" dirty="0"/>
            <a:t> </a:t>
          </a:r>
          <a:r>
            <a:rPr lang="en-US" sz="1400" b="1" kern="1200" dirty="0" err="1"/>
            <a:t>nuevas</a:t>
          </a:r>
          <a:r>
            <a:rPr lang="en-US" sz="1400" b="1" kern="1200" dirty="0"/>
            <a:t> </a:t>
          </a:r>
          <a:r>
            <a:rPr lang="en-US" sz="1400" b="1" kern="1200" dirty="0" err="1"/>
            <a:t>iniciativas</a:t>
          </a:r>
          <a:r>
            <a:rPr lang="en-US" sz="1400" b="1" kern="1200" dirty="0"/>
            <a:t> y </a:t>
          </a:r>
          <a:r>
            <a:rPr lang="en-US" sz="1400" b="1" kern="1200" dirty="0" err="1"/>
            <a:t>campañas</a:t>
          </a:r>
          <a:r>
            <a:rPr lang="en-US" sz="1400" b="1" kern="1200" dirty="0"/>
            <a:t> </a:t>
          </a:r>
          <a:r>
            <a:rPr lang="en-US" sz="1400" b="1" kern="1200" dirty="0" err="1"/>
            <a:t>educativas</a:t>
          </a:r>
          <a:r>
            <a:rPr lang="en-US" sz="1400" b="1" kern="1200" dirty="0"/>
            <a:t>, se </a:t>
          </a:r>
          <a:r>
            <a:rPr lang="en-US" sz="1400" b="1" kern="1200" dirty="0" err="1"/>
            <a:t>estarán</a:t>
          </a:r>
          <a:r>
            <a:rPr lang="en-US" sz="1400" b="1" kern="1200" dirty="0"/>
            <a:t> </a:t>
          </a:r>
          <a:r>
            <a:rPr lang="en-US" sz="1400" b="1" kern="1200" dirty="0" err="1"/>
            <a:t>divulgando</a:t>
          </a:r>
          <a:r>
            <a:rPr lang="en-US" sz="1400" b="1" kern="1200" dirty="0"/>
            <a:t> </a:t>
          </a:r>
          <a:r>
            <a:rPr lang="en-US" sz="1400" b="1" kern="1200" dirty="0" err="1"/>
            <a:t>posteriormente</a:t>
          </a:r>
          <a:r>
            <a:rPr lang="en-US" sz="1400" b="1" kern="1200" dirty="0"/>
            <a:t>:</a:t>
          </a:r>
          <a:endParaRPr lang="en-US" sz="1400" kern="1200" dirty="0"/>
        </a:p>
      </dsp:txBody>
      <dsp:txXfrm>
        <a:off x="4390882" y="80148"/>
        <a:ext cx="3851616" cy="687561"/>
      </dsp:txXfrm>
    </dsp:sp>
    <dsp:sp modelId="{F56CEF71-22BB-4DE1-81F5-7C723029BB55}">
      <dsp:nvSpPr>
        <dsp:cNvPr id="0" name=""/>
        <dsp:cNvSpPr/>
      </dsp:nvSpPr>
      <dsp:spPr>
        <a:xfrm>
          <a:off x="4390882" y="767710"/>
          <a:ext cx="3851616" cy="2652870"/>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Lemonade Day! (ORE Bayamón)</a:t>
          </a:r>
        </a:p>
        <a:p>
          <a:pPr marL="114300" lvl="1" indent="-114300" algn="l" defTabSz="622300">
            <a:lnSpc>
              <a:spcPct val="90000"/>
            </a:lnSpc>
            <a:spcBef>
              <a:spcPct val="0"/>
            </a:spcBef>
            <a:spcAft>
              <a:spcPct val="15000"/>
            </a:spcAft>
            <a:buChar char="•"/>
          </a:pPr>
          <a:r>
            <a:rPr lang="en-US" sz="1400" kern="1200" dirty="0" err="1"/>
            <a:t>Esclerosis</a:t>
          </a:r>
          <a:r>
            <a:rPr lang="en-US" sz="1400" kern="1200" dirty="0"/>
            <a:t> </a:t>
          </a:r>
          <a:r>
            <a:rPr lang="en-US" sz="1400" kern="1200" dirty="0" err="1"/>
            <a:t>múltiple</a:t>
          </a:r>
          <a:endParaRPr lang="en-US" sz="1400" kern="1200" dirty="0"/>
        </a:p>
        <a:p>
          <a:pPr marL="114300" lvl="1" indent="-114300" algn="l" defTabSz="622300">
            <a:lnSpc>
              <a:spcPct val="90000"/>
            </a:lnSpc>
            <a:spcBef>
              <a:spcPct val="0"/>
            </a:spcBef>
            <a:spcAft>
              <a:spcPct val="15000"/>
            </a:spcAft>
            <a:buChar char="•"/>
          </a:pPr>
          <a:r>
            <a:rPr lang="en-US" sz="1400" kern="1200" dirty="0"/>
            <a:t>Asma</a:t>
          </a:r>
        </a:p>
        <a:p>
          <a:pPr marL="114300" lvl="1" indent="-114300" algn="l" defTabSz="622300">
            <a:lnSpc>
              <a:spcPct val="90000"/>
            </a:lnSpc>
            <a:spcBef>
              <a:spcPct val="0"/>
            </a:spcBef>
            <a:spcAft>
              <a:spcPct val="15000"/>
            </a:spcAft>
            <a:buChar char="•"/>
          </a:pPr>
          <a:r>
            <a:rPr lang="en-US" sz="1400" kern="1200" dirty="0"/>
            <a:t>Lifelink</a:t>
          </a:r>
        </a:p>
        <a:p>
          <a:pPr marL="114300" lvl="1" indent="-114300" algn="l" defTabSz="622300">
            <a:lnSpc>
              <a:spcPct val="90000"/>
            </a:lnSpc>
            <a:spcBef>
              <a:spcPct val="0"/>
            </a:spcBef>
            <a:spcAft>
              <a:spcPct val="15000"/>
            </a:spcAft>
            <a:buChar char="•"/>
          </a:pPr>
          <a:r>
            <a:rPr lang="en-US" sz="1400" kern="1200" dirty="0"/>
            <a:t>Fundación A-mar - </a:t>
          </a:r>
          <a:r>
            <a:rPr lang="en-US" sz="1400" kern="1200" dirty="0" err="1"/>
            <a:t>prevención</a:t>
          </a:r>
          <a:r>
            <a:rPr lang="en-US" sz="1400" kern="1200" dirty="0"/>
            <a:t> de </a:t>
          </a:r>
          <a:r>
            <a:rPr lang="en-US" sz="1400" kern="1200" dirty="0" err="1"/>
            <a:t>quemaduras</a:t>
          </a:r>
          <a:endParaRPr lang="en-US" sz="1400" kern="1200" dirty="0"/>
        </a:p>
        <a:p>
          <a:pPr marL="114300" lvl="1" indent="-114300" algn="l" defTabSz="622300">
            <a:lnSpc>
              <a:spcPct val="90000"/>
            </a:lnSpc>
            <a:spcBef>
              <a:spcPct val="0"/>
            </a:spcBef>
            <a:spcAft>
              <a:spcPct val="15000"/>
            </a:spcAft>
            <a:buChar char="•"/>
          </a:pPr>
          <a:r>
            <a:rPr lang="en-US" sz="1400" kern="1200" dirty="0"/>
            <a:t>Villa Segura, Parque </a:t>
          </a:r>
          <a:r>
            <a:rPr lang="en-US" sz="1400" kern="1200" dirty="0" err="1"/>
            <a:t>Rodante</a:t>
          </a:r>
          <a:r>
            <a:rPr lang="en-US" sz="1400" kern="1200" dirty="0"/>
            <a:t> de Seguridad Vial (ORE San Juan)</a:t>
          </a:r>
        </a:p>
        <a:p>
          <a:pPr marL="114300" lvl="1" indent="-114300" algn="l" defTabSz="622300" rtl="0">
            <a:lnSpc>
              <a:spcPct val="90000"/>
            </a:lnSpc>
            <a:spcBef>
              <a:spcPct val="0"/>
            </a:spcBef>
            <a:spcAft>
              <a:spcPct val="15000"/>
            </a:spcAft>
            <a:buChar char="•"/>
          </a:pPr>
          <a:r>
            <a:rPr lang="en-US" sz="1400" b="1" kern="1200" dirty="0">
              <a:latin typeface="Calibri Light" panose="020F0302020204030204"/>
            </a:rPr>
            <a:t>Campaña educativa para evitar conducir bajo los efectos del alcohol y otras drogas</a:t>
          </a:r>
        </a:p>
        <a:p>
          <a:pPr marL="114300" lvl="1" indent="-114300" algn="l" defTabSz="622300">
            <a:lnSpc>
              <a:spcPct val="90000"/>
            </a:lnSpc>
            <a:spcBef>
              <a:spcPct val="0"/>
            </a:spcBef>
            <a:spcAft>
              <a:spcPct val="15000"/>
            </a:spcAft>
            <a:buChar char="•"/>
          </a:pPr>
          <a:r>
            <a:rPr lang="es-PR" sz="1400" kern="1200" dirty="0"/>
            <a:t>Cualquier otro proyecto alineado al currículo escolar</a:t>
          </a:r>
          <a:endParaRPr lang="en-US" sz="1400" kern="1200" dirty="0"/>
        </a:p>
      </dsp:txBody>
      <dsp:txXfrm>
        <a:off x="4390882" y="767710"/>
        <a:ext cx="3851616" cy="26528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91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R" dirty="0"/>
          </a:p>
        </p:txBody>
      </p:sp>
    </p:spTree>
    <p:extLst>
      <p:ext uri="{BB962C8B-B14F-4D97-AF65-F5344CB8AC3E}">
        <p14:creationId xmlns:p14="http://schemas.microsoft.com/office/powerpoint/2010/main" val="409125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21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ES" sz="1800" dirty="0">
                <a:solidFill>
                  <a:srgbClr val="000000"/>
                </a:solidFill>
                <a:effectLst/>
                <a:latin typeface="Montserrat" panose="00000500000000000000" pitchFamily="2" charset="0"/>
                <a:ea typeface="Times New Roman" panose="02020603050405020304" pitchFamily="18" charset="0"/>
                <a:cs typeface="Arial" panose="020B0604020202020204" pitchFamily="34" charset="0"/>
              </a:rPr>
              <a:t>Por consiguiente, será capaz de valorar la salud como un derecho y una responsabilidad individual y social, esta finalidad está alineada con la meta de Salud y Nutrición la cual aspira estudiantes sanos y aptos para aprender, desarrollando, manteniendo y fortaleciendo sostenidamente formas de promover el bienestar y el desarrollo integral de la comunidad estudiantil. Para lograr un estudiantado apto para aprender y una población sana, se canalizará el uso efectivo de los recursos en programas de salud y de nutrición, entre otros.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7593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buNone/>
            </a:pPr>
            <a:r>
              <a:rPr lang="es-ES" sz="1100" b="1" dirty="0">
                <a:solidFill>
                  <a:srgbClr val="000000"/>
                </a:solidFill>
                <a:effectLst/>
                <a:latin typeface="Montserrat"/>
                <a:ea typeface="Times New Roman" panose="02020603050405020304" pitchFamily="18" charset="0"/>
                <a:cs typeface="Arial" panose="020B0604020202020204" pitchFamily="34" charset="0"/>
              </a:rPr>
              <a:t>Valores</a:t>
            </a:r>
            <a:r>
              <a:rPr lang="es-ES" b="1" dirty="0">
                <a:latin typeface="Montserrat"/>
                <a:ea typeface="Times New Roman" panose="02020603050405020304" pitchFamily="18" charset="0"/>
                <a:cs typeface="Arial" panose="020B0604020202020204" pitchFamily="34" charset="0"/>
              </a:rPr>
              <a:t> </a:t>
            </a:r>
            <a:r>
              <a:rPr lang="es-ES" sz="1100" b="1" dirty="0">
                <a:solidFill>
                  <a:srgbClr val="000000"/>
                </a:solidFill>
                <a:effectLst/>
                <a:latin typeface="Montserrat"/>
                <a:ea typeface="Times New Roman" panose="02020603050405020304" pitchFamily="18" charset="0"/>
                <a:cs typeface="Arial" panose="020B0604020202020204" pitchFamily="34" charset="0"/>
              </a:rPr>
              <a:t> </a:t>
            </a:r>
            <a:r>
              <a:rPr lang="es-ES" sz="1100" dirty="0">
                <a:solidFill>
                  <a:srgbClr val="000000"/>
                </a:solidFill>
                <a:effectLst/>
                <a:latin typeface="Montserrat"/>
                <a:ea typeface="Times New Roman" panose="02020603050405020304" pitchFamily="18" charset="0"/>
                <a:cs typeface="Arial" panose="020B0604020202020204" pitchFamily="34" charset="0"/>
              </a:rPr>
              <a:t>El Programa promueve los valores del DEPR valorando la ética, los derechos humanos, la educación, el bienestar social, la calidad de vida, el mérito, el compromiso y la igualdad de oportunidades, ofreciendo experiencia de aprendizaje pertinente y significativo para el estudiante.</a:t>
            </a:r>
            <a:r>
              <a:rPr lang="es-ES" dirty="0">
                <a:latin typeface="Montserrat"/>
                <a:ea typeface="Times New Roman" panose="02020603050405020304" pitchFamily="18" charset="0"/>
                <a:cs typeface="Arial" panose="020B0604020202020204" pitchFamily="34" charset="0"/>
              </a:rPr>
              <a:t> </a:t>
            </a:r>
            <a:endParaRPr lang="es-ES" sz="1100" dirty="0">
              <a:effectLst/>
              <a:latin typeface="Times New Roman"/>
              <a:ea typeface="Calibri" panose="020F0502020204030204" pitchFamily="34" charset="0"/>
              <a:cs typeface="Times New Roman" panose="02020603050405020304" pitchFamily="18" charset="0"/>
            </a:endParaRPr>
          </a:p>
          <a:p>
            <a:endParaRPr lang="es-PR" dirty="0"/>
          </a:p>
        </p:txBody>
      </p:sp>
    </p:spTree>
    <p:extLst>
      <p:ext uri="{BB962C8B-B14F-4D97-AF65-F5344CB8AC3E}">
        <p14:creationId xmlns:p14="http://schemas.microsoft.com/office/powerpoint/2010/main" val="4081555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El maestro de </a:t>
            </a:r>
            <a:r>
              <a:rPr lang="en-US" dirty="0" err="1">
                <a:latin typeface="Calibri"/>
                <a:cs typeface="Calibri"/>
              </a:rPr>
              <a:t>salud</a:t>
            </a:r>
            <a:r>
              <a:rPr lang="en-US" dirty="0">
                <a:latin typeface="Calibri"/>
                <a:cs typeface="Calibri"/>
              </a:rPr>
              <a:t> escolar es </a:t>
            </a:r>
            <a:r>
              <a:rPr lang="en-US" dirty="0" err="1">
                <a:latin typeface="Calibri"/>
                <a:cs typeface="Calibri"/>
              </a:rPr>
              <a:t>una</a:t>
            </a:r>
            <a:r>
              <a:rPr lang="en-US" dirty="0">
                <a:latin typeface="Calibri"/>
                <a:cs typeface="Calibri"/>
              </a:rPr>
              <a:t> </a:t>
            </a:r>
            <a:r>
              <a:rPr lang="en-US" dirty="0" err="1">
                <a:latin typeface="Calibri"/>
                <a:cs typeface="Calibri"/>
              </a:rPr>
              <a:t>pieza</a:t>
            </a:r>
            <a:r>
              <a:rPr lang="en-US" dirty="0">
                <a:latin typeface="Calibri"/>
                <a:cs typeface="Calibri"/>
              </a:rPr>
              <a:t> </a:t>
            </a:r>
            <a:r>
              <a:rPr lang="en-US" dirty="0" err="1">
                <a:latin typeface="Calibri"/>
                <a:cs typeface="Calibri"/>
              </a:rPr>
              <a:t>esencial</a:t>
            </a:r>
            <a:r>
              <a:rPr lang="en-US" dirty="0">
                <a:latin typeface="Calibri"/>
                <a:cs typeface="Calibri"/>
              </a:rPr>
              <a:t> para </a:t>
            </a:r>
            <a:r>
              <a:rPr lang="en-US" dirty="0" err="1">
                <a:latin typeface="Calibri"/>
                <a:cs typeface="Calibri"/>
              </a:rPr>
              <a:t>el</a:t>
            </a:r>
            <a:r>
              <a:rPr lang="en-US" dirty="0">
                <a:latin typeface="Calibri"/>
                <a:cs typeface="Calibri"/>
              </a:rPr>
              <a:t> </a:t>
            </a:r>
            <a:r>
              <a:rPr lang="en-US" dirty="0" err="1">
                <a:latin typeface="Calibri"/>
                <a:cs typeface="Calibri"/>
              </a:rPr>
              <a:t>logro</a:t>
            </a:r>
            <a:r>
              <a:rPr lang="en-US" dirty="0">
                <a:latin typeface="Calibri"/>
                <a:cs typeface="Calibri"/>
              </a:rPr>
              <a:t> de las </a:t>
            </a:r>
            <a:r>
              <a:rPr lang="en-US" dirty="0" err="1">
                <a:latin typeface="Calibri"/>
                <a:cs typeface="Calibri"/>
              </a:rPr>
              <a:t>metas</a:t>
            </a:r>
            <a:r>
              <a:rPr lang="en-US" dirty="0">
                <a:latin typeface="Calibri"/>
                <a:cs typeface="Calibri"/>
              </a:rPr>
              <a:t> del DEPR </a:t>
            </a:r>
            <a:r>
              <a:rPr lang="en-US" dirty="0" err="1">
                <a:latin typeface="Calibri"/>
                <a:cs typeface="Calibri"/>
              </a:rPr>
              <a:t>en</a:t>
            </a:r>
            <a:r>
              <a:rPr lang="en-US" dirty="0">
                <a:latin typeface="Calibri"/>
                <a:cs typeface="Calibri"/>
              </a:rPr>
              <a:t> </a:t>
            </a:r>
            <a:r>
              <a:rPr lang="en-US" dirty="0" err="1">
                <a:latin typeface="Calibri"/>
                <a:cs typeface="Calibri"/>
              </a:rPr>
              <a:t>el</a:t>
            </a:r>
            <a:r>
              <a:rPr lang="en-US" dirty="0">
                <a:latin typeface="Calibri"/>
                <a:cs typeface="Calibri"/>
              </a:rPr>
              <a:t> Plan </a:t>
            </a:r>
            <a:r>
              <a:rPr lang="en-US" dirty="0" err="1">
                <a:latin typeface="Calibri"/>
                <a:cs typeface="Calibri"/>
              </a:rPr>
              <a:t>estratégico</a:t>
            </a:r>
            <a:r>
              <a:rPr lang="en-US" dirty="0">
                <a:latin typeface="Calibri"/>
                <a:cs typeface="Calibri"/>
              </a:rPr>
              <a:t>. </a:t>
            </a:r>
            <a:endParaRPr lang="en-US"/>
          </a:p>
          <a:p>
            <a:pPr>
              <a:buNone/>
            </a:pPr>
            <a:endParaRPr lang="en-US" dirty="0">
              <a:latin typeface="Calibri"/>
              <a:cs typeface="Calibri"/>
            </a:endParaRPr>
          </a:p>
          <a:p>
            <a:pPr>
              <a:buNone/>
            </a:pPr>
            <a:r>
              <a:rPr lang="en-US" dirty="0">
                <a:latin typeface="Calibri"/>
                <a:cs typeface="Calibri"/>
              </a:rPr>
              <a:t>El </a:t>
            </a:r>
            <a:r>
              <a:rPr lang="en-US" dirty="0" err="1">
                <a:latin typeface="Calibri"/>
                <a:cs typeface="Calibri"/>
              </a:rPr>
              <a:t>curso</a:t>
            </a:r>
            <a:r>
              <a:rPr lang="en-US" dirty="0">
                <a:latin typeface="Calibri"/>
                <a:cs typeface="Calibri"/>
              </a:rPr>
              <a:t> es </a:t>
            </a:r>
            <a:r>
              <a:rPr lang="en-US" dirty="0" err="1">
                <a:latin typeface="Calibri"/>
                <a:cs typeface="Calibri"/>
              </a:rPr>
              <a:t>requisito</a:t>
            </a:r>
            <a:r>
              <a:rPr lang="en-US" dirty="0">
                <a:latin typeface="Calibri"/>
                <a:cs typeface="Calibri"/>
              </a:rPr>
              <a:t> de </a:t>
            </a:r>
            <a:r>
              <a:rPr lang="en-US" dirty="0" err="1">
                <a:latin typeface="Calibri"/>
                <a:cs typeface="Calibri"/>
              </a:rPr>
              <a:t>graduación</a:t>
            </a:r>
            <a:r>
              <a:rPr lang="en-US" dirty="0">
                <a:latin typeface="Calibri"/>
                <a:cs typeface="Calibri"/>
              </a:rPr>
              <a:t> para </a:t>
            </a:r>
            <a:r>
              <a:rPr lang="en-US" dirty="0" err="1">
                <a:latin typeface="Calibri"/>
                <a:cs typeface="Calibri"/>
              </a:rPr>
              <a:t>los</a:t>
            </a:r>
            <a:r>
              <a:rPr lang="en-US" dirty="0">
                <a:latin typeface="Calibri"/>
                <a:cs typeface="Calibri"/>
              </a:rPr>
              <a:t> </a:t>
            </a:r>
            <a:r>
              <a:rPr lang="en-US" dirty="0" err="1">
                <a:latin typeface="Calibri"/>
                <a:cs typeface="Calibri"/>
              </a:rPr>
              <a:t>niveles</a:t>
            </a:r>
            <a:r>
              <a:rPr lang="en-US" dirty="0">
                <a:latin typeface="Calibri"/>
                <a:cs typeface="Calibri"/>
              </a:rPr>
              <a:t> </a:t>
            </a:r>
            <a:r>
              <a:rPr lang="en-US" dirty="0" err="1">
                <a:latin typeface="Calibri"/>
                <a:cs typeface="Calibri"/>
              </a:rPr>
              <a:t>intermedio</a:t>
            </a:r>
            <a:r>
              <a:rPr lang="en-US" dirty="0">
                <a:latin typeface="Calibri"/>
                <a:cs typeface="Calibri"/>
              </a:rPr>
              <a:t> y superior, tanto </a:t>
            </a:r>
            <a:r>
              <a:rPr lang="en-US" dirty="0" err="1">
                <a:latin typeface="Calibri"/>
                <a:cs typeface="Calibri"/>
              </a:rPr>
              <a:t>en</a:t>
            </a:r>
            <a:r>
              <a:rPr lang="en-US" dirty="0">
                <a:latin typeface="Calibri"/>
                <a:cs typeface="Calibri"/>
              </a:rPr>
              <a:t> las </a:t>
            </a:r>
            <a:r>
              <a:rPr lang="en-US" dirty="0" err="1">
                <a:latin typeface="Calibri"/>
                <a:cs typeface="Calibri"/>
              </a:rPr>
              <a:t>escuelas</a:t>
            </a:r>
            <a:r>
              <a:rPr lang="en-US" dirty="0">
                <a:latin typeface="Calibri"/>
                <a:cs typeface="Calibri"/>
              </a:rPr>
              <a:t> </a:t>
            </a:r>
            <a:r>
              <a:rPr lang="en-US" dirty="0" err="1">
                <a:latin typeface="Calibri"/>
                <a:cs typeface="Calibri"/>
              </a:rPr>
              <a:t>regulares</a:t>
            </a:r>
            <a:r>
              <a:rPr lang="en-US" dirty="0">
                <a:latin typeface="Calibri"/>
                <a:cs typeface="Calibri"/>
              </a:rPr>
              <a:t> </a:t>
            </a:r>
            <a:r>
              <a:rPr lang="en-US" dirty="0" err="1">
                <a:latin typeface="Calibri"/>
                <a:cs typeface="Calibri"/>
              </a:rPr>
              <a:t>como</a:t>
            </a:r>
            <a:r>
              <a:rPr lang="en-US" dirty="0">
                <a:latin typeface="Calibri"/>
                <a:cs typeface="Calibri"/>
              </a:rPr>
              <a:t> </a:t>
            </a:r>
            <a:r>
              <a:rPr lang="en-US" dirty="0" err="1">
                <a:latin typeface="Calibri"/>
                <a:cs typeface="Calibri"/>
              </a:rPr>
              <a:t>en</a:t>
            </a:r>
            <a:r>
              <a:rPr lang="en-US" dirty="0">
                <a:latin typeface="Calibri"/>
                <a:cs typeface="Calibri"/>
              </a:rPr>
              <a:t> las </a:t>
            </a:r>
            <a:r>
              <a:rPr lang="en-US" dirty="0" err="1">
                <a:latin typeface="Calibri"/>
                <a:cs typeface="Calibri"/>
              </a:rPr>
              <a:t>vocionales</a:t>
            </a:r>
            <a:endParaRPr lang="en-US" dirty="0">
              <a:latin typeface="Calibri"/>
              <a:cs typeface="Calibri"/>
            </a:endParaRPr>
          </a:p>
        </p:txBody>
      </p:sp>
    </p:spTree>
    <p:extLst>
      <p:ext uri="{BB962C8B-B14F-4D97-AF65-F5344CB8AC3E}">
        <p14:creationId xmlns:p14="http://schemas.microsoft.com/office/powerpoint/2010/main" val="587408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Se </a:t>
            </a:r>
            <a:r>
              <a:rPr lang="en-US" dirty="0" err="1">
                <a:latin typeface="Calibri"/>
                <a:cs typeface="Calibri"/>
              </a:rPr>
              <a:t>mantendrán</a:t>
            </a:r>
            <a:r>
              <a:rPr lang="en-US" dirty="0">
                <a:latin typeface="Calibri"/>
                <a:cs typeface="Calibri"/>
              </a:rPr>
              <a:t> </a:t>
            </a:r>
            <a:r>
              <a:rPr lang="en-US" dirty="0" err="1">
                <a:latin typeface="Calibri"/>
                <a:cs typeface="Calibri"/>
              </a:rPr>
              <a:t>estas</a:t>
            </a:r>
            <a:r>
              <a:rPr lang="en-US" dirty="0">
                <a:latin typeface="Calibri"/>
                <a:cs typeface="Calibri"/>
              </a:rPr>
              <a:t> </a:t>
            </a:r>
            <a:r>
              <a:rPr lang="en-US" dirty="0" err="1">
                <a:latin typeface="Calibri"/>
                <a:cs typeface="Calibri"/>
              </a:rPr>
              <a:t>unidades</a:t>
            </a:r>
            <a:r>
              <a:rPr lang="en-US" dirty="0">
                <a:latin typeface="Calibri"/>
                <a:cs typeface="Calibri"/>
              </a:rPr>
              <a:t> </a:t>
            </a:r>
            <a:r>
              <a:rPr lang="en-US" dirty="0" err="1">
                <a:latin typeface="Calibri"/>
                <a:cs typeface="Calibri"/>
              </a:rPr>
              <a:t>sugeridas</a:t>
            </a:r>
            <a:r>
              <a:rPr lang="en-US" dirty="0">
                <a:latin typeface="Calibri"/>
                <a:cs typeface="Calibri"/>
              </a:rPr>
              <a:t>, </a:t>
            </a:r>
            <a:r>
              <a:rPr lang="en-US" dirty="0" err="1">
                <a:latin typeface="Calibri"/>
                <a:cs typeface="Calibri"/>
              </a:rPr>
              <a:t>este</a:t>
            </a:r>
            <a:r>
              <a:rPr lang="en-US" dirty="0">
                <a:latin typeface="Calibri"/>
                <a:cs typeface="Calibri"/>
              </a:rPr>
              <a:t> </a:t>
            </a:r>
            <a:r>
              <a:rPr lang="en-US" dirty="0" err="1">
                <a:latin typeface="Calibri"/>
                <a:cs typeface="Calibri"/>
              </a:rPr>
              <a:t>año</a:t>
            </a:r>
            <a:r>
              <a:rPr lang="en-US" dirty="0">
                <a:latin typeface="Calibri"/>
                <a:cs typeface="Calibri"/>
              </a:rPr>
              <a:t> escolar se </a:t>
            </a:r>
            <a:r>
              <a:rPr lang="en-US" dirty="0" err="1">
                <a:latin typeface="Calibri"/>
                <a:cs typeface="Calibri"/>
              </a:rPr>
              <a:t>revisarán</a:t>
            </a:r>
            <a:r>
              <a:rPr lang="en-US" dirty="0">
                <a:latin typeface="Calibri"/>
                <a:cs typeface="Calibri"/>
              </a:rPr>
              <a:t> y </a:t>
            </a:r>
            <a:r>
              <a:rPr lang="en-US" dirty="0" err="1">
                <a:latin typeface="Calibri"/>
                <a:cs typeface="Calibri"/>
              </a:rPr>
              <a:t>estarán</a:t>
            </a:r>
            <a:r>
              <a:rPr lang="en-US" dirty="0">
                <a:latin typeface="Calibri"/>
                <a:cs typeface="Calibri"/>
              </a:rPr>
              <a:t> </a:t>
            </a:r>
            <a:r>
              <a:rPr lang="en-US" dirty="0" err="1">
                <a:latin typeface="Calibri"/>
                <a:cs typeface="Calibri"/>
              </a:rPr>
              <a:t>disponibles</a:t>
            </a:r>
            <a:r>
              <a:rPr lang="en-US" dirty="0">
                <a:latin typeface="Calibri"/>
                <a:cs typeface="Calibri"/>
              </a:rPr>
              <a:t> para </a:t>
            </a:r>
            <a:r>
              <a:rPr lang="en-US" dirty="0" err="1">
                <a:latin typeface="Calibri"/>
                <a:cs typeface="Calibri"/>
              </a:rPr>
              <a:t>el</a:t>
            </a:r>
            <a:r>
              <a:rPr lang="en-US" dirty="0">
                <a:latin typeface="Calibri"/>
                <a:cs typeface="Calibri"/>
              </a:rPr>
              <a:t> proximo </a:t>
            </a:r>
            <a:r>
              <a:rPr lang="en-US" dirty="0" err="1">
                <a:latin typeface="Calibri"/>
                <a:cs typeface="Calibri"/>
              </a:rPr>
              <a:t>año</a:t>
            </a:r>
            <a:r>
              <a:rPr lang="en-US" dirty="0">
                <a:latin typeface="Calibri"/>
                <a:cs typeface="Calibri"/>
              </a:rPr>
              <a:t> escolar</a:t>
            </a:r>
          </a:p>
        </p:txBody>
      </p:sp>
    </p:spTree>
    <p:extLst>
      <p:ext uri="{BB962C8B-B14F-4D97-AF65-F5344CB8AC3E}">
        <p14:creationId xmlns:p14="http://schemas.microsoft.com/office/powerpoint/2010/main" val="2445145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Es importante la comunicación con padres, director y facultad para el logro de los proyectos de prevención, el maestro de salud es </a:t>
            </a:r>
            <a:r>
              <a:rPr lang="en-US" dirty="0" err="1">
                <a:latin typeface="Calibri"/>
                <a:cs typeface="Calibri"/>
              </a:rPr>
              <a:t>necesario</a:t>
            </a:r>
            <a:r>
              <a:rPr lang="en-US" dirty="0">
                <a:latin typeface="Calibri"/>
                <a:cs typeface="Calibri"/>
              </a:rPr>
              <a:t> e </a:t>
            </a:r>
            <a:r>
              <a:rPr lang="en-US" dirty="0" err="1">
                <a:latin typeface="Calibri"/>
                <a:cs typeface="Calibri"/>
              </a:rPr>
              <a:t>insustituible</a:t>
            </a:r>
            <a:r>
              <a:rPr lang="en-US" dirty="0">
                <a:latin typeface="Calibri"/>
                <a:cs typeface="Calibri"/>
              </a:rPr>
              <a:t>  para </a:t>
            </a:r>
            <a:r>
              <a:rPr lang="en-US" dirty="0" err="1">
                <a:latin typeface="Calibri"/>
                <a:cs typeface="Calibri"/>
              </a:rPr>
              <a:t>el</a:t>
            </a:r>
            <a:r>
              <a:rPr lang="en-US" dirty="0">
                <a:latin typeface="Calibri"/>
                <a:cs typeface="Calibri"/>
              </a:rPr>
              <a:t> </a:t>
            </a:r>
            <a:r>
              <a:rPr lang="en-US" dirty="0" err="1">
                <a:latin typeface="Calibri"/>
                <a:cs typeface="Calibri"/>
              </a:rPr>
              <a:t>cambio</a:t>
            </a:r>
            <a:r>
              <a:rPr lang="en-US" dirty="0">
                <a:latin typeface="Calibri"/>
                <a:cs typeface="Calibri"/>
              </a:rPr>
              <a:t> que </a:t>
            </a:r>
            <a:r>
              <a:rPr lang="en-US" dirty="0" err="1">
                <a:latin typeface="Calibri"/>
                <a:cs typeface="Calibri"/>
              </a:rPr>
              <a:t>deseamos</a:t>
            </a:r>
            <a:r>
              <a:rPr lang="en-US" dirty="0">
                <a:latin typeface="Calibri"/>
                <a:cs typeface="Calibri"/>
              </a:rPr>
              <a:t> </a:t>
            </a:r>
            <a:r>
              <a:rPr lang="en-US" dirty="0" err="1">
                <a:latin typeface="Calibri"/>
                <a:cs typeface="Calibri"/>
              </a:rPr>
              <a:t>en</a:t>
            </a:r>
            <a:r>
              <a:rPr lang="en-US" dirty="0">
                <a:latin typeface="Calibri"/>
                <a:cs typeface="Calibri"/>
              </a:rPr>
              <a:t> </a:t>
            </a:r>
            <a:r>
              <a:rPr lang="en-US" dirty="0" err="1">
                <a:latin typeface="Calibri"/>
                <a:cs typeface="Calibri"/>
              </a:rPr>
              <a:t>nuestras</a:t>
            </a:r>
            <a:r>
              <a:rPr lang="en-US" dirty="0">
                <a:latin typeface="Calibri"/>
                <a:cs typeface="Calibri"/>
              </a:rPr>
              <a:t> </a:t>
            </a:r>
            <a:r>
              <a:rPr lang="en-US" dirty="0" err="1">
                <a:latin typeface="Calibri"/>
                <a:cs typeface="Calibri"/>
              </a:rPr>
              <a:t>escuelas</a:t>
            </a:r>
            <a:r>
              <a:rPr lang="en-US" dirty="0">
                <a:latin typeface="Calibri"/>
                <a:cs typeface="Calibri"/>
              </a:rPr>
              <a:t>.</a:t>
            </a:r>
          </a:p>
        </p:txBody>
      </p:sp>
    </p:spTree>
    <p:extLst>
      <p:ext uri="{BB962C8B-B14F-4D97-AF65-F5344CB8AC3E}">
        <p14:creationId xmlns:p14="http://schemas.microsoft.com/office/powerpoint/2010/main" val="2239275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391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46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42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37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114148" y="0"/>
            <a:ext cx="1641611" cy="175645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274378" y="262766"/>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5"/>
          <p:cNvSpPr/>
          <p:nvPr/>
        </p:nvSpPr>
        <p:spPr>
          <a:xfrm>
            <a:off x="1113878" y="102266"/>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747337" y="987419"/>
            <a:ext cx="3234925" cy="3295525"/>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669538" y="308703"/>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59973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AF321D-35A6-47E4-91B7-99F947150458}" type="datetimeFigureOut">
              <a:rPr lang="es-PR" smtClean="0"/>
              <a:t>08/04/2022</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7" name="Google Shape;173;p11">
            <a:extLst>
              <a:ext uri="{FF2B5EF4-FFF2-40B4-BE49-F238E27FC236}">
                <a16:creationId xmlns:a16="http://schemas.microsoft.com/office/drawing/2014/main" id="{DBBC411F-169D-657D-9A90-070513B30916}"/>
              </a:ext>
            </a:extLst>
          </p:cNvPr>
          <p:cNvSpPr/>
          <p:nvPr userDrawn="1"/>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5;p11">
            <a:extLst>
              <a:ext uri="{FF2B5EF4-FFF2-40B4-BE49-F238E27FC236}">
                <a16:creationId xmlns:a16="http://schemas.microsoft.com/office/drawing/2014/main" id="{F2884354-62F6-98AC-724F-65A335D7B831}"/>
              </a:ext>
            </a:extLst>
          </p:cNvPr>
          <p:cNvSpPr/>
          <p:nvPr userDrawn="1"/>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6;p11">
            <a:extLst>
              <a:ext uri="{FF2B5EF4-FFF2-40B4-BE49-F238E27FC236}">
                <a16:creationId xmlns:a16="http://schemas.microsoft.com/office/drawing/2014/main" id="{3C16C9E4-B0D1-25D8-E17B-1F72287697BD}"/>
              </a:ext>
            </a:extLst>
          </p:cNvPr>
          <p:cNvSpPr/>
          <p:nvPr userDrawn="1"/>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2;p11">
            <a:extLst>
              <a:ext uri="{FF2B5EF4-FFF2-40B4-BE49-F238E27FC236}">
                <a16:creationId xmlns:a16="http://schemas.microsoft.com/office/drawing/2014/main" id="{7235A022-24E3-530B-BA27-25E9128BB90F}"/>
              </a:ext>
            </a:extLst>
          </p:cNvPr>
          <p:cNvSpPr/>
          <p:nvPr userDrawn="1"/>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3;p11">
            <a:extLst>
              <a:ext uri="{FF2B5EF4-FFF2-40B4-BE49-F238E27FC236}">
                <a16:creationId xmlns:a16="http://schemas.microsoft.com/office/drawing/2014/main" id="{F562D28B-8504-5E76-F853-FC0A31134D9B}"/>
              </a:ext>
            </a:extLst>
          </p:cNvPr>
          <p:cNvSpPr/>
          <p:nvPr userDrawn="1"/>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4;p11">
            <a:extLst>
              <a:ext uri="{FF2B5EF4-FFF2-40B4-BE49-F238E27FC236}">
                <a16:creationId xmlns:a16="http://schemas.microsoft.com/office/drawing/2014/main" id="{62E36D8D-EDE0-4B35-5388-3CD60D72E40A}"/>
              </a:ext>
            </a:extLst>
          </p:cNvPr>
          <p:cNvSpPr/>
          <p:nvPr userDrawn="1"/>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5;p11">
            <a:extLst>
              <a:ext uri="{FF2B5EF4-FFF2-40B4-BE49-F238E27FC236}">
                <a16:creationId xmlns:a16="http://schemas.microsoft.com/office/drawing/2014/main" id="{892854E9-338E-A010-F564-A241821505D9}"/>
              </a:ext>
            </a:extLst>
          </p:cNvPr>
          <p:cNvSpPr/>
          <p:nvPr userDrawn="1"/>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86491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5" name="Google Shape;155;p10"/>
          <p:cNvSpPr txBox="1">
            <a:spLocks noGrp="1"/>
          </p:cNvSpPr>
          <p:nvPr>
            <p:ph type="body" idx="1"/>
          </p:nvPr>
        </p:nvSpPr>
        <p:spPr>
          <a:xfrm>
            <a:off x="1246225" y="4177700"/>
            <a:ext cx="6651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600"/>
              <a:buNone/>
              <a:defRPr sz="1600"/>
            </a:lvl1pPr>
          </a:lstStyle>
          <a:p>
            <a:endParaRPr/>
          </a:p>
        </p:txBody>
      </p:sp>
      <p:sp>
        <p:nvSpPr>
          <p:cNvPr id="170" name="Google Shape;170;p10"/>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
        <p:nvSpPr>
          <p:cNvPr id="4" name="Google Shape;173;p11">
            <a:extLst>
              <a:ext uri="{FF2B5EF4-FFF2-40B4-BE49-F238E27FC236}">
                <a16:creationId xmlns:a16="http://schemas.microsoft.com/office/drawing/2014/main" id="{D882E3D9-D7D3-67AC-46F6-A4123B633531}"/>
              </a:ext>
            </a:extLst>
          </p:cNvPr>
          <p:cNvSpPr/>
          <p:nvPr userDrawn="1"/>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5;p11">
            <a:extLst>
              <a:ext uri="{FF2B5EF4-FFF2-40B4-BE49-F238E27FC236}">
                <a16:creationId xmlns:a16="http://schemas.microsoft.com/office/drawing/2014/main" id="{C0FE04BA-A9B6-5EFC-82B6-1A527DCF10A7}"/>
              </a:ext>
            </a:extLst>
          </p:cNvPr>
          <p:cNvSpPr/>
          <p:nvPr userDrawn="1"/>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6;p11">
            <a:extLst>
              <a:ext uri="{FF2B5EF4-FFF2-40B4-BE49-F238E27FC236}">
                <a16:creationId xmlns:a16="http://schemas.microsoft.com/office/drawing/2014/main" id="{13C3E8EA-230F-C6AC-91CD-ACFD460C90DA}"/>
              </a:ext>
            </a:extLst>
          </p:cNvPr>
          <p:cNvSpPr/>
          <p:nvPr userDrawn="1"/>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2;p11">
            <a:extLst>
              <a:ext uri="{FF2B5EF4-FFF2-40B4-BE49-F238E27FC236}">
                <a16:creationId xmlns:a16="http://schemas.microsoft.com/office/drawing/2014/main" id="{CEE5EBA8-181B-0880-FCDC-5DEC907960A7}"/>
              </a:ext>
            </a:extLst>
          </p:cNvPr>
          <p:cNvSpPr/>
          <p:nvPr userDrawn="1"/>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3;p11">
            <a:extLst>
              <a:ext uri="{FF2B5EF4-FFF2-40B4-BE49-F238E27FC236}">
                <a16:creationId xmlns:a16="http://schemas.microsoft.com/office/drawing/2014/main" id="{44C0302A-09A0-9BC5-0157-0EDB75927DF2}"/>
              </a:ext>
            </a:extLst>
          </p:cNvPr>
          <p:cNvSpPr/>
          <p:nvPr userDrawn="1"/>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4;p11">
            <a:extLst>
              <a:ext uri="{FF2B5EF4-FFF2-40B4-BE49-F238E27FC236}">
                <a16:creationId xmlns:a16="http://schemas.microsoft.com/office/drawing/2014/main" id="{3AE52F2C-DBB5-76AE-4E02-22CCB5D0B153}"/>
              </a:ext>
            </a:extLst>
          </p:cNvPr>
          <p:cNvSpPr/>
          <p:nvPr userDrawn="1"/>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5;p11">
            <a:extLst>
              <a:ext uri="{FF2B5EF4-FFF2-40B4-BE49-F238E27FC236}">
                <a16:creationId xmlns:a16="http://schemas.microsoft.com/office/drawing/2014/main" id="{C99B86C2-81BC-1BEB-F9C7-E1E30DEA65E6}"/>
              </a:ext>
            </a:extLst>
          </p:cNvPr>
          <p:cNvSpPr/>
          <p:nvPr userDrawn="1"/>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871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 id="2147483784" r:id="rId6"/>
    <p:sldLayoutId id="214748378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observatorio.tec.mx/edu-news/fuentes-epidemia-coronavirus"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063578" y="1768396"/>
            <a:ext cx="7016843" cy="1899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effectLst>
                  <a:outerShdw blurRad="38100" dist="38100" dir="2700000" algn="tl">
                    <a:srgbClr val="000000">
                      <a:alpha val="43137"/>
                    </a:srgbClr>
                  </a:outerShdw>
                </a:effectLst>
              </a:rPr>
              <a:t>Programa Salud Escolar</a:t>
            </a:r>
            <a:br>
              <a:rPr lang="en" sz="4000" b="1" dirty="0">
                <a:effectLst>
                  <a:outerShdw blurRad="38100" dist="38100" dir="2700000" algn="tl">
                    <a:srgbClr val="000000">
                      <a:alpha val="43137"/>
                    </a:srgbClr>
                  </a:outerShdw>
                </a:effectLst>
              </a:rPr>
            </a:br>
            <a:r>
              <a:rPr lang="en" sz="3200" b="1" dirty="0">
                <a:effectLst>
                  <a:outerShdw blurRad="38100" dist="38100" dir="2700000" algn="tl">
                    <a:srgbClr val="000000">
                      <a:alpha val="43137"/>
                    </a:srgbClr>
                  </a:outerShdw>
                </a:effectLst>
              </a:rPr>
              <a:t>Área de Servicios Académicos </a:t>
            </a:r>
            <a:endParaRPr sz="4000" b="1" dirty="0">
              <a:effectLst>
                <a:outerShdw blurRad="38100" dist="38100" dir="2700000" algn="tl">
                  <a:srgbClr val="000000">
                    <a:alpha val="43137"/>
                  </a:srgbClr>
                </a:outerShdw>
              </a:effectLst>
            </a:endParaRPr>
          </a:p>
        </p:txBody>
      </p:sp>
      <p:pic>
        <p:nvPicPr>
          <p:cNvPr id="3" name="Picture 2" descr="A picture containing text&#10;&#10;Description automatically generated">
            <a:extLst>
              <a:ext uri="{FF2B5EF4-FFF2-40B4-BE49-F238E27FC236}">
                <a16:creationId xmlns:a16="http://schemas.microsoft.com/office/drawing/2014/main" id="{4F964785-61FB-4B05-803B-7F42D040230C}"/>
              </a:ext>
            </a:extLst>
          </p:cNvPr>
          <p:cNvPicPr>
            <a:picLocks noChangeAspect="1"/>
          </p:cNvPicPr>
          <p:nvPr/>
        </p:nvPicPr>
        <p:blipFill>
          <a:blip r:embed="rId3"/>
          <a:stretch>
            <a:fillRect/>
          </a:stretch>
        </p:blipFill>
        <p:spPr>
          <a:xfrm>
            <a:off x="2327797" y="-276724"/>
            <a:ext cx="5071626" cy="2382253"/>
          </a:xfrm>
          <a:prstGeom prst="rect">
            <a:avLst/>
          </a:prstGeom>
        </p:spPr>
      </p:pic>
      <p:sp>
        <p:nvSpPr>
          <p:cNvPr id="5" name="Google Shape;195;p13">
            <a:extLst>
              <a:ext uri="{FF2B5EF4-FFF2-40B4-BE49-F238E27FC236}">
                <a16:creationId xmlns:a16="http://schemas.microsoft.com/office/drawing/2014/main" id="{CDF515AE-13C4-4EF3-A5D7-12F81F9250F4}"/>
              </a:ext>
            </a:extLst>
          </p:cNvPr>
          <p:cNvSpPr txBox="1">
            <a:spLocks/>
          </p:cNvSpPr>
          <p:nvPr/>
        </p:nvSpPr>
        <p:spPr>
          <a:xfrm>
            <a:off x="1725847" y="3244477"/>
            <a:ext cx="6039852" cy="1899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9pPr>
          </a:lstStyle>
          <a:p>
            <a:r>
              <a:rPr lang="es-ES" sz="2400" b="1" dirty="0">
                <a:solidFill>
                  <a:schemeClr val="accent2"/>
                </a:solidFill>
                <a:effectLst>
                  <a:outerShdw blurRad="38100" dist="38100" dir="2700000" algn="tl">
                    <a:srgbClr val="000000">
                      <a:alpha val="43137"/>
                    </a:srgbClr>
                  </a:outerShdw>
                </a:effectLst>
              </a:rPr>
              <a:t>Profa. Michelle Tirado Escobar</a:t>
            </a:r>
          </a:p>
          <a:p>
            <a:r>
              <a:rPr lang="es-ES" sz="2400" b="1" dirty="0">
                <a:solidFill>
                  <a:schemeClr val="accent2"/>
                </a:solidFill>
                <a:effectLst>
                  <a:outerShdw blurRad="38100" dist="38100" dir="2700000" algn="tl">
                    <a:srgbClr val="000000">
                      <a:alpha val="43137"/>
                    </a:srgbClr>
                  </a:outerShdw>
                </a:effectLst>
              </a:rPr>
              <a:t>Gerente de operaciones</a:t>
            </a:r>
          </a:p>
          <a:p>
            <a:r>
              <a:rPr lang="es-ES" sz="2400" b="1" dirty="0">
                <a:solidFill>
                  <a:schemeClr val="accent2"/>
                </a:solidFill>
                <a:effectLst>
                  <a:outerShdw blurRad="38100" dist="38100" dir="2700000" algn="tl">
                    <a:srgbClr val="000000">
                      <a:alpha val="43137"/>
                    </a:srgbClr>
                  </a:outerShdw>
                </a:effectLst>
              </a:rPr>
              <a:t>tiradoem@de.pr.gov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463879" y="1701933"/>
            <a:ext cx="4552646" cy="252716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accent4"/>
                </a:solidFill>
                <a:effectLst>
                  <a:outerShdw blurRad="38100" dist="38100" dir="2700000" algn="tl">
                    <a:srgbClr val="000000">
                      <a:alpha val="43137"/>
                    </a:srgbClr>
                  </a:outerShdw>
                </a:effectLst>
              </a:rPr>
              <a:t>Proceso de Revisión Curricular del Programa  Salud Escolar</a:t>
            </a:r>
            <a:endParaRPr sz="36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3"/>
          <a:stretch>
            <a:fillRect/>
          </a:stretch>
        </p:blipFill>
        <p:spPr>
          <a:xfrm>
            <a:off x="3962400" y="0"/>
            <a:ext cx="4396760" cy="2065254"/>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A274D0E-384F-7EA6-3B41-170FB9A93A1C}"/>
              </a:ext>
            </a:extLst>
          </p:cNvPr>
          <p:cNvPicPr>
            <a:picLocks noChangeAspect="1"/>
          </p:cNvPicPr>
          <p:nvPr/>
        </p:nvPicPr>
        <p:blipFill rotWithShape="1">
          <a:blip r:embed="rId4"/>
          <a:srcRect l="-3993" r="-3786"/>
          <a:stretch/>
        </p:blipFill>
        <p:spPr>
          <a:xfrm>
            <a:off x="773551" y="1150408"/>
            <a:ext cx="3177560" cy="29781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50" name="Google Shape;250;p19"/>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sp>
        <p:nvSpPr>
          <p:cNvPr id="239" name="Google Shape;239;p19"/>
          <p:cNvSpPr txBox="1">
            <a:spLocks noGrp="1"/>
          </p:cNvSpPr>
          <p:nvPr>
            <p:ph type="ctrTitle" idx="4294967295"/>
          </p:nvPr>
        </p:nvSpPr>
        <p:spPr>
          <a:xfrm>
            <a:off x="1377863" y="-144864"/>
            <a:ext cx="6534150" cy="115887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Enfoque del Programa </a:t>
            </a:r>
            <a:endParaRPr sz="3600" dirty="0"/>
          </a:p>
        </p:txBody>
      </p:sp>
      <p:sp>
        <p:nvSpPr>
          <p:cNvPr id="240" name="Google Shape;240;p19"/>
          <p:cNvSpPr txBox="1">
            <a:spLocks noGrp="1"/>
          </p:cNvSpPr>
          <p:nvPr>
            <p:ph type="subTitle" idx="4294967295"/>
          </p:nvPr>
        </p:nvSpPr>
        <p:spPr>
          <a:xfrm>
            <a:off x="1539825" y="4190413"/>
            <a:ext cx="6534150" cy="78422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dirty="0" err="1">
                <a:solidFill>
                  <a:srgbClr val="A1BECC"/>
                </a:solidFill>
              </a:rPr>
              <a:t>durante</a:t>
            </a:r>
            <a:r>
              <a:rPr lang="en-US" dirty="0">
                <a:solidFill>
                  <a:srgbClr val="A1BECC"/>
                </a:solidFill>
              </a:rPr>
              <a:t> </a:t>
            </a:r>
            <a:r>
              <a:rPr lang="en-US" dirty="0" err="1">
                <a:solidFill>
                  <a:srgbClr val="A1BECC"/>
                </a:solidFill>
              </a:rPr>
              <a:t>el</a:t>
            </a:r>
            <a:r>
              <a:rPr lang="en-US" dirty="0">
                <a:solidFill>
                  <a:srgbClr val="A1BECC"/>
                </a:solidFill>
              </a:rPr>
              <a:t> </a:t>
            </a:r>
            <a:r>
              <a:rPr lang="en-US" dirty="0" err="1">
                <a:solidFill>
                  <a:srgbClr val="A1BECC"/>
                </a:solidFill>
              </a:rPr>
              <a:t>proceso</a:t>
            </a:r>
            <a:r>
              <a:rPr lang="en-US" dirty="0">
                <a:solidFill>
                  <a:srgbClr val="A1BECC"/>
                </a:solidFill>
              </a:rPr>
              <a:t> de </a:t>
            </a:r>
            <a:r>
              <a:rPr lang="en-US" dirty="0" err="1">
                <a:solidFill>
                  <a:srgbClr val="A1BECC"/>
                </a:solidFill>
              </a:rPr>
              <a:t>Revisión</a:t>
            </a:r>
            <a:r>
              <a:rPr lang="en-US" dirty="0">
                <a:solidFill>
                  <a:srgbClr val="A1BECC"/>
                </a:solidFill>
              </a:rPr>
              <a:t> Curricular. </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69708" y="762368"/>
            <a:ext cx="1511298" cy="2304177"/>
          </a:xfrm>
          <a:prstGeom prst="rect">
            <a:avLst/>
          </a:prstGeom>
        </p:spPr>
      </p:pic>
    </p:spTree>
    <p:extLst>
      <p:ext uri="{BB962C8B-B14F-4D97-AF65-F5344CB8AC3E}">
        <p14:creationId xmlns:p14="http://schemas.microsoft.com/office/powerpoint/2010/main" val="304932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0" y="480618"/>
            <a:ext cx="9144000" cy="726860"/>
          </a:xfrm>
          <a:prstGeom prst="rect">
            <a:avLst/>
          </a:prstGeom>
        </p:spPr>
        <p:txBody>
          <a:bodyPr vert="horz" lIns="91440" tIns="45720" rIns="91440" bIns="45720" rtlCol="0" anchor="ctr">
            <a:normAutofit/>
          </a:bodyPr>
          <a:lstStyle/>
          <a:p>
            <a:pPr algn="ctr" defTabSz="914400" fontAlgn="base">
              <a:lnSpc>
                <a:spcPct val="90000"/>
              </a:lnSpc>
              <a:spcBef>
                <a:spcPct val="0"/>
              </a:spcBef>
              <a:spcAft>
                <a:spcPts val="600"/>
              </a:spcAft>
              <a:buClrTx/>
            </a:pPr>
            <a:r>
              <a:rPr lang="en-US" sz="3600" b="1" kern="1200" dirty="0" err="1">
                <a:solidFill>
                  <a:schemeClr val="tx1"/>
                </a:solidFill>
                <a:latin typeface="+mj-lt"/>
                <a:ea typeface="+mj-ea"/>
                <a:cs typeface="+mj-cs"/>
              </a:rPr>
              <a:t>Enfoques</a:t>
            </a:r>
            <a:r>
              <a:rPr lang="en-US" sz="3600" b="1" kern="1200" dirty="0">
                <a:solidFill>
                  <a:schemeClr val="tx1"/>
                </a:solidFill>
                <a:latin typeface="+mj-lt"/>
                <a:ea typeface="+mj-ea"/>
                <a:cs typeface="+mj-cs"/>
              </a:rPr>
              <a:t> del Programa Salud Escolar</a:t>
            </a:r>
          </a:p>
        </p:txBody>
      </p:sp>
      <p:pic>
        <p:nvPicPr>
          <p:cNvPr id="2050" name="Picture 2" descr="Slideshow: Carta de Ottawa (promocion de la salud - carta de otawa - oms)">
            <a:extLst>
              <a:ext uri="{FF2B5EF4-FFF2-40B4-BE49-F238E27FC236}">
                <a16:creationId xmlns:a16="http://schemas.microsoft.com/office/drawing/2014/main" id="{93A22271-A336-2AE8-B90F-17836A20F7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07"/>
          <a:stretch/>
        </p:blipFill>
        <p:spPr bwMode="auto">
          <a:xfrm>
            <a:off x="861733" y="1744567"/>
            <a:ext cx="4085405" cy="2298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2BC84B-AB3A-44E8-AC6B-45ACCAABF1C1}"/>
              </a:ext>
            </a:extLst>
          </p:cNvPr>
          <p:cNvSpPr txBox="1"/>
          <p:nvPr/>
        </p:nvSpPr>
        <p:spPr>
          <a:xfrm>
            <a:off x="5345724" y="1551536"/>
            <a:ext cx="2801816" cy="3111346"/>
          </a:xfrm>
          <a:prstGeom prst="rect">
            <a:avLst/>
          </a:prstGeom>
        </p:spPr>
        <p:txBody>
          <a:bodyPr vert="horz" lIns="91440" tIns="45720" rIns="91440" bIns="45720" rtlCol="0" anchor="t">
            <a:normAutofit/>
          </a:bodyPr>
          <a:lstStyle/>
          <a:p>
            <a:pPr algn="just" defTabSz="914400">
              <a:lnSpc>
                <a:spcPct val="90000"/>
              </a:lnSpc>
              <a:spcAft>
                <a:spcPts val="600"/>
              </a:spcAft>
            </a:pPr>
            <a:r>
              <a:rPr lang="en-US" sz="1600" dirty="0"/>
              <a:t>El </a:t>
            </a:r>
            <a:r>
              <a:rPr lang="en-US" sz="1600" dirty="0" err="1"/>
              <a:t>enfoque</a:t>
            </a:r>
            <a:r>
              <a:rPr lang="en-US" sz="1600" dirty="0"/>
              <a:t> que </a:t>
            </a:r>
            <a:r>
              <a:rPr lang="en-US" sz="1600" dirty="0" err="1"/>
              <a:t>guio</a:t>
            </a:r>
            <a:r>
              <a:rPr lang="en-US" sz="1600" dirty="0"/>
              <a:t> </a:t>
            </a:r>
            <a:r>
              <a:rPr lang="en-US" sz="1600" dirty="0" err="1"/>
              <a:t>el</a:t>
            </a:r>
            <a:r>
              <a:rPr lang="en-US" sz="1600" dirty="0"/>
              <a:t> proceso de la revisión del Programa Salud Escolar es </a:t>
            </a:r>
            <a:r>
              <a:rPr lang="en-US" sz="1600" dirty="0" err="1"/>
              <a:t>principalmente</a:t>
            </a:r>
            <a:r>
              <a:rPr lang="en-US" sz="1600" dirty="0"/>
              <a:t> la </a:t>
            </a:r>
            <a:r>
              <a:rPr lang="en-US" sz="1600" b="1" dirty="0" err="1"/>
              <a:t>promoción</a:t>
            </a:r>
            <a:r>
              <a:rPr lang="en-US" sz="1600" b="1" dirty="0"/>
              <a:t> de la salud </a:t>
            </a:r>
            <a:r>
              <a:rPr lang="en-US" sz="1600" dirty="0" err="1"/>
              <a:t>utilizando</a:t>
            </a:r>
            <a:r>
              <a:rPr lang="en-US" sz="1600" dirty="0"/>
              <a:t> la OMS </a:t>
            </a:r>
            <a:r>
              <a:rPr lang="en-US" sz="1600" dirty="0" err="1"/>
              <a:t>como</a:t>
            </a:r>
            <a:r>
              <a:rPr lang="en-US" sz="1600" dirty="0"/>
              <a:t> </a:t>
            </a:r>
            <a:r>
              <a:rPr lang="en-US" sz="1600" dirty="0" err="1"/>
              <a:t>referencia</a:t>
            </a:r>
            <a:r>
              <a:rPr lang="en-US" sz="1600" dirty="0"/>
              <a:t> y lo que es la </a:t>
            </a:r>
            <a:r>
              <a:rPr lang="en-US" sz="1600" b="1" dirty="0" err="1"/>
              <a:t>prevención</a:t>
            </a:r>
            <a:r>
              <a:rPr lang="en-US" sz="1600" b="1" dirty="0"/>
              <a:t> de </a:t>
            </a:r>
            <a:r>
              <a:rPr lang="en-US" sz="1600" b="1" dirty="0" err="1"/>
              <a:t>enfermedades</a:t>
            </a:r>
            <a:r>
              <a:rPr lang="en-US" sz="1600" dirty="0"/>
              <a:t> </a:t>
            </a:r>
            <a:r>
              <a:rPr lang="en-US" sz="1600" dirty="0" err="1"/>
              <a:t>en</a:t>
            </a:r>
            <a:r>
              <a:rPr lang="en-US" sz="1600" dirty="0"/>
              <a:t> la cual se </a:t>
            </a:r>
            <a:r>
              <a:rPr lang="en-US" sz="1600" dirty="0" err="1"/>
              <a:t>utilizó</a:t>
            </a:r>
            <a:r>
              <a:rPr lang="en-US" sz="1600" dirty="0"/>
              <a:t> la carta de Ottawa </a:t>
            </a:r>
            <a:r>
              <a:rPr lang="en-US" sz="1600" dirty="0" err="1"/>
              <a:t>como</a:t>
            </a:r>
            <a:r>
              <a:rPr lang="en-US" sz="1600" dirty="0"/>
              <a:t> </a:t>
            </a:r>
            <a:r>
              <a:rPr lang="en-US" sz="1600" dirty="0" err="1"/>
              <a:t>instrumento</a:t>
            </a:r>
            <a:r>
              <a:rPr lang="en-US" sz="1600" dirty="0"/>
              <a:t> </a:t>
            </a:r>
            <a:r>
              <a:rPr lang="en-US" sz="1600" dirty="0" err="1"/>
              <a:t>guía</a:t>
            </a:r>
            <a:r>
              <a:rPr lang="en-US" sz="1600" dirty="0"/>
              <a:t>.</a:t>
            </a:r>
          </a:p>
        </p:txBody>
      </p:sp>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a:xfrm>
            <a:off x="6457950" y="4767262"/>
            <a:ext cx="2057400" cy="273844"/>
          </a:xfrm>
        </p:spPr>
        <p:txBody>
          <a:bodyPr vert="horz" lIns="91440" tIns="45720" rIns="91440" bIns="45720" rtlCol="0" anchor="ctr">
            <a:normAutofit fontScale="77500" lnSpcReduction="20000"/>
          </a:bodyPr>
          <a:lstStyle/>
          <a:p>
            <a:pPr defTabSz="914400">
              <a:lnSpc>
                <a:spcPct val="90000"/>
              </a:lnSpc>
              <a:spcAft>
                <a:spcPts val="600"/>
              </a:spcAft>
              <a:defRPr/>
            </a:pPr>
            <a:fld id="{00000000-1234-1234-1234-123412341234}" type="slidenum">
              <a:rPr lang="en-US" sz="1200"/>
              <a:pPr defTabSz="914400">
                <a:lnSpc>
                  <a:spcPct val="90000"/>
                </a:lnSpc>
                <a:spcAft>
                  <a:spcPts val="600"/>
                </a:spcAft>
                <a:defRPr/>
              </a:pPr>
              <a:t>12</a:t>
            </a:fld>
            <a:endParaRPr lang="en-US" sz="1200"/>
          </a:p>
        </p:txBody>
      </p:sp>
    </p:spTree>
    <p:extLst>
      <p:ext uri="{BB962C8B-B14F-4D97-AF65-F5344CB8AC3E}">
        <p14:creationId xmlns:p14="http://schemas.microsoft.com/office/powerpoint/2010/main" val="1646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a:xfrm>
            <a:off x="6457950" y="4767262"/>
            <a:ext cx="2057400" cy="273844"/>
          </a:xfrm>
        </p:spPr>
        <p:txBody>
          <a:bodyPr vert="horz" lIns="91440" tIns="45720" rIns="91440" bIns="45720" rtlCol="0" anchor="ctr">
            <a:normAutofit fontScale="77500" lnSpcReduction="20000"/>
          </a:bodyPr>
          <a:lstStyle/>
          <a:p>
            <a:pPr defTabSz="914400">
              <a:lnSpc>
                <a:spcPct val="90000"/>
              </a:lnSpc>
              <a:spcAft>
                <a:spcPts val="600"/>
              </a:spcAft>
              <a:defRPr/>
            </a:pPr>
            <a:fld id="{00000000-1234-1234-1234-123412341234}" type="slidenum">
              <a:rPr lang="en-US" sz="1200"/>
              <a:pPr defTabSz="914400">
                <a:lnSpc>
                  <a:spcPct val="90000"/>
                </a:lnSpc>
                <a:spcAft>
                  <a:spcPts val="600"/>
                </a:spcAft>
                <a:defRPr/>
              </a:pPr>
              <a:t>13</a:t>
            </a:fld>
            <a:endParaRPr lang="en-US" sz="1200"/>
          </a:p>
        </p:txBody>
      </p:sp>
      <p:sp>
        <p:nvSpPr>
          <p:cNvPr id="8" name="Text Box 43">
            <a:extLst>
              <a:ext uri="{FF2B5EF4-FFF2-40B4-BE49-F238E27FC236}">
                <a16:creationId xmlns:a16="http://schemas.microsoft.com/office/drawing/2014/main" id="{A8D0631D-E6A2-855A-0E17-19934A6849D0}"/>
              </a:ext>
            </a:extLst>
          </p:cNvPr>
          <p:cNvSpPr txBox="1">
            <a:spLocks noChangeArrowheads="1"/>
          </p:cNvSpPr>
          <p:nvPr/>
        </p:nvSpPr>
        <p:spPr bwMode="auto">
          <a:xfrm>
            <a:off x="480060" y="244026"/>
            <a:ext cx="7866923" cy="750241"/>
          </a:xfrm>
          <a:prstGeom prst="rect">
            <a:avLst/>
          </a:prstGeom>
        </p:spPr>
        <p:txBody>
          <a:bodyPr vert="horz" lIns="91440" tIns="45720" rIns="91440" bIns="45720" rtlCol="0" anchor="b">
            <a:normAutofit/>
          </a:bodyPr>
          <a:lstStyle/>
          <a:p>
            <a:pPr algn="ctr" defTabSz="914400" fontAlgn="base">
              <a:lnSpc>
                <a:spcPct val="90000"/>
              </a:lnSpc>
              <a:spcBef>
                <a:spcPct val="0"/>
              </a:spcBef>
              <a:spcAft>
                <a:spcPts val="600"/>
              </a:spcAft>
              <a:buClrTx/>
            </a:pPr>
            <a:r>
              <a:rPr lang="en-US" sz="3200" b="1" dirty="0" err="1">
                <a:latin typeface="+mj-lt"/>
                <a:ea typeface="+mj-ea"/>
                <a:cs typeface="+mj-cs"/>
              </a:rPr>
              <a:t>Enfoques</a:t>
            </a:r>
            <a:r>
              <a:rPr lang="en-US" sz="3200" b="1" dirty="0">
                <a:latin typeface="+mj-lt"/>
                <a:ea typeface="+mj-ea"/>
                <a:cs typeface="+mj-cs"/>
              </a:rPr>
              <a:t> del Programa Salud Escolar</a:t>
            </a:r>
          </a:p>
        </p:txBody>
      </p:sp>
      <p:sp>
        <p:nvSpPr>
          <p:cNvPr id="10" name="TextBox 9">
            <a:extLst>
              <a:ext uri="{FF2B5EF4-FFF2-40B4-BE49-F238E27FC236}">
                <a16:creationId xmlns:a16="http://schemas.microsoft.com/office/drawing/2014/main" id="{B5E2A740-8D31-911C-D6A0-B66B6908A0BE}"/>
              </a:ext>
            </a:extLst>
          </p:cNvPr>
          <p:cNvSpPr txBox="1"/>
          <p:nvPr/>
        </p:nvSpPr>
        <p:spPr>
          <a:xfrm>
            <a:off x="4413521" y="1621307"/>
            <a:ext cx="3288104" cy="2744800"/>
          </a:xfrm>
          <a:prstGeom prst="rect">
            <a:avLst/>
          </a:prstGeom>
        </p:spPr>
        <p:txBody>
          <a:bodyPr vert="horz" lIns="91440" tIns="45720" rIns="91440" bIns="45720" rtlCol="0">
            <a:normAutofit/>
          </a:bodyPr>
          <a:lstStyle/>
          <a:p>
            <a:pPr algn="just" defTabSz="914400">
              <a:lnSpc>
                <a:spcPct val="90000"/>
              </a:lnSpc>
              <a:spcAft>
                <a:spcPts val="600"/>
              </a:spcAft>
            </a:pPr>
            <a:r>
              <a:rPr lang="en-US" dirty="0"/>
              <a:t>El </a:t>
            </a:r>
            <a:r>
              <a:rPr lang="en-US" dirty="0" err="1"/>
              <a:t>segundo</a:t>
            </a:r>
            <a:r>
              <a:rPr lang="en-US" dirty="0"/>
              <a:t> </a:t>
            </a:r>
            <a:r>
              <a:rPr lang="en-US" dirty="0" err="1"/>
              <a:t>enfoque</a:t>
            </a:r>
            <a:r>
              <a:rPr lang="en-US" dirty="0"/>
              <a:t> fue </a:t>
            </a:r>
            <a:r>
              <a:rPr lang="en-US" dirty="0" err="1"/>
              <a:t>el</a:t>
            </a:r>
            <a:r>
              <a:rPr lang="en-US" dirty="0"/>
              <a:t> </a:t>
            </a:r>
            <a:r>
              <a:rPr lang="en-US" b="1" dirty="0" err="1"/>
              <a:t>modelo</a:t>
            </a:r>
            <a:r>
              <a:rPr lang="en-US" b="1" dirty="0"/>
              <a:t> </a:t>
            </a:r>
            <a:r>
              <a:rPr lang="en-US" b="1" dirty="0" err="1"/>
              <a:t>biopsicosocial</a:t>
            </a:r>
            <a:r>
              <a:rPr lang="en-US" b="1" dirty="0"/>
              <a:t> </a:t>
            </a:r>
            <a:r>
              <a:rPr lang="en-US" dirty="0" err="1"/>
              <a:t>en</a:t>
            </a:r>
            <a:r>
              <a:rPr lang="en-US" dirty="0"/>
              <a:t> </a:t>
            </a:r>
            <a:r>
              <a:rPr lang="en-US" dirty="0" err="1"/>
              <a:t>todo</a:t>
            </a:r>
            <a:r>
              <a:rPr lang="en-US" dirty="0"/>
              <a:t> </a:t>
            </a:r>
            <a:r>
              <a:rPr lang="en-US" dirty="0" err="1"/>
              <a:t>su</a:t>
            </a:r>
            <a:r>
              <a:rPr lang="en-US" dirty="0"/>
              <a:t> currículo, que incluye la salud </a:t>
            </a:r>
            <a:r>
              <a:rPr lang="en-US" dirty="0" err="1"/>
              <a:t>física</a:t>
            </a:r>
            <a:r>
              <a:rPr lang="en-US" dirty="0"/>
              <a:t>, mental-</a:t>
            </a:r>
            <a:r>
              <a:rPr lang="en-US" dirty="0" err="1"/>
              <a:t>emocional</a:t>
            </a:r>
            <a:r>
              <a:rPr lang="en-US" dirty="0"/>
              <a:t> y social-cultural. </a:t>
            </a:r>
          </a:p>
          <a:p>
            <a:pPr algn="just" defTabSz="914400">
              <a:lnSpc>
                <a:spcPct val="90000"/>
              </a:lnSpc>
              <a:spcAft>
                <a:spcPts val="600"/>
              </a:spcAft>
            </a:pPr>
            <a:endParaRPr lang="en-US" dirty="0"/>
          </a:p>
          <a:p>
            <a:pPr algn="just" defTabSz="914400">
              <a:lnSpc>
                <a:spcPct val="90000"/>
              </a:lnSpc>
              <a:spcAft>
                <a:spcPts val="600"/>
              </a:spcAft>
            </a:pPr>
            <a:r>
              <a:rPr lang="en-US" dirty="0" err="1"/>
              <a:t>Teniendo</a:t>
            </a:r>
            <a:r>
              <a:rPr lang="en-US" dirty="0"/>
              <a:t> </a:t>
            </a:r>
            <a:r>
              <a:rPr lang="en-US" dirty="0" err="1"/>
              <a:t>en</a:t>
            </a:r>
            <a:r>
              <a:rPr lang="en-US" dirty="0"/>
              <a:t> </a:t>
            </a:r>
            <a:r>
              <a:rPr lang="en-US" dirty="0" err="1"/>
              <a:t>consideración</a:t>
            </a:r>
            <a:r>
              <a:rPr lang="en-US" dirty="0"/>
              <a:t> que </a:t>
            </a:r>
            <a:r>
              <a:rPr lang="en-US" dirty="0" err="1"/>
              <a:t>el</a:t>
            </a:r>
            <a:r>
              <a:rPr lang="en-US" dirty="0"/>
              <a:t> ser </a:t>
            </a:r>
            <a:r>
              <a:rPr lang="en-US" dirty="0" err="1"/>
              <a:t>humano</a:t>
            </a:r>
            <a:r>
              <a:rPr lang="en-US" dirty="0"/>
              <a:t> no </a:t>
            </a:r>
            <a:r>
              <a:rPr lang="en-US" dirty="0" err="1"/>
              <a:t>depende</a:t>
            </a:r>
            <a:r>
              <a:rPr lang="en-US" dirty="0"/>
              <a:t> </a:t>
            </a:r>
            <a:r>
              <a:rPr lang="en-US" dirty="0" err="1"/>
              <a:t>únicamente</a:t>
            </a:r>
            <a:r>
              <a:rPr lang="en-US" dirty="0"/>
              <a:t> del factor </a:t>
            </a:r>
            <a:r>
              <a:rPr lang="en-US" dirty="0" err="1"/>
              <a:t>biológico</a:t>
            </a:r>
            <a:r>
              <a:rPr lang="en-US" dirty="0"/>
              <a:t> </a:t>
            </a:r>
            <a:r>
              <a:rPr lang="en-US" dirty="0" err="1"/>
              <a:t>sino</a:t>
            </a:r>
            <a:r>
              <a:rPr lang="en-US" dirty="0"/>
              <a:t> </a:t>
            </a:r>
            <a:r>
              <a:rPr lang="en-US" dirty="0" err="1"/>
              <a:t>también</a:t>
            </a:r>
            <a:r>
              <a:rPr lang="en-US" dirty="0"/>
              <a:t> de </a:t>
            </a:r>
            <a:r>
              <a:rPr lang="en-US" dirty="0" err="1"/>
              <a:t>los</a:t>
            </a:r>
            <a:r>
              <a:rPr lang="en-US" dirty="0"/>
              <a:t> </a:t>
            </a:r>
            <a:r>
              <a:rPr lang="en-US" dirty="0" err="1"/>
              <a:t>factores</a:t>
            </a:r>
            <a:r>
              <a:rPr lang="en-US" dirty="0"/>
              <a:t> </a:t>
            </a:r>
            <a:r>
              <a:rPr lang="en-US" dirty="0" err="1"/>
              <a:t>psicológicos</a:t>
            </a:r>
            <a:r>
              <a:rPr lang="en-US" dirty="0"/>
              <a:t> y </a:t>
            </a:r>
            <a:r>
              <a:rPr lang="en-US" dirty="0" err="1"/>
              <a:t>sociales</a:t>
            </a:r>
            <a:r>
              <a:rPr lang="en-US" dirty="0"/>
              <a:t>, </a:t>
            </a:r>
            <a:r>
              <a:rPr lang="en-US" dirty="0" err="1"/>
              <a:t>ya</a:t>
            </a:r>
            <a:r>
              <a:rPr lang="en-US" dirty="0"/>
              <a:t> que </a:t>
            </a:r>
            <a:r>
              <a:rPr lang="en-US" dirty="0" err="1"/>
              <a:t>influyen</a:t>
            </a:r>
            <a:r>
              <a:rPr lang="en-US" dirty="0"/>
              <a:t> </a:t>
            </a:r>
            <a:r>
              <a:rPr lang="en-US" dirty="0" err="1"/>
              <a:t>en</a:t>
            </a:r>
            <a:r>
              <a:rPr lang="en-US" dirty="0"/>
              <a:t> </a:t>
            </a:r>
            <a:r>
              <a:rPr lang="en-US" dirty="0" err="1"/>
              <a:t>el</a:t>
            </a:r>
            <a:r>
              <a:rPr lang="en-US" dirty="0"/>
              <a:t> </a:t>
            </a:r>
            <a:r>
              <a:rPr lang="en-US" dirty="0" err="1"/>
              <a:t>comportamiento</a:t>
            </a:r>
            <a:r>
              <a:rPr lang="en-US" dirty="0"/>
              <a:t> o </a:t>
            </a:r>
            <a:r>
              <a:rPr lang="en-US" dirty="0" err="1"/>
              <a:t>prácticas</a:t>
            </a:r>
            <a:r>
              <a:rPr lang="en-US" dirty="0"/>
              <a:t> del ser </a:t>
            </a:r>
            <a:r>
              <a:rPr lang="en-US" dirty="0" err="1"/>
              <a:t>humano</a:t>
            </a:r>
            <a:r>
              <a:rPr lang="en-US" dirty="0"/>
              <a:t>.</a:t>
            </a:r>
          </a:p>
        </p:txBody>
      </p:sp>
      <p:pic>
        <p:nvPicPr>
          <p:cNvPr id="11" name="Picture 10" descr="Diagram&#10;&#10;Description automatically generated">
            <a:extLst>
              <a:ext uri="{FF2B5EF4-FFF2-40B4-BE49-F238E27FC236}">
                <a16:creationId xmlns:a16="http://schemas.microsoft.com/office/drawing/2014/main" id="{21AC9FDC-0189-48FE-141C-1064A2B0AAF5}"/>
              </a:ext>
            </a:extLst>
          </p:cNvPr>
          <p:cNvPicPr>
            <a:picLocks noChangeAspect="1"/>
          </p:cNvPicPr>
          <p:nvPr/>
        </p:nvPicPr>
        <p:blipFill rotWithShape="1">
          <a:blip r:embed="rId2"/>
          <a:srcRect l="4029" t="-2181" r="4516" b="2178"/>
          <a:stretch/>
        </p:blipFill>
        <p:spPr>
          <a:xfrm>
            <a:off x="1020940" y="1354623"/>
            <a:ext cx="3288104" cy="32781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66180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50" name="Google Shape;250;p19"/>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
        <p:nvSpPr>
          <p:cNvPr id="239" name="Google Shape;239;p19"/>
          <p:cNvSpPr txBox="1">
            <a:spLocks noGrp="1"/>
          </p:cNvSpPr>
          <p:nvPr>
            <p:ph type="ctrTitle" idx="4294967295"/>
          </p:nvPr>
        </p:nvSpPr>
        <p:spPr>
          <a:xfrm>
            <a:off x="1214148" y="158819"/>
            <a:ext cx="6534150" cy="78581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Cambios en los estándares </a:t>
            </a:r>
            <a:endParaRPr sz="3600" dirty="0"/>
          </a:p>
        </p:txBody>
      </p:sp>
      <p:sp>
        <p:nvSpPr>
          <p:cNvPr id="240" name="Google Shape;240;p19"/>
          <p:cNvSpPr txBox="1">
            <a:spLocks noGrp="1"/>
          </p:cNvSpPr>
          <p:nvPr>
            <p:ph type="subTitle" idx="4294967295"/>
          </p:nvPr>
        </p:nvSpPr>
        <p:spPr>
          <a:xfrm>
            <a:off x="1304925" y="4084963"/>
            <a:ext cx="6534150" cy="78422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del Programa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B49C9203-FFDF-D533-6BC7-E8ED51DA8AC7}"/>
              </a:ext>
            </a:extLst>
          </p:cNvPr>
          <p:cNvPicPr>
            <a:picLocks noChangeAspect="1"/>
          </p:cNvPicPr>
          <p:nvPr/>
        </p:nvPicPr>
        <p:blipFill>
          <a:blip r:embed="rId4"/>
          <a:stretch>
            <a:fillRect/>
          </a:stretch>
        </p:blipFill>
        <p:spPr>
          <a:xfrm>
            <a:off x="464651" y="1515248"/>
            <a:ext cx="1932192" cy="2500484"/>
          </a:xfrm>
          <a:prstGeom prst="rect">
            <a:avLst/>
          </a:prstGeom>
          <a:ln>
            <a:noFill/>
          </a:ln>
          <a:effectLst>
            <a:outerShdw blurRad="292100" dist="139700" dir="2700000" algn="tl" rotWithShape="0">
              <a:srgbClr val="333333">
                <a:alpha val="65000"/>
              </a:srgbClr>
            </a:outerShdw>
          </a:effectLst>
        </p:spPr>
      </p:pic>
      <p:pic>
        <p:nvPicPr>
          <p:cNvPr id="5" name="Picture 4" descr="Calendar&#10;&#10;Description automatically generated">
            <a:extLst>
              <a:ext uri="{FF2B5EF4-FFF2-40B4-BE49-F238E27FC236}">
                <a16:creationId xmlns:a16="http://schemas.microsoft.com/office/drawing/2014/main" id="{AAAC5F65-ED10-50AD-3023-16EE3DCF1E58}"/>
              </a:ext>
            </a:extLst>
          </p:cNvPr>
          <p:cNvPicPr>
            <a:picLocks noChangeAspect="1"/>
          </p:cNvPicPr>
          <p:nvPr/>
        </p:nvPicPr>
        <p:blipFill>
          <a:blip r:embed="rId5"/>
          <a:stretch>
            <a:fillRect/>
          </a:stretch>
        </p:blipFill>
        <p:spPr>
          <a:xfrm>
            <a:off x="6609593" y="1643768"/>
            <a:ext cx="1886378" cy="2441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44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655369" y="402039"/>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Salud</a:t>
            </a:r>
            <a:r>
              <a:rPr lang="en-US" sz="28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Escolar</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7751" y="2959263"/>
            <a:ext cx="3118121" cy="338554"/>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1600" b="1" kern="1200" dirty="0" err="1">
                <a:latin typeface="Arial" charset="0"/>
                <a:ea typeface="+mn-ea"/>
                <a:cs typeface="+mn-cs"/>
              </a:rPr>
              <a:t>Prof.</a:t>
            </a:r>
            <a:r>
              <a:rPr lang="en-US" sz="1600" b="1" kern="1200" baseline="30000" dirty="0" err="1">
                <a:latin typeface="Arial" charset="0"/>
                <a:ea typeface="+mn-ea"/>
                <a:cs typeface="+mn-cs"/>
              </a:rPr>
              <a:t>a</a:t>
            </a:r>
            <a:r>
              <a:rPr lang="en-US" sz="1600" b="1" kern="1200" dirty="0">
                <a:latin typeface="Arial" charset="0"/>
                <a:ea typeface="+mn-ea"/>
                <a:cs typeface="+mn-cs"/>
              </a:rPr>
              <a:t> Michelle Tirado Escobar</a:t>
            </a:r>
          </a:p>
        </p:txBody>
      </p:sp>
      <p:pic>
        <p:nvPicPr>
          <p:cNvPr id="1026" name="Picture 2" descr="Salud Escolar | Mysite">
            <a:extLst>
              <a:ext uri="{FF2B5EF4-FFF2-40B4-BE49-F238E27FC236}">
                <a16:creationId xmlns:a16="http://schemas.microsoft.com/office/drawing/2014/main" id="{0EDB276B-7AA1-4828-A953-4D50DD94F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47" y="3297817"/>
            <a:ext cx="1329327" cy="13588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8ABFCBE-27A2-4F96-A97D-205289ABB9DD}"/>
              </a:ext>
            </a:extLst>
          </p:cNvPr>
          <p:cNvPicPr>
            <a:picLocks noChangeAspect="1"/>
          </p:cNvPicPr>
          <p:nvPr/>
        </p:nvPicPr>
        <p:blipFill rotWithShape="1">
          <a:blip r:embed="rId3"/>
          <a:srcRect t="11042"/>
          <a:stretch/>
        </p:blipFill>
        <p:spPr>
          <a:xfrm>
            <a:off x="926933" y="524526"/>
            <a:ext cx="1405341" cy="2222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Table 9">
            <a:extLst>
              <a:ext uri="{FF2B5EF4-FFF2-40B4-BE49-F238E27FC236}">
                <a16:creationId xmlns:a16="http://schemas.microsoft.com/office/drawing/2014/main" id="{B7C15CA0-0CAF-4CF9-921E-B6B6CEF76567}"/>
              </a:ext>
            </a:extLst>
          </p:cNvPr>
          <p:cNvGraphicFramePr>
            <a:graphicFrameLocks noGrp="1"/>
          </p:cNvGraphicFramePr>
          <p:nvPr>
            <p:extLst>
              <p:ext uri="{D42A27DB-BD31-4B8C-83A1-F6EECF244321}">
                <p14:modId xmlns:p14="http://schemas.microsoft.com/office/powerpoint/2010/main" val="794251117"/>
              </p:ext>
            </p:extLst>
          </p:nvPr>
        </p:nvGraphicFramePr>
        <p:xfrm>
          <a:off x="3157820" y="1141254"/>
          <a:ext cx="5391148" cy="3480036"/>
        </p:xfrm>
        <a:graphic>
          <a:graphicData uri="http://schemas.openxmlformats.org/drawingml/2006/table">
            <a:tbl>
              <a:tblPr firstRow="1" bandRow="1">
                <a:tableStyleId>{17292A2E-F333-43FB-9621-5CBBE7FDCDCB}</a:tableStyleId>
              </a:tblPr>
              <a:tblGrid>
                <a:gridCol w="991637">
                  <a:extLst>
                    <a:ext uri="{9D8B030D-6E8A-4147-A177-3AD203B41FA5}">
                      <a16:colId xmlns:a16="http://schemas.microsoft.com/office/drawing/2014/main" val="29767338"/>
                    </a:ext>
                  </a:extLst>
                </a:gridCol>
                <a:gridCol w="2163860">
                  <a:extLst>
                    <a:ext uri="{9D8B030D-6E8A-4147-A177-3AD203B41FA5}">
                      <a16:colId xmlns:a16="http://schemas.microsoft.com/office/drawing/2014/main" val="1042950835"/>
                    </a:ext>
                  </a:extLst>
                </a:gridCol>
                <a:gridCol w="2235651">
                  <a:extLst>
                    <a:ext uri="{9D8B030D-6E8A-4147-A177-3AD203B41FA5}">
                      <a16:colId xmlns:a16="http://schemas.microsoft.com/office/drawing/2014/main" val="2211446362"/>
                    </a:ext>
                  </a:extLst>
                </a:gridCol>
              </a:tblGrid>
              <a:tr h="548194">
                <a:tc>
                  <a:txBody>
                    <a:bodyPr/>
                    <a:lstStyle/>
                    <a:p>
                      <a:pPr algn="ctr"/>
                      <a:r>
                        <a:rPr lang="es-PR" sz="1200" noProof="0" dirty="0">
                          <a:solidFill>
                            <a:schemeClr val="tx1"/>
                          </a:solidFill>
                          <a:effectLst/>
                        </a:rPr>
                        <a:t>Grados</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200" noProof="0" dirty="0">
                          <a:solidFill>
                            <a:schemeClr val="tx1"/>
                          </a:solidFill>
                          <a:effectLst/>
                        </a:rPr>
                        <a:t>Estándares 2014 </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200" noProof="0" dirty="0">
                          <a:solidFill>
                            <a:schemeClr val="tx1"/>
                          </a:solidFill>
                          <a:effectLst/>
                        </a:rPr>
                        <a:t>Estándares 2022 </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293184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200" b="1" noProof="0" dirty="0">
                          <a:effectLst/>
                        </a:rPr>
                        <a:t>PK-12</a:t>
                      </a:r>
                    </a:p>
                    <a:p>
                      <a:pPr algn="ctr"/>
                      <a:endParaRPr lang="es-PR" sz="12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marL="171450" indent="-171450" rtl="0" fontAlgn="base">
                        <a:buFont typeface="Arial" panose="020B0604020202020204" pitchFamily="34" charset="0"/>
                        <a:buChar char="•"/>
                      </a:pPr>
                      <a:r>
                        <a:rPr lang="es-ES" sz="1100" b="1" u="none" strike="noStrike" cap="none" dirty="0">
                          <a:solidFill>
                            <a:schemeClr val="accent6"/>
                          </a:solidFill>
                          <a:effectLst/>
                          <a:sym typeface="Arial"/>
                        </a:rPr>
                        <a:t>Estándar 1. Salud Personal y Seguridad</a:t>
                      </a:r>
                    </a:p>
                    <a:p>
                      <a:pPr marL="171450" indent="-171450" rtl="0" fontAlgn="base">
                        <a:buFont typeface="Arial" panose="020B0604020202020204" pitchFamily="34" charset="0"/>
                        <a:buChar char="•"/>
                      </a:pPr>
                      <a:r>
                        <a:rPr lang="es-ES" sz="1100" b="1" u="none" strike="noStrike" cap="none" dirty="0">
                          <a:solidFill>
                            <a:schemeClr val="accent2"/>
                          </a:solidFill>
                          <a:effectLst/>
                          <a:sym typeface="Arial"/>
                        </a:rPr>
                        <a:t>Estándar 2. Crecimiento y desarrollo humano</a:t>
                      </a:r>
                    </a:p>
                    <a:p>
                      <a:pPr marL="171450" indent="-171450" rtl="0" fontAlgn="base">
                        <a:buFont typeface="Arial" panose="020B0604020202020204" pitchFamily="34" charset="0"/>
                        <a:buChar char="•"/>
                      </a:pPr>
                      <a:r>
                        <a:rPr lang="es-ES" sz="1100" b="1" u="none" strike="noStrike" cap="none" dirty="0">
                          <a:solidFill>
                            <a:schemeClr val="accent2"/>
                          </a:solidFill>
                          <a:effectLst/>
                          <a:sym typeface="Arial"/>
                        </a:rPr>
                        <a:t>Estándar 3. Sexualidad e Infecciones de Transmisión Sexual</a:t>
                      </a:r>
                    </a:p>
                    <a:p>
                      <a:pPr marL="171450" indent="-171450" rtl="0" fontAlgn="base">
                        <a:buFont typeface="Arial" panose="020B0604020202020204" pitchFamily="34" charset="0"/>
                        <a:buChar char="•"/>
                      </a:pPr>
                      <a:r>
                        <a:rPr lang="es-ES" sz="1100" b="1" u="none" strike="noStrike" cap="none" dirty="0">
                          <a:solidFill>
                            <a:schemeClr val="bg2"/>
                          </a:solidFill>
                          <a:effectLst/>
                          <a:sym typeface="Arial"/>
                        </a:rPr>
                        <a:t>Estándar 4. Prevención y control de violencia</a:t>
                      </a:r>
                    </a:p>
                    <a:p>
                      <a:pPr marL="171450" indent="-171450" rtl="0" fontAlgn="base">
                        <a:buFont typeface="Arial" panose="020B0604020202020204" pitchFamily="34" charset="0"/>
                        <a:buChar char="•"/>
                      </a:pPr>
                      <a:r>
                        <a:rPr lang="es-ES" sz="1100" b="1" u="none" strike="noStrike" cap="none" dirty="0">
                          <a:solidFill>
                            <a:schemeClr val="bg2"/>
                          </a:solidFill>
                          <a:effectLst/>
                          <a:sym typeface="Arial"/>
                        </a:rPr>
                        <a:t>Estándar 5. Prevención del uso y abuso de tabaco, alcohol y otras drogas</a:t>
                      </a:r>
                    </a:p>
                    <a:p>
                      <a:pPr marL="171450" indent="-171450" rtl="0" fontAlgn="base">
                        <a:buFont typeface="Arial" panose="020B0604020202020204" pitchFamily="34" charset="0"/>
                        <a:buChar char="•"/>
                      </a:pPr>
                      <a:r>
                        <a:rPr lang="es-ES" sz="1100" b="1" u="none" strike="noStrike" cap="none" dirty="0">
                          <a:solidFill>
                            <a:schemeClr val="dk1"/>
                          </a:solidFill>
                          <a:effectLst/>
                          <a:sym typeface="Arial"/>
                        </a:rPr>
                        <a:t>Estándar 6. Nutrición y aptitud física </a:t>
                      </a:r>
                      <a:endParaRPr lang="es-ES" sz="1100" b="1"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endParaRPr>
                    </a:p>
                  </a:txBody>
                  <a:tcPr marL="188595" marR="188595" marT="125730" marB="12573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solidFill>
                            <a:schemeClr val="accent6"/>
                          </a:solidFill>
                          <a:effectLst/>
                        </a:rPr>
                        <a:t>Estándar 1. Factores protectores de la salud personal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b="1" noProof="0" dirty="0">
                        <a:solidFill>
                          <a:schemeClr val="bg2"/>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solidFill>
                            <a:schemeClr val="bg2"/>
                          </a:solidFill>
                          <a:effectLst/>
                        </a:rPr>
                        <a:t>Estándar 2. Prevención de violencia y uso de drogas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b="1" noProof="0" dirty="0">
                        <a:solidFill>
                          <a:schemeClr val="accent2"/>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solidFill>
                            <a:schemeClr val="accent2"/>
                          </a:solidFill>
                          <a:effectLst/>
                        </a:rPr>
                        <a:t>Estándar 3. Desarrollo humano y salud sexual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b="1" noProof="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effectLst/>
                        </a:rPr>
                        <a:t>Estándar 4. Nutrición y aptitud física</a:t>
                      </a:r>
                      <a:endParaRPr lang="es-ES" sz="12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096595674"/>
                  </a:ext>
                </a:extLst>
              </a:tr>
            </a:tbl>
          </a:graphicData>
        </a:graphic>
      </p:graphicFrame>
    </p:spTree>
    <p:extLst>
      <p:ext uri="{BB962C8B-B14F-4D97-AF65-F5344CB8AC3E}">
        <p14:creationId xmlns:p14="http://schemas.microsoft.com/office/powerpoint/2010/main" val="129614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911962-E15B-5954-D44A-A813C26263D7}"/>
              </a:ext>
            </a:extLst>
          </p:cNvPr>
          <p:cNvSpPr txBox="1">
            <a:spLocks/>
          </p:cNvSpPr>
          <p:nvPr/>
        </p:nvSpPr>
        <p:spPr>
          <a:xfrm>
            <a:off x="2242159" y="394571"/>
            <a:ext cx="6235797" cy="198738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617A86"/>
              </a:buClr>
              <a:buSzPts val="1800"/>
            </a:pPr>
            <a:r>
              <a:rPr lang="es-ES" sz="2000" b="0" i="0" u="none" strike="noStrike" cap="none" dirty="0">
                <a:solidFill>
                  <a:srgbClr val="617A86"/>
                </a:solidFill>
                <a:latin typeface="Nixie One"/>
                <a:ea typeface="Nixie One"/>
                <a:cs typeface="Nixie One"/>
                <a:sym typeface="Nixie One"/>
              </a:rPr>
              <a:t>Durante el proceso de revisión con los maestros especialistas de salud escolar se lograron identificar temas importantes para integrar en nuestro currículo, los cuales son pertinentes en nuestra sociedad, por lo que se crearon las siguientes expectativas:</a:t>
            </a:r>
          </a:p>
        </p:txBody>
      </p:sp>
      <p:sp>
        <p:nvSpPr>
          <p:cNvPr id="4" name="Content Placeholder 3">
            <a:extLst>
              <a:ext uri="{FF2B5EF4-FFF2-40B4-BE49-F238E27FC236}">
                <a16:creationId xmlns:a16="http://schemas.microsoft.com/office/drawing/2014/main" id="{747CE062-E2C8-C745-22E8-E26B701F99F9}"/>
              </a:ext>
            </a:extLst>
          </p:cNvPr>
          <p:cNvSpPr txBox="1">
            <a:spLocks/>
          </p:cNvSpPr>
          <p:nvPr/>
        </p:nvSpPr>
        <p:spPr>
          <a:xfrm>
            <a:off x="3007075" y="2381955"/>
            <a:ext cx="5275500" cy="256541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81000">
              <a:lnSpc>
                <a:spcPct val="90000"/>
              </a:lnSpc>
              <a:spcBef>
                <a:spcPts val="600"/>
              </a:spcBef>
              <a:buClr>
                <a:srgbClr val="A1BECC"/>
              </a:buClr>
              <a:buSzPts val="2400"/>
              <a:buFont typeface="Varela Round"/>
              <a:buChar char="◎"/>
            </a:pPr>
            <a:r>
              <a:rPr lang="es-ES" sz="1800" b="0" i="0" u="none" strike="noStrike" cap="none" dirty="0">
                <a:solidFill>
                  <a:srgbClr val="617A86"/>
                </a:solidFill>
                <a:latin typeface="Varela Round"/>
                <a:ea typeface="Varela Round"/>
                <a:cs typeface="Varela Round"/>
                <a:sym typeface="Varela Round"/>
              </a:rPr>
              <a:t>Inteligencia emocional</a:t>
            </a:r>
          </a:p>
          <a:p>
            <a:pPr marL="457200" indent="-381000">
              <a:lnSpc>
                <a:spcPct val="90000"/>
              </a:lnSpc>
              <a:spcBef>
                <a:spcPts val="600"/>
              </a:spcBef>
              <a:buClr>
                <a:srgbClr val="A1BECC"/>
              </a:buClr>
              <a:buSzPts val="2400"/>
              <a:buFont typeface="Varela Round"/>
              <a:buChar char="◎"/>
            </a:pPr>
            <a:r>
              <a:rPr lang="es-ES" sz="1800" b="0" i="0" u="none" strike="noStrike" cap="none" dirty="0">
                <a:solidFill>
                  <a:srgbClr val="617A86"/>
                </a:solidFill>
                <a:latin typeface="Varela Round"/>
                <a:ea typeface="Varela Round"/>
                <a:cs typeface="Varela Round"/>
                <a:sym typeface="Varela Round"/>
              </a:rPr>
              <a:t>Salud pública</a:t>
            </a:r>
          </a:p>
          <a:p>
            <a:pPr marL="457200" indent="-381000">
              <a:lnSpc>
                <a:spcPct val="90000"/>
              </a:lnSpc>
              <a:spcBef>
                <a:spcPts val="600"/>
              </a:spcBef>
              <a:buClr>
                <a:srgbClr val="A1BECC"/>
              </a:buClr>
              <a:buSzPts val="2400"/>
              <a:buFont typeface="Varela Round"/>
              <a:buChar char="◎"/>
            </a:pPr>
            <a:r>
              <a:rPr lang="es-ES" sz="1800" b="0" i="0" u="none" strike="noStrike" cap="none" dirty="0">
                <a:solidFill>
                  <a:srgbClr val="617A86"/>
                </a:solidFill>
                <a:latin typeface="Varela Round"/>
                <a:ea typeface="Varela Round"/>
                <a:cs typeface="Varela Round"/>
                <a:sym typeface="Varela Round"/>
              </a:rPr>
              <a:t>Emprendimiento e innovación</a:t>
            </a:r>
          </a:p>
          <a:p>
            <a:pPr marL="457200" indent="-381000">
              <a:lnSpc>
                <a:spcPct val="90000"/>
              </a:lnSpc>
              <a:spcBef>
                <a:spcPts val="600"/>
              </a:spcBef>
              <a:buClr>
                <a:srgbClr val="A1BECC"/>
              </a:buClr>
              <a:buSzPts val="2400"/>
              <a:buFont typeface="Varela Round"/>
              <a:buChar char="◎"/>
            </a:pPr>
            <a:r>
              <a:rPr lang="es-ES" sz="1800" b="0" i="0" u="none" strike="noStrike" cap="none" dirty="0">
                <a:solidFill>
                  <a:srgbClr val="617A86"/>
                </a:solidFill>
                <a:latin typeface="Varela Round"/>
                <a:ea typeface="Varela Round"/>
                <a:cs typeface="Varela Round"/>
                <a:sym typeface="Varela Round"/>
              </a:rPr>
              <a:t>Investigación en salud</a:t>
            </a:r>
          </a:p>
          <a:p>
            <a:pPr marL="457200" indent="-381000">
              <a:lnSpc>
                <a:spcPct val="90000"/>
              </a:lnSpc>
              <a:spcBef>
                <a:spcPts val="600"/>
              </a:spcBef>
              <a:buClr>
                <a:srgbClr val="A1BECC"/>
              </a:buClr>
              <a:buSzPts val="2400"/>
              <a:buFont typeface="Varela Round"/>
              <a:buChar char="◎"/>
            </a:pPr>
            <a:r>
              <a:rPr lang="es-ES" sz="1800" b="0" i="0" u="none" strike="noStrike" cap="none" dirty="0">
                <a:solidFill>
                  <a:srgbClr val="617A86"/>
                </a:solidFill>
                <a:latin typeface="Varela Round"/>
                <a:ea typeface="Varela Round"/>
                <a:cs typeface="Varela Round"/>
                <a:sym typeface="Varela Round"/>
              </a:rPr>
              <a:t>Prevención de violencia de pareja y maltrato de menores</a:t>
            </a:r>
          </a:p>
          <a:p>
            <a:pPr marL="457200" indent="-381000">
              <a:lnSpc>
                <a:spcPct val="90000"/>
              </a:lnSpc>
              <a:spcBef>
                <a:spcPts val="600"/>
              </a:spcBef>
              <a:buClr>
                <a:srgbClr val="A1BECC"/>
              </a:buClr>
              <a:buSzPts val="2400"/>
              <a:buFont typeface="Varela Round"/>
              <a:buChar char="◎"/>
            </a:pPr>
            <a:r>
              <a:rPr lang="es-ES" sz="1800" b="0" i="0" u="none" strike="noStrike" cap="none" dirty="0">
                <a:solidFill>
                  <a:srgbClr val="617A86"/>
                </a:solidFill>
                <a:latin typeface="Varela Round"/>
                <a:ea typeface="Varela Round"/>
                <a:cs typeface="Varela Round"/>
                <a:sym typeface="Varela Round"/>
              </a:rPr>
              <a:t>Adulto mayor </a:t>
            </a:r>
            <a:endParaRPr lang="es-PR" sz="1800" b="0" i="0" u="none" strike="noStrike" cap="none" dirty="0">
              <a:solidFill>
                <a:srgbClr val="617A86"/>
              </a:solidFill>
              <a:latin typeface="Varela Round"/>
              <a:ea typeface="Varela Round"/>
              <a:cs typeface="Varela Round"/>
              <a:sym typeface="Varela Round"/>
            </a:endParaRPr>
          </a:p>
        </p:txBody>
      </p:sp>
      <p:sp>
        <p:nvSpPr>
          <p:cNvPr id="2" name="Slide Number Placeholder 1">
            <a:extLst>
              <a:ext uri="{FF2B5EF4-FFF2-40B4-BE49-F238E27FC236}">
                <a16:creationId xmlns:a16="http://schemas.microsoft.com/office/drawing/2014/main" id="{80FBD992-302F-500C-E9E3-5D0271EA1AAE}"/>
              </a:ext>
            </a:extLst>
          </p:cNvPr>
          <p:cNvSpPr>
            <a:spLocks noGrp="1"/>
          </p:cNvSpPr>
          <p:nvPr>
            <p:ph type="sldNum" idx="12"/>
          </p:nvPr>
        </p:nvSpPr>
        <p:spPr/>
        <p:txBody>
          <a:bodyPr spcFirstLastPara="1" wrap="square" lIns="91425" tIns="91425" rIns="91425" bIns="91425" anchor="t" anchorCtr="0">
            <a:normAutofit/>
          </a:bodyPr>
          <a:lstStyle/>
          <a:p>
            <a:pPr>
              <a:lnSpc>
                <a:spcPct val="90000"/>
              </a:lnSpc>
              <a:spcAft>
                <a:spcPts val="600"/>
              </a:spcAft>
            </a:pPr>
            <a:fld id="{00000000-1234-1234-1234-123412341234}" type="slidenum">
              <a:rPr lang="en" sz="900"/>
              <a:pPr>
                <a:lnSpc>
                  <a:spcPct val="90000"/>
                </a:lnSpc>
                <a:spcAft>
                  <a:spcPts val="600"/>
                </a:spcAft>
              </a:pPr>
              <a:t>16</a:t>
            </a:fld>
            <a:endParaRPr lang="en" sz="900"/>
          </a:p>
        </p:txBody>
      </p:sp>
      <p:pic>
        <p:nvPicPr>
          <p:cNvPr id="5" name="Picture 4" descr="A picture containing text&#10;&#10;Description automatically generated">
            <a:extLst>
              <a:ext uri="{FF2B5EF4-FFF2-40B4-BE49-F238E27FC236}">
                <a16:creationId xmlns:a16="http://schemas.microsoft.com/office/drawing/2014/main" id="{00AB1697-895B-5F82-451E-95995A392E35}"/>
              </a:ext>
            </a:extLst>
          </p:cNvPr>
          <p:cNvPicPr>
            <a:picLocks noChangeAspect="1"/>
          </p:cNvPicPr>
          <p:nvPr/>
        </p:nvPicPr>
        <p:blipFill rotWithShape="1">
          <a:blip r:embed="rId2"/>
          <a:srcRect l="69191"/>
          <a:stretch/>
        </p:blipFill>
        <p:spPr>
          <a:xfrm>
            <a:off x="-115597" y="-243039"/>
            <a:ext cx="1511298" cy="2304177"/>
          </a:xfrm>
          <a:prstGeom prst="rect">
            <a:avLst/>
          </a:prstGeom>
        </p:spPr>
      </p:pic>
    </p:spTree>
    <p:extLst>
      <p:ext uri="{BB962C8B-B14F-4D97-AF65-F5344CB8AC3E}">
        <p14:creationId xmlns:p14="http://schemas.microsoft.com/office/powerpoint/2010/main" val="778081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556480-B8BC-C98E-AACB-10E7B01742A6}"/>
              </a:ext>
            </a:extLst>
          </p:cNvPr>
          <p:cNvSpPr txBox="1">
            <a:spLocks/>
          </p:cNvSpPr>
          <p:nvPr/>
        </p:nvSpPr>
        <p:spPr>
          <a:xfrm>
            <a:off x="2330929" y="607735"/>
            <a:ext cx="6102617" cy="414388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nSpc>
                <a:spcPct val="90000"/>
              </a:lnSpc>
              <a:spcBef>
                <a:spcPts val="600"/>
              </a:spcBef>
              <a:buClr>
                <a:srgbClr val="A1BECC"/>
              </a:buClr>
              <a:buSzPts val="2400"/>
            </a:pPr>
            <a:r>
              <a:rPr lang="es-ES" sz="1800" b="0" i="0" u="none" strike="noStrike" cap="none" dirty="0">
                <a:solidFill>
                  <a:srgbClr val="617A86"/>
                </a:solidFill>
                <a:latin typeface="Varela Round"/>
                <a:ea typeface="Varela Round"/>
                <a:cs typeface="Varela Round"/>
                <a:sym typeface="Varela Round"/>
              </a:rPr>
              <a:t>Como parte de los cambios significativos se encuentra la integración de nuestros estándares y expectativas en los mapas curriculares del Programa de Niñez Temprana que abarcan los grados PK a tercer grado. Los temas esenciales para cubrir son:</a:t>
            </a:r>
          </a:p>
          <a:p>
            <a:pPr marL="457200" indent="-381000">
              <a:lnSpc>
                <a:spcPct val="90000"/>
              </a:lnSpc>
              <a:spcBef>
                <a:spcPts val="600"/>
              </a:spcBef>
              <a:buClr>
                <a:srgbClr val="A1BECC"/>
              </a:buClr>
              <a:buSzPts val="2400"/>
              <a:buFont typeface="Varela Round"/>
              <a:buChar char="◎"/>
            </a:pPr>
            <a:r>
              <a:rPr lang="es-ES" sz="3200" dirty="0">
                <a:solidFill>
                  <a:srgbClr val="617A86"/>
                </a:solidFill>
                <a:latin typeface="Varela Round"/>
                <a:ea typeface="Varela Round"/>
                <a:cs typeface="Varela Round"/>
                <a:sym typeface="Varela Round"/>
              </a:rPr>
              <a:t> </a:t>
            </a:r>
            <a:r>
              <a:rPr lang="es-ES" b="0" i="0" u="none" strike="noStrike" cap="none" dirty="0">
                <a:solidFill>
                  <a:srgbClr val="617A86"/>
                </a:solidFill>
                <a:latin typeface="Nixie One"/>
                <a:ea typeface="Nixie One"/>
                <a:cs typeface="Nixie One"/>
                <a:sym typeface="Nixie One"/>
              </a:rPr>
              <a:t>Promoción de la salud integral</a:t>
            </a:r>
          </a:p>
          <a:p>
            <a:pPr marL="457200" indent="-381000">
              <a:lnSpc>
                <a:spcPct val="90000"/>
              </a:lnSpc>
              <a:spcBef>
                <a:spcPts val="600"/>
              </a:spcBef>
              <a:buClr>
                <a:srgbClr val="A1BECC"/>
              </a:buClr>
              <a:buSzPts val="2400"/>
              <a:buFont typeface="Varela Round"/>
              <a:buChar char="◎"/>
            </a:pPr>
            <a:r>
              <a:rPr lang="es-ES" dirty="0">
                <a:solidFill>
                  <a:srgbClr val="617A86"/>
                </a:solidFill>
                <a:latin typeface="Nixie One"/>
                <a:ea typeface="Nixie One"/>
                <a:cs typeface="Nixie One"/>
                <a:sym typeface="Nixie One"/>
              </a:rPr>
              <a:t> </a:t>
            </a:r>
            <a:r>
              <a:rPr lang="es-ES" b="0" i="0" u="none" strike="noStrike" cap="none" dirty="0">
                <a:solidFill>
                  <a:srgbClr val="617A86"/>
                </a:solidFill>
                <a:latin typeface="Nixie One"/>
                <a:ea typeface="Nixie One"/>
                <a:cs typeface="Nixie One"/>
                <a:sym typeface="Nixie One"/>
              </a:rPr>
              <a:t>Protección del cuerpo (para evitar el abuso sexual) </a:t>
            </a:r>
          </a:p>
          <a:p>
            <a:pPr marL="457200" indent="-381000">
              <a:lnSpc>
                <a:spcPct val="90000"/>
              </a:lnSpc>
              <a:spcBef>
                <a:spcPts val="600"/>
              </a:spcBef>
              <a:buClr>
                <a:srgbClr val="A1BECC"/>
              </a:buClr>
              <a:buSzPts val="2400"/>
              <a:buFont typeface="Varela Round"/>
              <a:buChar char="◎"/>
            </a:pPr>
            <a:r>
              <a:rPr lang="es-ES" dirty="0">
                <a:solidFill>
                  <a:srgbClr val="617A86"/>
                </a:solidFill>
                <a:latin typeface="Nixie One"/>
                <a:ea typeface="Nixie One"/>
                <a:cs typeface="Nixie One"/>
                <a:sym typeface="Nixie One"/>
              </a:rPr>
              <a:t> </a:t>
            </a:r>
            <a:r>
              <a:rPr lang="es-ES" b="0" i="0" u="none" strike="noStrike" cap="none" dirty="0">
                <a:solidFill>
                  <a:srgbClr val="617A86"/>
                </a:solidFill>
                <a:latin typeface="Nixie One"/>
                <a:ea typeface="Nixie One"/>
                <a:cs typeface="Nixie One"/>
                <a:sym typeface="Nixie One"/>
              </a:rPr>
              <a:t>Promoción de la inteligencia emocional</a:t>
            </a:r>
          </a:p>
          <a:p>
            <a:pPr marL="76200">
              <a:lnSpc>
                <a:spcPct val="90000"/>
              </a:lnSpc>
              <a:spcBef>
                <a:spcPts val="600"/>
              </a:spcBef>
              <a:buClr>
                <a:srgbClr val="A1BECC"/>
              </a:buClr>
              <a:buSzPts val="2400"/>
            </a:pPr>
            <a:endParaRPr lang="es-ES" sz="1100" b="0" i="0" u="none" strike="noStrike" cap="none" dirty="0">
              <a:solidFill>
                <a:srgbClr val="617A86"/>
              </a:solidFill>
              <a:latin typeface="Nixie One"/>
              <a:ea typeface="Nixie One"/>
              <a:cs typeface="Nixie One"/>
              <a:sym typeface="Nixie One"/>
            </a:endParaRPr>
          </a:p>
          <a:p>
            <a:pPr>
              <a:lnSpc>
                <a:spcPct val="90000"/>
              </a:lnSpc>
              <a:spcAft>
                <a:spcPts val="600"/>
              </a:spcAft>
              <a:buClr>
                <a:srgbClr val="617A86"/>
              </a:buClr>
              <a:buSzPts val="1800"/>
            </a:pPr>
            <a:r>
              <a:rPr lang="es-ES" sz="1600" b="0" i="0" u="none" strike="noStrike" cap="none" dirty="0">
                <a:solidFill>
                  <a:srgbClr val="617A86"/>
                </a:solidFill>
                <a:latin typeface="Nixie One"/>
                <a:ea typeface="Nixie One"/>
                <a:cs typeface="Nixie One"/>
                <a:sym typeface="Nixie One"/>
              </a:rPr>
              <a:t>Este cambio nos permitirá hacer proyectos de impacto en las escuelas elementales para la promoción de la salud y atender el 100% de nuestros estudiantes en el aspecto físico, mental y socioemocional (Plan Estratégico 2021-2026).</a:t>
            </a:r>
          </a:p>
        </p:txBody>
      </p:sp>
      <p:sp>
        <p:nvSpPr>
          <p:cNvPr id="2" name="Slide Number Placeholder 1">
            <a:extLst>
              <a:ext uri="{FF2B5EF4-FFF2-40B4-BE49-F238E27FC236}">
                <a16:creationId xmlns:a16="http://schemas.microsoft.com/office/drawing/2014/main" id="{914C665B-20C9-5F43-29E0-77B60A8C2A4F}"/>
              </a:ext>
            </a:extLst>
          </p:cNvPr>
          <p:cNvSpPr>
            <a:spLocks noGrp="1"/>
          </p:cNvSpPr>
          <p:nvPr>
            <p:ph type="sldNum" idx="12"/>
          </p:nvPr>
        </p:nvSpPr>
        <p:spPr/>
        <p:txBody>
          <a:bodyPr spcFirstLastPara="1" wrap="square" lIns="91425" tIns="91425" rIns="91425" bIns="91425" anchor="t" anchorCtr="0">
            <a:normAutofit/>
          </a:bodyPr>
          <a:lstStyle/>
          <a:p>
            <a:pPr>
              <a:lnSpc>
                <a:spcPct val="90000"/>
              </a:lnSpc>
              <a:spcAft>
                <a:spcPts val="600"/>
              </a:spcAft>
            </a:pPr>
            <a:fld id="{00000000-1234-1234-1234-123412341234}" type="slidenum">
              <a:rPr lang="en" sz="900"/>
              <a:pPr>
                <a:lnSpc>
                  <a:spcPct val="90000"/>
                </a:lnSpc>
                <a:spcAft>
                  <a:spcPts val="600"/>
                </a:spcAft>
              </a:pPr>
              <a:t>17</a:t>
            </a:fld>
            <a:endParaRPr lang="en" sz="900"/>
          </a:p>
        </p:txBody>
      </p:sp>
      <p:pic>
        <p:nvPicPr>
          <p:cNvPr id="4" name="Picture 3" descr="A picture containing text&#10;&#10;Description automatically generated">
            <a:extLst>
              <a:ext uri="{FF2B5EF4-FFF2-40B4-BE49-F238E27FC236}">
                <a16:creationId xmlns:a16="http://schemas.microsoft.com/office/drawing/2014/main" id="{8A977154-DA55-16A3-95EA-F224EABB2E71}"/>
              </a:ext>
            </a:extLst>
          </p:cNvPr>
          <p:cNvPicPr>
            <a:picLocks noChangeAspect="1"/>
          </p:cNvPicPr>
          <p:nvPr/>
        </p:nvPicPr>
        <p:blipFill rotWithShape="1">
          <a:blip r:embed="rId2"/>
          <a:srcRect l="69191"/>
          <a:stretch/>
        </p:blipFill>
        <p:spPr>
          <a:xfrm>
            <a:off x="-115597" y="-243039"/>
            <a:ext cx="1511298" cy="2304177"/>
          </a:xfrm>
          <a:prstGeom prst="rect">
            <a:avLst/>
          </a:prstGeom>
        </p:spPr>
      </p:pic>
    </p:spTree>
    <p:extLst>
      <p:ext uri="{BB962C8B-B14F-4D97-AF65-F5344CB8AC3E}">
        <p14:creationId xmlns:p14="http://schemas.microsoft.com/office/powerpoint/2010/main" val="248984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50" name="Google Shape;250;p19"/>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dirty="0"/>
          </a:p>
        </p:txBody>
      </p:sp>
      <p:sp>
        <p:nvSpPr>
          <p:cNvPr id="239" name="Google Shape;239;p19"/>
          <p:cNvSpPr txBox="1">
            <a:spLocks noGrp="1"/>
          </p:cNvSpPr>
          <p:nvPr>
            <p:ph type="ctrTitle" idx="4294967295"/>
          </p:nvPr>
        </p:nvSpPr>
        <p:spPr>
          <a:xfrm>
            <a:off x="1064321" y="-401920"/>
            <a:ext cx="7115175" cy="115887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Nuevos temas transversales </a:t>
            </a:r>
            <a:endParaRPr sz="3600" dirty="0"/>
          </a:p>
        </p:txBody>
      </p:sp>
      <p:sp>
        <p:nvSpPr>
          <p:cNvPr id="240" name="Google Shape;240;p19"/>
          <p:cNvSpPr txBox="1">
            <a:spLocks noGrp="1"/>
          </p:cNvSpPr>
          <p:nvPr>
            <p:ph type="subTitle" idx="4294967295"/>
          </p:nvPr>
        </p:nvSpPr>
        <p:spPr>
          <a:xfrm>
            <a:off x="1419878" y="3995696"/>
            <a:ext cx="6534150" cy="78422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7ABA139B-5359-FCCB-81B1-D71834C7EBBD}"/>
              </a:ext>
            </a:extLst>
          </p:cNvPr>
          <p:cNvPicPr>
            <a:picLocks noChangeAspect="1"/>
          </p:cNvPicPr>
          <p:nvPr/>
        </p:nvPicPr>
        <p:blipFill>
          <a:blip r:embed="rId4"/>
          <a:stretch>
            <a:fillRect/>
          </a:stretch>
        </p:blipFill>
        <p:spPr>
          <a:xfrm>
            <a:off x="6601214" y="1526125"/>
            <a:ext cx="1752361" cy="2267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572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2428571" y="339116"/>
            <a:ext cx="5275500" cy="641100"/>
          </a:xfrm>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endParaRPr lang="es-PR" sz="2800" dirty="0"/>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428570" y="1112399"/>
            <a:ext cx="6013971" cy="2786100"/>
          </a:xfrm>
        </p:spPr>
        <p:txBody>
          <a:bodyPr/>
          <a:lstStyle/>
          <a:p>
            <a:r>
              <a:rPr lang="es-ES" sz="1800" dirty="0"/>
              <a:t>[…] surge el concepto </a:t>
            </a:r>
            <a:r>
              <a:rPr lang="es-ES" sz="1800" i="1" dirty="0"/>
              <a:t>temas transversales</a:t>
            </a:r>
            <a:r>
              <a:rPr lang="es-ES" sz="1800" dirty="0"/>
              <a:t>, los cuales tienen que penetrar e influir toda la práctica educativa y estar presentes en diferentes áreas (</a:t>
            </a:r>
            <a:r>
              <a:rPr lang="es-ES" sz="1800" dirty="0" err="1"/>
              <a:t>Busquet</a:t>
            </a:r>
            <a:r>
              <a:rPr lang="es-ES" sz="1800" dirty="0"/>
              <a:t> 1993 y </a:t>
            </a:r>
            <a:r>
              <a:rPr lang="es-ES" sz="1800" dirty="0" err="1"/>
              <a:t>Yus</a:t>
            </a:r>
            <a:r>
              <a:rPr lang="es-ES" sz="1800" dirty="0"/>
              <a:t>, 1996). </a:t>
            </a:r>
          </a:p>
          <a:p>
            <a:r>
              <a:rPr lang="es-ES" sz="1800" dirty="0"/>
              <a:t>Se definen como un conjunto de contenidos de enseñanza que se integran a las diferentes disciplinas académicas y se abordan desde todas las áreas de conocimiento. Se denominan así porque atraviesan </a:t>
            </a:r>
            <a:r>
              <a:rPr lang="es-ES" sz="1800" b="1" i="1" dirty="0"/>
              <a:t>cada una </a:t>
            </a:r>
            <a:r>
              <a:rPr lang="es-ES" sz="1800" dirty="0"/>
              <a:t>de las áreas del currículo escolar y están presentes en </a:t>
            </a:r>
            <a:r>
              <a:rPr lang="es-ES" sz="1800" b="1" i="1" dirty="0"/>
              <a:t>todas</a:t>
            </a:r>
            <a:r>
              <a:rPr lang="es-ES" sz="1800" b="1" dirty="0"/>
              <a:t> </a:t>
            </a:r>
            <a:r>
              <a:rPr lang="es-ES" sz="1800" dirty="0"/>
              <a:t>las etapas educativas. (secuencia y profundidad). </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115597" y="-243039"/>
            <a:ext cx="1511298" cy="2304177"/>
          </a:xfrm>
          <a:prstGeom prst="rect">
            <a:avLst/>
          </a:prstGeom>
        </p:spPr>
      </p:pic>
    </p:spTree>
    <p:extLst>
      <p:ext uri="{BB962C8B-B14F-4D97-AF65-F5344CB8AC3E}">
        <p14:creationId xmlns:p14="http://schemas.microsoft.com/office/powerpoint/2010/main" val="115865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2935875" y="1005303"/>
            <a:ext cx="5891866" cy="641100"/>
          </a:xfrm>
        </p:spPr>
        <p:txBody>
          <a:bodyPr/>
          <a:lstStyle/>
          <a:p>
            <a:r>
              <a:rPr lang="es-PR" sz="2800" b="1" dirty="0">
                <a:solidFill>
                  <a:schemeClr val="accent6"/>
                </a:solidFill>
                <a:effectLst>
                  <a:outerShdw blurRad="38100" dist="38100" dir="2700000" algn="tl">
                    <a:srgbClr val="000000">
                      <a:alpha val="43137"/>
                    </a:srgbClr>
                  </a:outerShdw>
                </a:effectLst>
              </a:rPr>
              <a:t>Notificación de Política Pública </a:t>
            </a:r>
          </a:p>
        </p:txBody>
      </p:sp>
      <p:sp>
        <p:nvSpPr>
          <p:cNvPr id="417" name="Google Shape;417;p19"/>
          <p:cNvSpPr txBox="1">
            <a:spLocks noGrp="1"/>
          </p:cNvSpPr>
          <p:nvPr>
            <p:ph type="body" idx="1"/>
          </p:nvPr>
        </p:nvSpPr>
        <p:spPr>
          <a:xfrm>
            <a:off x="3128211" y="1759269"/>
            <a:ext cx="5390147"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1900" dirty="0"/>
              <a:t>El Departamento de Educación de Puerto Rico no discrimina de ninguna manera por razón de edad, raza, color, sexo, nacimiento, condición de veterano, ideología política o religiosa, origen o condición social, orientación sexual o identidad de género, discapacidad o impedimento físico o mental; ni por ser víctima de violencia doméstica, agresión sexual o acecho.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Picture 3" descr="A picture containing text&#10;&#10;Description automatically generated">
            <a:extLst>
              <a:ext uri="{FF2B5EF4-FFF2-40B4-BE49-F238E27FC236}">
                <a16:creationId xmlns:a16="http://schemas.microsoft.com/office/drawing/2014/main" id="{02404982-BD05-4CF3-AE0B-E8CC5942410B}"/>
              </a:ext>
            </a:extLst>
          </p:cNvPr>
          <p:cNvPicPr>
            <a:picLocks noChangeAspect="1"/>
          </p:cNvPicPr>
          <p:nvPr/>
        </p:nvPicPr>
        <p:blipFill>
          <a:blip r:embed="rId3"/>
          <a:stretch>
            <a:fillRect/>
          </a:stretch>
        </p:blipFill>
        <p:spPr>
          <a:xfrm>
            <a:off x="6102350" y="179484"/>
            <a:ext cx="2235628" cy="10501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2652013" y="339494"/>
            <a:ext cx="5275500" cy="641100"/>
          </a:xfrm>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361156" y="1108554"/>
            <a:ext cx="6225436" cy="3200408"/>
          </a:xfrm>
        </p:spPr>
        <p:txBody>
          <a:bodyPr/>
          <a:lstStyle/>
          <a:p>
            <a:endParaRPr lang="es-ES" sz="1800" dirty="0"/>
          </a:p>
          <a:p>
            <a:r>
              <a:rPr lang="es-ES" sz="1800" dirty="0"/>
              <a:t>…interactúan en todas las áreas del currículo escolar, no necesariamente son tratados como experiencias de enseñanzas autónomas, sino como una serie de elementos del aprendizaje, integrados dentro de las diferentes áreas de conocimiento. </a:t>
            </a:r>
          </a:p>
          <a:p>
            <a:r>
              <a:rPr lang="es-ES" sz="1800" dirty="0"/>
              <a:t>Al no estar “ligados” a ninguna materia en particular. Se puede considerar que son comunes a todas, de forma que, más que crear disciplinas nuevas, su contenido es transversal en el currículo (</a:t>
            </a:r>
            <a:r>
              <a:rPr lang="es-ES" sz="1800" dirty="0" err="1"/>
              <a:t>Yus</a:t>
            </a:r>
            <a:r>
              <a:rPr lang="es-ES" sz="1800" dirty="0"/>
              <a:t>, 2001).</a:t>
            </a:r>
            <a:endParaRPr lang="en-US" sz="1800" dirty="0"/>
          </a:p>
          <a:p>
            <a:endParaRPr lang="es-PR" sz="1800" dirty="0"/>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2966" y="-277966"/>
            <a:ext cx="1511298" cy="2304177"/>
          </a:xfrm>
          <a:prstGeom prst="rect">
            <a:avLst/>
          </a:prstGeom>
        </p:spPr>
      </p:pic>
    </p:spTree>
    <p:extLst>
      <p:ext uri="{BB962C8B-B14F-4D97-AF65-F5344CB8AC3E}">
        <p14:creationId xmlns:p14="http://schemas.microsoft.com/office/powerpoint/2010/main" val="290231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1443391" y="259335"/>
            <a:ext cx="6257217" cy="641100"/>
          </a:xfrm>
        </p:spPr>
        <p:txBody>
          <a:bodyPr/>
          <a:lstStyle/>
          <a:p>
            <a:pPr algn="ctr"/>
            <a:r>
              <a:rPr lang="es-PR" sz="2800" b="1" dirty="0">
                <a:effectLst>
                  <a:outerShdw blurRad="38100" dist="38100" dir="2700000" algn="tl">
                    <a:srgbClr val="000000">
                      <a:alpha val="43137"/>
                    </a:srgbClr>
                  </a:outerShdw>
                </a:effectLst>
              </a:rPr>
              <a:t>Temas transversales 2022</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3"/>
          <a:srcRect l="69191"/>
          <a:stretch/>
        </p:blipFill>
        <p:spPr>
          <a:xfrm>
            <a:off x="6974571" y="-73753"/>
            <a:ext cx="1029251" cy="1569232"/>
          </a:xfrm>
          <a:prstGeom prst="rect">
            <a:avLst/>
          </a:prstGeom>
        </p:spPr>
      </p:pic>
      <p:graphicFrame>
        <p:nvGraphicFramePr>
          <p:cNvPr id="6" name="Diagram 5">
            <a:extLst>
              <a:ext uri="{FF2B5EF4-FFF2-40B4-BE49-F238E27FC236}">
                <a16:creationId xmlns:a16="http://schemas.microsoft.com/office/drawing/2014/main" id="{B214C7FE-A5FC-CAB6-9286-A29D76C47B97}"/>
              </a:ext>
            </a:extLst>
          </p:cNvPr>
          <p:cNvGraphicFramePr/>
          <p:nvPr>
            <p:extLst>
              <p:ext uri="{D42A27DB-BD31-4B8C-83A1-F6EECF244321}">
                <p14:modId xmlns:p14="http://schemas.microsoft.com/office/powerpoint/2010/main" val="3088669036"/>
              </p:ext>
            </p:extLst>
          </p:nvPr>
        </p:nvGraphicFramePr>
        <p:xfrm>
          <a:off x="87021" y="1275439"/>
          <a:ext cx="8969958" cy="3533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4D4B558-95C5-A391-5A88-565C3E47E054}"/>
              </a:ext>
            </a:extLst>
          </p:cNvPr>
          <p:cNvSpPr txBox="1"/>
          <p:nvPr/>
        </p:nvSpPr>
        <p:spPr>
          <a:xfrm>
            <a:off x="722489" y="4176428"/>
            <a:ext cx="7699022" cy="369332"/>
          </a:xfrm>
          <a:prstGeom prst="rect">
            <a:avLst/>
          </a:prstGeom>
          <a:noFill/>
        </p:spPr>
        <p:txBody>
          <a:bodyPr wrap="square" rtlCol="0">
            <a:spAutoFit/>
          </a:bodyPr>
          <a:lstStyle/>
          <a:p>
            <a:pPr algn="ctr"/>
            <a:r>
              <a:rPr lang="en-US" b="1" dirty="0"/>
              <a:t>11 </a:t>
            </a:r>
            <a:r>
              <a:rPr lang="en-US" b="1" dirty="0" err="1"/>
              <a:t>Programas</a:t>
            </a:r>
            <a:r>
              <a:rPr lang="en-US" b="1" dirty="0"/>
              <a:t> </a:t>
            </a:r>
            <a:r>
              <a:rPr lang="en-US" b="1" dirty="0" err="1"/>
              <a:t>Académicos</a:t>
            </a:r>
            <a:endParaRPr lang="es-PR" b="1" dirty="0"/>
          </a:p>
        </p:txBody>
      </p:sp>
    </p:spTree>
    <p:extLst>
      <p:ext uri="{BB962C8B-B14F-4D97-AF65-F5344CB8AC3E}">
        <p14:creationId xmlns:p14="http://schemas.microsoft.com/office/powerpoint/2010/main" val="206756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43FA68-B019-1237-9E90-DED36750FF36}"/>
              </a:ext>
            </a:extLst>
          </p:cNvPr>
          <p:cNvSpPr>
            <a:spLocks noGrp="1"/>
          </p:cNvSpPr>
          <p:nvPr>
            <p:ph type="title"/>
          </p:nvPr>
        </p:nvSpPr>
        <p:spPr>
          <a:xfrm>
            <a:off x="2427194" y="256714"/>
            <a:ext cx="6359304" cy="937045"/>
          </a:xfrm>
        </p:spPr>
        <p:txBody>
          <a:bodyPr vert="horz" lIns="91440" tIns="45720" rIns="91440" bIns="45720" rtlCol="0" anchor="ctr">
            <a:normAutofit/>
          </a:bodyPr>
          <a:lstStyle/>
          <a:p>
            <a:pPr algn="r" defTabSz="914400"/>
            <a:r>
              <a:rPr lang="en-US" sz="4400" kern="1200" dirty="0" err="1">
                <a:solidFill>
                  <a:schemeClr val="tx1"/>
                </a:solidFill>
                <a:latin typeface="Varela Round" panose="00000500000000000000" pitchFamily="2" charset="-79"/>
                <a:ea typeface="+mj-ea"/>
                <a:cs typeface="Varela Round" panose="00000500000000000000" pitchFamily="2" charset="-79"/>
              </a:rPr>
              <a:t>Temas</a:t>
            </a:r>
            <a:r>
              <a:rPr lang="en-US" sz="4400" kern="1200" dirty="0">
                <a:solidFill>
                  <a:schemeClr val="tx1"/>
                </a:solidFill>
                <a:latin typeface="Varela Round" panose="00000500000000000000" pitchFamily="2" charset="-79"/>
                <a:ea typeface="+mj-ea"/>
                <a:cs typeface="Varela Round" panose="00000500000000000000" pitchFamily="2" charset="-79"/>
              </a:rPr>
              <a:t> </a:t>
            </a:r>
            <a:r>
              <a:rPr lang="en-US" sz="4400" kern="1200" dirty="0" err="1">
                <a:solidFill>
                  <a:schemeClr val="tx1"/>
                </a:solidFill>
                <a:latin typeface="Varela Round" panose="00000500000000000000" pitchFamily="2" charset="-79"/>
                <a:ea typeface="+mj-ea"/>
                <a:cs typeface="Varela Round" panose="00000500000000000000" pitchFamily="2" charset="-79"/>
              </a:rPr>
              <a:t>transvesales</a:t>
            </a:r>
            <a:endParaRPr lang="en-US" sz="4400" kern="1200" dirty="0">
              <a:solidFill>
                <a:schemeClr val="tx1"/>
              </a:solidFill>
              <a:latin typeface="Varela Round" panose="00000500000000000000" pitchFamily="2" charset="-79"/>
              <a:ea typeface="+mj-ea"/>
              <a:cs typeface="Varela Round" panose="00000500000000000000" pitchFamily="2" charset="-79"/>
            </a:endParaRPr>
          </a:p>
        </p:txBody>
      </p:sp>
      <p:sp>
        <p:nvSpPr>
          <p:cNvPr id="4" name="Slide Number Placeholder 3">
            <a:extLst>
              <a:ext uri="{FF2B5EF4-FFF2-40B4-BE49-F238E27FC236}">
                <a16:creationId xmlns:a16="http://schemas.microsoft.com/office/drawing/2014/main" id="{231D5D2F-C6CA-2A11-93EE-371BF4E3D4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graphicFrame>
        <p:nvGraphicFramePr>
          <p:cNvPr id="6" name="Table 8">
            <a:extLst>
              <a:ext uri="{FF2B5EF4-FFF2-40B4-BE49-F238E27FC236}">
                <a16:creationId xmlns:a16="http://schemas.microsoft.com/office/drawing/2014/main" id="{545490FA-D105-8F82-EB8F-9DD715DBFA3C}"/>
              </a:ext>
            </a:extLst>
          </p:cNvPr>
          <p:cNvGraphicFramePr>
            <a:graphicFrameLocks noGrp="1"/>
          </p:cNvGraphicFramePr>
          <p:nvPr>
            <p:extLst>
              <p:ext uri="{D42A27DB-BD31-4B8C-83A1-F6EECF244321}">
                <p14:modId xmlns:p14="http://schemas.microsoft.com/office/powerpoint/2010/main" val="1125644211"/>
              </p:ext>
            </p:extLst>
          </p:nvPr>
        </p:nvGraphicFramePr>
        <p:xfrm>
          <a:off x="1187699" y="1609742"/>
          <a:ext cx="7741148" cy="3355243"/>
        </p:xfrm>
        <a:graphic>
          <a:graphicData uri="http://schemas.openxmlformats.org/drawingml/2006/table">
            <a:tbl>
              <a:tblPr firstRow="1" bandRow="1">
                <a:tableStyleId>{242A20BD-2505-46DF-82F6-A791D1CCFF51}</a:tableStyleId>
              </a:tblPr>
              <a:tblGrid>
                <a:gridCol w="3720477">
                  <a:extLst>
                    <a:ext uri="{9D8B030D-6E8A-4147-A177-3AD203B41FA5}">
                      <a16:colId xmlns:a16="http://schemas.microsoft.com/office/drawing/2014/main" val="1788249867"/>
                    </a:ext>
                  </a:extLst>
                </a:gridCol>
                <a:gridCol w="4020671">
                  <a:extLst>
                    <a:ext uri="{9D8B030D-6E8A-4147-A177-3AD203B41FA5}">
                      <a16:colId xmlns:a16="http://schemas.microsoft.com/office/drawing/2014/main" val="1606538611"/>
                    </a:ext>
                  </a:extLst>
                </a:gridCol>
              </a:tblGrid>
              <a:tr h="505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PR" sz="1400" b="1">
                          <a:solidFill>
                            <a:schemeClr val="bg2"/>
                          </a:solidFill>
                          <a:effectLst/>
                          <a:latin typeface="Varela Round" panose="00000500000000000000" pitchFamily="2" charset="-79"/>
                          <a:ea typeface="Arial" panose="020B0604020202020204" pitchFamily="34" charset="0"/>
                          <a:cs typeface="Varela Round" panose="00000500000000000000" pitchFamily="2" charset="-79"/>
                        </a:rPr>
                        <a:t>Equidad y respeto entre todos los seres humanos</a:t>
                      </a:r>
                      <a:endParaRPr lang="es-PR" sz="1400">
                        <a:solidFill>
                          <a:schemeClr val="bg2"/>
                        </a:solidFill>
                        <a:latin typeface="Varela Round" panose="00000500000000000000" pitchFamily="2" charset="-79"/>
                        <a:cs typeface="Varela Round" panose="00000500000000000000" pitchFamily="2" charset="-79"/>
                      </a:endParaRPr>
                    </a:p>
                  </a:txBody>
                  <a:tcPr marL="76153" marR="76153" marT="38077" marB="38077"/>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PR" sz="1400" b="1" dirty="0">
                          <a:solidFill>
                            <a:schemeClr val="bg2"/>
                          </a:solidFill>
                          <a:effectLst/>
                          <a:latin typeface="Varela Round" panose="00000500000000000000" pitchFamily="2" charset="-79"/>
                          <a:ea typeface="Arial" panose="020B0604020202020204" pitchFamily="34" charset="0"/>
                          <a:cs typeface="Varela Round" panose="00000500000000000000" pitchFamily="2" charset="-79"/>
                        </a:rPr>
                        <a:t>Identidad cultural e interculturalidad</a:t>
                      </a:r>
                      <a:endParaRPr lang="es-PR" sz="1400" dirty="0">
                        <a:solidFill>
                          <a:schemeClr val="bg2"/>
                        </a:solidFill>
                        <a:latin typeface="Varela Round" panose="00000500000000000000" pitchFamily="2" charset="-79"/>
                        <a:cs typeface="Varela Round" panose="00000500000000000000" pitchFamily="2" charset="-79"/>
                      </a:endParaRPr>
                    </a:p>
                    <a:p>
                      <a:pPr algn="ctr"/>
                      <a:endParaRPr lang="es-PR" sz="1400" dirty="0">
                        <a:solidFill>
                          <a:schemeClr val="bg2"/>
                        </a:solidFill>
                        <a:latin typeface="Varela Round" panose="00000500000000000000" pitchFamily="2" charset="-79"/>
                        <a:cs typeface="Varela Round" panose="00000500000000000000" pitchFamily="2" charset="-79"/>
                      </a:endParaRPr>
                    </a:p>
                  </a:txBody>
                  <a:tcPr marL="76153" marR="76153" marT="38077" marB="38077"/>
                </a:tc>
                <a:extLst>
                  <a:ext uri="{0D108BD9-81ED-4DB2-BD59-A6C34878D82A}">
                    <a16:rowId xmlns:a16="http://schemas.microsoft.com/office/drawing/2014/main" val="1679833650"/>
                  </a:ext>
                </a:extLst>
              </a:tr>
              <a:tr h="21780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PR" sz="1400" dirty="0">
                          <a:solidFill>
                            <a:schemeClr val="bg2"/>
                          </a:solidFill>
                          <a:effectLst/>
                          <a:latin typeface="Varela Round" panose="00000500000000000000" pitchFamily="2" charset="-79"/>
                          <a:ea typeface="Arial" panose="020B0604020202020204" pitchFamily="34" charset="0"/>
                          <a:cs typeface="Varela Round" panose="00000500000000000000" pitchFamily="2" charset="-79"/>
                        </a:rPr>
                        <a:t>La integración de este tema transversal en el currículo del DEPR es un medio para prevenir la violencia en cualquier de sus manifestaciones. Su integración permitirá transformar los contenidos e implementar las estrategias y las prácticas curriculares que permiten proveer unos servicios educativos que promuevan la equidad y el respeto entre todos los seres humanos. </a:t>
                      </a:r>
                      <a:endParaRPr lang="es-PR" sz="1400" dirty="0">
                        <a:solidFill>
                          <a:schemeClr val="bg2"/>
                        </a:solidFill>
                        <a:latin typeface="Varela Round" panose="00000500000000000000" pitchFamily="2" charset="-79"/>
                        <a:cs typeface="Varela Round" panose="00000500000000000000" pitchFamily="2" charset="-79"/>
                      </a:endParaRPr>
                    </a:p>
                  </a:txBody>
                  <a:tcPr marL="76153" marR="76153" marT="38077" marB="3807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PR" sz="1400" dirty="0">
                          <a:solidFill>
                            <a:schemeClr val="bg2"/>
                          </a:solidFill>
                          <a:effectLst/>
                          <a:latin typeface="Varela Round" panose="00000500000000000000" pitchFamily="2" charset="-79"/>
                          <a:ea typeface="Arial" panose="020B0604020202020204" pitchFamily="34" charset="0"/>
                          <a:cs typeface="Varela Round" panose="00000500000000000000" pitchFamily="2" charset="-79"/>
                        </a:rPr>
                        <a:t>Este tema transversal tiene dos componentes: (1) identidad cultural- relaciona con el conocimiento y valoración de la historia y la cultura de nuestro país en todas sus manifestaciones y su diversidad y por el otro busca y (2) La interculturalidad intenta romper con la historia hegemónica de una cultura dominante y otras subordinadas para reconocer la igualdad e importancia de todas las culturas y las personas que individual o colectivamente las representan para construir una convivencia de respeto y de legitimidad.</a:t>
                      </a:r>
                      <a:endParaRPr lang="es-PR" sz="1400" dirty="0">
                        <a:solidFill>
                          <a:schemeClr val="bg2"/>
                        </a:solidFill>
                        <a:latin typeface="Varela Round" panose="00000500000000000000" pitchFamily="2" charset="-79"/>
                        <a:cs typeface="Varela Round" panose="00000500000000000000" pitchFamily="2" charset="-79"/>
                      </a:endParaRPr>
                    </a:p>
                  </a:txBody>
                  <a:tcPr marL="76153" marR="76153" marT="38077" marB="38077"/>
                </a:tc>
                <a:extLst>
                  <a:ext uri="{0D108BD9-81ED-4DB2-BD59-A6C34878D82A}">
                    <a16:rowId xmlns:a16="http://schemas.microsoft.com/office/drawing/2014/main" val="1287999088"/>
                  </a:ext>
                </a:extLst>
              </a:tr>
            </a:tbl>
          </a:graphicData>
        </a:graphic>
      </p:graphicFrame>
    </p:spTree>
    <p:extLst>
      <p:ext uri="{BB962C8B-B14F-4D97-AF65-F5344CB8AC3E}">
        <p14:creationId xmlns:p14="http://schemas.microsoft.com/office/powerpoint/2010/main" val="3311727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FF13CF-9B9F-A8FF-82B3-2DD1740A1C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5" name="TextBox 4">
            <a:extLst>
              <a:ext uri="{FF2B5EF4-FFF2-40B4-BE49-F238E27FC236}">
                <a16:creationId xmlns:a16="http://schemas.microsoft.com/office/drawing/2014/main" id="{8FC1C791-4C04-2536-AC86-64AF49F7C071}"/>
              </a:ext>
            </a:extLst>
          </p:cNvPr>
          <p:cNvSpPr txBox="1"/>
          <p:nvPr/>
        </p:nvSpPr>
        <p:spPr>
          <a:xfrm>
            <a:off x="634506" y="403995"/>
            <a:ext cx="8182230" cy="937045"/>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400" kern="1200" dirty="0" err="1">
                <a:solidFill>
                  <a:schemeClr val="tx1"/>
                </a:solidFill>
                <a:latin typeface="Varela Round" panose="00000500000000000000" pitchFamily="2" charset="-79"/>
                <a:ea typeface="+mj-ea"/>
                <a:cs typeface="Varela Round" panose="00000500000000000000" pitchFamily="2" charset="-79"/>
              </a:rPr>
              <a:t>Temas</a:t>
            </a:r>
            <a:r>
              <a:rPr lang="en-US" sz="4400" kern="1200" dirty="0">
                <a:solidFill>
                  <a:schemeClr val="tx1"/>
                </a:solidFill>
                <a:latin typeface="Varela Round" panose="00000500000000000000" pitchFamily="2" charset="-79"/>
                <a:ea typeface="+mj-ea"/>
                <a:cs typeface="Varela Round" panose="00000500000000000000" pitchFamily="2" charset="-79"/>
              </a:rPr>
              <a:t> </a:t>
            </a:r>
            <a:r>
              <a:rPr lang="en-US" sz="4400" kern="1200" dirty="0" err="1">
                <a:solidFill>
                  <a:schemeClr val="tx1"/>
                </a:solidFill>
                <a:latin typeface="Varela Round" panose="00000500000000000000" pitchFamily="2" charset="-79"/>
                <a:ea typeface="+mj-ea"/>
                <a:cs typeface="Varela Round" panose="00000500000000000000" pitchFamily="2" charset="-79"/>
              </a:rPr>
              <a:t>transvesales</a:t>
            </a:r>
            <a:endParaRPr lang="en-US" sz="4400" kern="1200" dirty="0">
              <a:solidFill>
                <a:schemeClr val="tx1"/>
              </a:solidFill>
              <a:latin typeface="Varela Round" panose="00000500000000000000" pitchFamily="2" charset="-79"/>
              <a:ea typeface="+mj-ea"/>
              <a:cs typeface="Varela Round" panose="00000500000000000000" pitchFamily="2" charset="-79"/>
            </a:endParaRPr>
          </a:p>
        </p:txBody>
      </p:sp>
      <p:graphicFrame>
        <p:nvGraphicFramePr>
          <p:cNvPr id="6" name="Table 8">
            <a:extLst>
              <a:ext uri="{FF2B5EF4-FFF2-40B4-BE49-F238E27FC236}">
                <a16:creationId xmlns:a16="http://schemas.microsoft.com/office/drawing/2014/main" id="{23C917C2-314E-DFD1-0F25-D73D4FE7C083}"/>
              </a:ext>
            </a:extLst>
          </p:cNvPr>
          <p:cNvGraphicFramePr>
            <a:graphicFrameLocks noGrp="1"/>
          </p:cNvGraphicFramePr>
          <p:nvPr>
            <p:extLst>
              <p:ext uri="{D42A27DB-BD31-4B8C-83A1-F6EECF244321}">
                <p14:modId xmlns:p14="http://schemas.microsoft.com/office/powerpoint/2010/main" val="3160974544"/>
              </p:ext>
            </p:extLst>
          </p:nvPr>
        </p:nvGraphicFramePr>
        <p:xfrm>
          <a:off x="1126389" y="1630004"/>
          <a:ext cx="7744136" cy="3189624"/>
        </p:xfrm>
        <a:graphic>
          <a:graphicData uri="http://schemas.openxmlformats.org/drawingml/2006/table">
            <a:tbl>
              <a:tblPr firstRow="1" bandRow="1">
                <a:tableStyleId>{EBB38DEC-D873-43F8-8245-15F6AB083779}</a:tableStyleId>
              </a:tblPr>
              <a:tblGrid>
                <a:gridCol w="3886783">
                  <a:extLst>
                    <a:ext uri="{9D8B030D-6E8A-4147-A177-3AD203B41FA5}">
                      <a16:colId xmlns:a16="http://schemas.microsoft.com/office/drawing/2014/main" val="2893324818"/>
                    </a:ext>
                  </a:extLst>
                </a:gridCol>
                <a:gridCol w="3857353">
                  <a:extLst>
                    <a:ext uri="{9D8B030D-6E8A-4147-A177-3AD203B41FA5}">
                      <a16:colId xmlns:a16="http://schemas.microsoft.com/office/drawing/2014/main" val="234720095"/>
                    </a:ext>
                  </a:extLst>
                </a:gridCol>
              </a:tblGrid>
              <a:tr h="54186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PR" sz="1400" b="1" dirty="0">
                          <a:solidFill>
                            <a:schemeClr val="bg2"/>
                          </a:solidFill>
                          <a:effectLst/>
                          <a:latin typeface="Varela Round" panose="00000500000000000000" pitchFamily="2" charset="-79"/>
                          <a:cs typeface="Varela Round" panose="00000500000000000000" pitchFamily="2" charset="-79"/>
                        </a:rPr>
                        <a:t>Educación para la concienciación ambiental y ecológica </a:t>
                      </a:r>
                      <a:endParaRPr lang="es-PR" sz="1400" b="1" dirty="0">
                        <a:solidFill>
                          <a:schemeClr val="bg2"/>
                        </a:solidFill>
                        <a:latin typeface="Varela Round" panose="00000500000000000000" pitchFamily="2" charset="-79"/>
                        <a:cs typeface="Varela Round" panose="00000500000000000000" pitchFamily="2" charset="-79"/>
                      </a:endParaRPr>
                    </a:p>
                  </a:txBody>
                  <a:tcPr marL="173310" marR="103986" marT="103986" marB="103986"/>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PR" sz="1400" b="1" dirty="0">
                          <a:solidFill>
                            <a:schemeClr val="bg2"/>
                          </a:solidFill>
                          <a:effectLst/>
                          <a:latin typeface="Varela Round" panose="00000500000000000000" pitchFamily="2" charset="-79"/>
                          <a:cs typeface="Varela Round" panose="00000500000000000000" pitchFamily="2" charset="-79"/>
                        </a:rPr>
                        <a:t>Emprendimiento e innovación </a:t>
                      </a:r>
                      <a:endParaRPr lang="es-PR" sz="1400" b="1" dirty="0">
                        <a:solidFill>
                          <a:schemeClr val="bg2"/>
                        </a:solidFill>
                        <a:latin typeface="Varela Round" panose="00000500000000000000" pitchFamily="2" charset="-79"/>
                        <a:cs typeface="Varela Round" panose="00000500000000000000" pitchFamily="2" charset="-79"/>
                      </a:endParaRPr>
                    </a:p>
                  </a:txBody>
                  <a:tcPr marL="173310" marR="103986" marT="103986" marB="103986"/>
                </a:tc>
                <a:extLst>
                  <a:ext uri="{0D108BD9-81ED-4DB2-BD59-A6C34878D82A}">
                    <a16:rowId xmlns:a16="http://schemas.microsoft.com/office/drawing/2014/main" val="1676858538"/>
                  </a:ext>
                </a:extLst>
              </a:tr>
              <a:tr h="211548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400" dirty="0">
                          <a:solidFill>
                            <a:schemeClr val="bg2"/>
                          </a:solidFill>
                          <a:effectLst/>
                          <a:latin typeface="Varela Round" panose="00000500000000000000" pitchFamily="2" charset="-79"/>
                          <a:cs typeface="Varela Round" panose="00000500000000000000" pitchFamily="2" charset="-79"/>
                        </a:rPr>
                        <a:t>La educación para la concienciación ambiental y ecológica es un proceso que dura toda la vida y que tiene como objetivo sensibilizar a nuestros niños y jóvenes para que desarrollen conocimientos, actitudes y valores hacia el medio ambiente para tomar un compromiso de acciones y responsabilidades que tengan por fin el uso racional de los recursos y poder lograr así un desarrollo adecuado y sostenible.</a:t>
                      </a:r>
                    </a:p>
                  </a:txBody>
                  <a:tcPr marL="173310" marR="103986" marT="103986" marB="103986"/>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PR" sz="1400" dirty="0">
                          <a:solidFill>
                            <a:schemeClr val="bg2"/>
                          </a:solidFill>
                          <a:effectLst/>
                          <a:latin typeface="Varela Round" panose="00000500000000000000" pitchFamily="2" charset="-79"/>
                          <a:cs typeface="Varela Round" panose="00000500000000000000" pitchFamily="2" charset="-79"/>
                        </a:rPr>
                        <a:t>El emprendimiento y la innovación se caracterizan por desarrollar en las personas capacidades para crear a partir de significados, de plantear problemáticas y situaciones que permitan aprender a generar la solución a los problemas con base en las emociones, la creatividad, las actitudes, los valores personales, entre otras, lo cual permite adecuarse a un contexto y aprovechar aquellas oportunidades del mismo. </a:t>
                      </a:r>
                      <a:endParaRPr lang="es-PR" sz="1400" dirty="0">
                        <a:solidFill>
                          <a:schemeClr val="bg2"/>
                        </a:solidFill>
                        <a:latin typeface="Varela Round" panose="00000500000000000000" pitchFamily="2" charset="-79"/>
                        <a:cs typeface="Varela Round" panose="00000500000000000000" pitchFamily="2" charset="-79"/>
                      </a:endParaRPr>
                    </a:p>
                  </a:txBody>
                  <a:tcPr marL="173310" marR="103986" marT="103986" marB="103986"/>
                </a:tc>
                <a:extLst>
                  <a:ext uri="{0D108BD9-81ED-4DB2-BD59-A6C34878D82A}">
                    <a16:rowId xmlns:a16="http://schemas.microsoft.com/office/drawing/2014/main" val="3298764787"/>
                  </a:ext>
                </a:extLst>
              </a:tr>
            </a:tbl>
          </a:graphicData>
        </a:graphic>
      </p:graphicFrame>
    </p:spTree>
    <p:extLst>
      <p:ext uri="{BB962C8B-B14F-4D97-AF65-F5344CB8AC3E}">
        <p14:creationId xmlns:p14="http://schemas.microsoft.com/office/powerpoint/2010/main" val="82326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6088F3-92A2-FB6E-D1CA-9A22336B6988}"/>
              </a:ext>
            </a:extLst>
          </p:cNvPr>
          <p:cNvSpPr>
            <a:spLocks noGrp="1"/>
          </p:cNvSpPr>
          <p:nvPr>
            <p:ph type="title"/>
          </p:nvPr>
        </p:nvSpPr>
        <p:spPr>
          <a:xfrm>
            <a:off x="1157402" y="391875"/>
            <a:ext cx="7713123" cy="924444"/>
          </a:xfrm>
        </p:spPr>
        <p:txBody>
          <a:bodyPr vert="horz" lIns="91440" tIns="45720" rIns="91440" bIns="45720" rtlCol="0" anchor="ctr">
            <a:normAutofit/>
          </a:bodyPr>
          <a:lstStyle/>
          <a:p>
            <a:pPr algn="r" defTabSz="914400"/>
            <a:r>
              <a:rPr lang="en-US" sz="4400" kern="1200" dirty="0" err="1">
                <a:solidFill>
                  <a:schemeClr val="tx1"/>
                </a:solidFill>
                <a:latin typeface="Varela Round" panose="00000500000000000000" pitchFamily="2" charset="-79"/>
                <a:ea typeface="+mj-ea"/>
                <a:cs typeface="Varela Round" panose="00000500000000000000" pitchFamily="2" charset="-79"/>
              </a:rPr>
              <a:t>Temas</a:t>
            </a:r>
            <a:r>
              <a:rPr lang="en-US" sz="4400" kern="1200" dirty="0">
                <a:solidFill>
                  <a:schemeClr val="tx1"/>
                </a:solidFill>
                <a:latin typeface="Varela Round" panose="00000500000000000000" pitchFamily="2" charset="-79"/>
                <a:ea typeface="+mj-ea"/>
                <a:cs typeface="Varela Round" panose="00000500000000000000" pitchFamily="2" charset="-79"/>
              </a:rPr>
              <a:t> </a:t>
            </a:r>
            <a:r>
              <a:rPr lang="en-US" sz="4400" kern="1200" dirty="0" err="1">
                <a:solidFill>
                  <a:schemeClr val="tx1"/>
                </a:solidFill>
                <a:latin typeface="Varela Round" panose="00000500000000000000" pitchFamily="2" charset="-79"/>
                <a:ea typeface="+mj-ea"/>
                <a:cs typeface="Varela Round" panose="00000500000000000000" pitchFamily="2" charset="-79"/>
              </a:rPr>
              <a:t>transvesales</a:t>
            </a:r>
            <a:endParaRPr lang="en-US" sz="4400" kern="1200" dirty="0">
              <a:solidFill>
                <a:schemeClr val="tx1"/>
              </a:solidFill>
              <a:latin typeface="Varela Round" panose="00000500000000000000" pitchFamily="2" charset="-79"/>
              <a:ea typeface="+mj-ea"/>
              <a:cs typeface="Varela Round" panose="00000500000000000000" pitchFamily="2" charset="-79"/>
            </a:endParaRPr>
          </a:p>
        </p:txBody>
      </p:sp>
      <p:sp>
        <p:nvSpPr>
          <p:cNvPr id="4" name="Slide Number Placeholder 3">
            <a:extLst>
              <a:ext uri="{FF2B5EF4-FFF2-40B4-BE49-F238E27FC236}">
                <a16:creationId xmlns:a16="http://schemas.microsoft.com/office/drawing/2014/main" id="{19B5E4F0-80E3-3F6D-7AD2-0F0D9620CE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graphicFrame>
        <p:nvGraphicFramePr>
          <p:cNvPr id="6" name="Table 12">
            <a:extLst>
              <a:ext uri="{FF2B5EF4-FFF2-40B4-BE49-F238E27FC236}">
                <a16:creationId xmlns:a16="http://schemas.microsoft.com/office/drawing/2014/main" id="{468969BC-88D0-112E-9C27-FAB9634975A5}"/>
              </a:ext>
            </a:extLst>
          </p:cNvPr>
          <p:cNvGraphicFramePr>
            <a:graphicFrameLocks noGrp="1"/>
          </p:cNvGraphicFramePr>
          <p:nvPr>
            <p:extLst>
              <p:ext uri="{D42A27DB-BD31-4B8C-83A1-F6EECF244321}">
                <p14:modId xmlns:p14="http://schemas.microsoft.com/office/powerpoint/2010/main" val="2123597276"/>
              </p:ext>
            </p:extLst>
          </p:nvPr>
        </p:nvGraphicFramePr>
        <p:xfrm>
          <a:off x="307424" y="1794635"/>
          <a:ext cx="8709774" cy="2956990"/>
        </p:xfrm>
        <a:graphic>
          <a:graphicData uri="http://schemas.openxmlformats.org/drawingml/2006/table">
            <a:tbl>
              <a:tblPr firstRow="1" bandRow="1">
                <a:tableStyleId>{242A20BD-2505-46DF-82F6-A791D1CCFF51}</a:tableStyleId>
              </a:tblPr>
              <a:tblGrid>
                <a:gridCol w="4367296">
                  <a:extLst>
                    <a:ext uri="{9D8B030D-6E8A-4147-A177-3AD203B41FA5}">
                      <a16:colId xmlns:a16="http://schemas.microsoft.com/office/drawing/2014/main" val="1943388640"/>
                    </a:ext>
                  </a:extLst>
                </a:gridCol>
                <a:gridCol w="4342478">
                  <a:extLst>
                    <a:ext uri="{9D8B030D-6E8A-4147-A177-3AD203B41FA5}">
                      <a16:colId xmlns:a16="http://schemas.microsoft.com/office/drawing/2014/main" val="4011737019"/>
                    </a:ext>
                  </a:extLst>
                </a:gridCol>
              </a:tblGrid>
              <a:tr h="24835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PR" sz="1200" b="1" dirty="0">
                          <a:solidFill>
                            <a:schemeClr val="bg2"/>
                          </a:solidFill>
                          <a:effectLst/>
                          <a:latin typeface="Varela Round" panose="00000500000000000000" pitchFamily="2" charset="-79"/>
                          <a:ea typeface="Arial" panose="020B0604020202020204" pitchFamily="34" charset="0"/>
                          <a:cs typeface="Varela Round" panose="00000500000000000000" pitchFamily="2" charset="-79"/>
                        </a:rPr>
                        <a:t>Promoción de la salud</a:t>
                      </a:r>
                      <a:endParaRPr lang="es-PR" sz="1200" dirty="0">
                        <a:solidFill>
                          <a:schemeClr val="bg2"/>
                        </a:solidFill>
                        <a:latin typeface="Varela Round" panose="00000500000000000000" pitchFamily="2" charset="-79"/>
                        <a:cs typeface="Varela Round" panose="00000500000000000000" pitchFamily="2" charset="-79"/>
                      </a:endParaRPr>
                    </a:p>
                  </a:txBody>
                  <a:tcPr marL="72674" marR="72674" marT="36337" marB="36337"/>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PR" sz="1200" b="1" dirty="0">
                          <a:solidFill>
                            <a:schemeClr val="bg2"/>
                          </a:solidFill>
                          <a:effectLst/>
                          <a:latin typeface="Varela Round" panose="00000500000000000000" pitchFamily="2" charset="-79"/>
                          <a:ea typeface="Arial" panose="020B0604020202020204" pitchFamily="34" charset="0"/>
                          <a:cs typeface="Varela Round" panose="00000500000000000000" pitchFamily="2" charset="-79"/>
                        </a:rPr>
                        <a:t>Tecnologías de la Información y la comunicación</a:t>
                      </a:r>
                      <a:endParaRPr lang="es-PR" sz="1200" dirty="0">
                        <a:solidFill>
                          <a:schemeClr val="bg2"/>
                        </a:solidFill>
                        <a:latin typeface="Varela Round" panose="00000500000000000000" pitchFamily="2" charset="-79"/>
                        <a:cs typeface="Varela Round" panose="00000500000000000000" pitchFamily="2" charset="-79"/>
                      </a:endParaRPr>
                    </a:p>
                  </a:txBody>
                  <a:tcPr marL="72674" marR="72674" marT="36337" marB="36337"/>
                </a:tc>
                <a:extLst>
                  <a:ext uri="{0D108BD9-81ED-4DB2-BD59-A6C34878D82A}">
                    <a16:rowId xmlns:a16="http://schemas.microsoft.com/office/drawing/2014/main" val="1369745240"/>
                  </a:ext>
                </a:extLst>
              </a:tr>
              <a:tr h="27014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100" dirty="0">
                          <a:solidFill>
                            <a:schemeClr val="bg2"/>
                          </a:solidFill>
                          <a:latin typeface="Varela Round" panose="00000500000000000000" pitchFamily="2" charset="-79"/>
                          <a:cs typeface="Varela Round" panose="00000500000000000000" pitchFamily="2" charset="-79"/>
                        </a:rPr>
                        <a:t>La Organización Mundial de la Salud define la educación para la salud como cualquier combinación de actividades de información y educación que lleve a una situación en que la gente desee estar sana, sepa cómo alcanzar la salud, haga lo que pueda individual y colectivamente para mantener la salud y busque ayuda cuando la necesite. (OMS, 1983). Al educar en salud, se actúa sobre los individuos en la fase de formación física, mental, social, en la que son muy receptivos al aprendizaje y asimilación de nuevos hábitos. La promoción de salud supone, por tanto, que la población se responsabilice e implique activamente en los aspectos de su vida cotidiana y se sirva de distintas "herramientas" destinadas a mejorar la salud, incluyendo educación e información, desarrollo y organización comunitarios y acciones legales y de defensa de la salud.</a:t>
                      </a:r>
                      <a:endParaRPr lang="es-PR" sz="1100" dirty="0">
                        <a:solidFill>
                          <a:schemeClr val="bg2"/>
                        </a:solidFill>
                        <a:latin typeface="Varela Round" panose="00000500000000000000" pitchFamily="2" charset="-79"/>
                        <a:cs typeface="Varela Round" panose="00000500000000000000" pitchFamily="2" charset="-79"/>
                      </a:endParaRPr>
                    </a:p>
                    <a:p>
                      <a:endParaRPr lang="es-PR" sz="900" dirty="0">
                        <a:solidFill>
                          <a:schemeClr val="bg2"/>
                        </a:solidFill>
                        <a:latin typeface="Varela Round" panose="00000500000000000000" pitchFamily="2" charset="-79"/>
                        <a:cs typeface="Varela Round" panose="00000500000000000000" pitchFamily="2" charset="-79"/>
                      </a:endParaRPr>
                    </a:p>
                  </a:txBody>
                  <a:tcPr marL="72674" marR="72674" marT="36337" marB="36337"/>
                </a:tc>
                <a:tc>
                  <a:txBody>
                    <a:bodyPr/>
                    <a:lstStyle/>
                    <a:p>
                      <a:r>
                        <a:rPr lang="es-ES" sz="1000" dirty="0">
                          <a:solidFill>
                            <a:schemeClr val="bg2"/>
                          </a:solidFill>
                          <a:latin typeface="Varela Round" panose="00000500000000000000" pitchFamily="2" charset="-79"/>
                          <a:cs typeface="Varela Round" panose="00000500000000000000" pitchFamily="2" charset="-79"/>
                        </a:rPr>
                        <a:t>El desarrollo de la Sociedad de la Información, caracterizada por el uso masivo y creciente de las Tecnologías de la Información y la Comunicación (TIC) en cada uno de los aspectos de la vida diaria y profesional y por una fuerte tendencia a la globalización económica y cultural, exige que las personas desarrollen nuevas competencias para poder afrontar con éxito los cambios vertiginosos de nuestra sociedad puertorriqueña y mundial.  Las TIC se han convertido en un eje transversal de toda acción formativa donde casi siempre tendrán una triple función:  (1) como instrumento facilitador de los procesos de aprendizaje, (2) como herramienta para el proceso de la información y (3) como contenido implícito de aprendizaje. La competencia sobre el uso de las TIC se sustenta, en primer lugar, en la alfabetización digital, en la mediación interactiva propia de los entornos virtuales y redes sociales y en la selección y producción de conocimiento a partir de la complejidad de datos y grandes volúmenes de información (Guarniz Vargas, 2021).</a:t>
                      </a:r>
                    </a:p>
                  </a:txBody>
                  <a:tcPr marL="72674" marR="72674" marT="36337" marB="36337"/>
                </a:tc>
                <a:extLst>
                  <a:ext uri="{0D108BD9-81ED-4DB2-BD59-A6C34878D82A}">
                    <a16:rowId xmlns:a16="http://schemas.microsoft.com/office/drawing/2014/main" val="1612747781"/>
                  </a:ext>
                </a:extLst>
              </a:tr>
            </a:tbl>
          </a:graphicData>
        </a:graphic>
      </p:graphicFrame>
    </p:spTree>
    <p:extLst>
      <p:ext uri="{BB962C8B-B14F-4D97-AF65-F5344CB8AC3E}">
        <p14:creationId xmlns:p14="http://schemas.microsoft.com/office/powerpoint/2010/main" val="3710358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16119" y="64109"/>
            <a:ext cx="8711762" cy="523220"/>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800" b="1" kern="1200" dirty="0" err="1">
                <a:effectLst>
                  <a:outerShdw blurRad="38100" dist="38100" dir="2700000" algn="tl">
                    <a:srgbClr val="000000">
                      <a:alpha val="43137"/>
                    </a:srgbClr>
                  </a:outerShdw>
                </a:effectLst>
                <a:latin typeface="Nixie One" panose="020B0604020202020204" charset="0"/>
                <a:ea typeface="+mn-ea"/>
                <a:cs typeface="+mn-cs"/>
              </a:rPr>
              <a:t>Temas</a:t>
            </a:r>
            <a:r>
              <a:rPr lang="en-US" sz="2800" b="1" kern="1200" dirty="0">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effectLst>
                  <a:outerShdw blurRad="38100" dist="38100" dir="2700000" algn="tl">
                    <a:srgbClr val="000000">
                      <a:alpha val="43137"/>
                    </a:srgbClr>
                  </a:outerShdw>
                </a:effectLst>
                <a:latin typeface="Nixie One" panose="020B0604020202020204" charset="0"/>
                <a:ea typeface="+mn-ea"/>
                <a:cs typeface="+mn-cs"/>
              </a:rPr>
              <a:t>generadores</a:t>
            </a:r>
            <a:r>
              <a:rPr lang="en-US" sz="2800" b="1" dirty="0">
                <a:effectLst>
                  <a:outerShdw blurRad="38100" dist="38100" dir="2700000" algn="tl">
                    <a:srgbClr val="000000">
                      <a:alpha val="43137"/>
                    </a:srgbClr>
                  </a:outerShdw>
                </a:effectLst>
                <a:latin typeface="Nixie One" panose="020B0604020202020204" charset="0"/>
              </a:rPr>
              <a:t>- Salud Escolar</a:t>
            </a:r>
            <a:endParaRPr lang="en-US" sz="2800" b="1" kern="1200" dirty="0">
              <a:effectLst>
                <a:outerShdw blurRad="38100" dist="38100" dir="2700000" algn="tl">
                  <a:srgbClr val="000000">
                    <a:alpha val="43137"/>
                  </a:srgbClr>
                </a:outerShdw>
              </a:effectLst>
              <a:latin typeface="Nixie One" panose="020B0604020202020204" charset="0"/>
              <a:ea typeface="+mn-ea"/>
              <a:cs typeface="+mn-cs"/>
            </a:endParaRPr>
          </a:p>
        </p:txBody>
      </p:sp>
      <p:graphicFrame>
        <p:nvGraphicFramePr>
          <p:cNvPr id="3" name="Table 2">
            <a:extLst>
              <a:ext uri="{FF2B5EF4-FFF2-40B4-BE49-F238E27FC236}">
                <a16:creationId xmlns:a16="http://schemas.microsoft.com/office/drawing/2014/main" id="{358F14B3-A06D-5AE7-0018-B8EEB5756BB5}"/>
              </a:ext>
            </a:extLst>
          </p:cNvPr>
          <p:cNvGraphicFramePr>
            <a:graphicFrameLocks noGrp="1"/>
          </p:cNvGraphicFramePr>
          <p:nvPr>
            <p:extLst>
              <p:ext uri="{D42A27DB-BD31-4B8C-83A1-F6EECF244321}">
                <p14:modId xmlns:p14="http://schemas.microsoft.com/office/powerpoint/2010/main" val="1801289641"/>
              </p:ext>
            </p:extLst>
          </p:nvPr>
        </p:nvGraphicFramePr>
        <p:xfrm>
          <a:off x="320111" y="799604"/>
          <a:ext cx="8607770" cy="4201460"/>
        </p:xfrm>
        <a:graphic>
          <a:graphicData uri="http://schemas.openxmlformats.org/drawingml/2006/table">
            <a:tbl>
              <a:tblPr firstRow="1" firstCol="1" bandRow="1">
                <a:tableStyleId>{ED083AE6-46FA-4A59-8FB0-9F97EB10719F}</a:tableStyleId>
              </a:tblPr>
              <a:tblGrid>
                <a:gridCol w="3781242">
                  <a:extLst>
                    <a:ext uri="{9D8B030D-6E8A-4147-A177-3AD203B41FA5}">
                      <a16:colId xmlns:a16="http://schemas.microsoft.com/office/drawing/2014/main" val="2265400583"/>
                    </a:ext>
                  </a:extLst>
                </a:gridCol>
                <a:gridCol w="4826528">
                  <a:extLst>
                    <a:ext uri="{9D8B030D-6E8A-4147-A177-3AD203B41FA5}">
                      <a16:colId xmlns:a16="http://schemas.microsoft.com/office/drawing/2014/main" val="1906618260"/>
                    </a:ext>
                  </a:extLst>
                </a:gridCol>
              </a:tblGrid>
              <a:tr h="361703">
                <a:tc>
                  <a:txBody>
                    <a:bodyPr/>
                    <a:lstStyle/>
                    <a:p>
                      <a:pPr marL="6350" marR="3810" indent="-6350" algn="just">
                        <a:lnSpc>
                          <a:spcPct val="102000"/>
                        </a:lnSpc>
                        <a:spcBef>
                          <a:spcPts val="0"/>
                        </a:spcBef>
                        <a:spcAft>
                          <a:spcPts val="25"/>
                        </a:spcAft>
                      </a:pPr>
                      <a:r>
                        <a:rPr lang="es-PR" sz="2000" dirty="0">
                          <a:effectLst/>
                          <a:latin typeface="+mn-lt"/>
                        </a:rPr>
                        <a:t>Temas transversales</a:t>
                      </a:r>
                      <a:endParaRPr lang="es-PR" sz="24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tc>
                  <a:txBody>
                    <a:bodyPr/>
                    <a:lstStyle/>
                    <a:p>
                      <a:pPr marL="6350" marR="3810" indent="-6350" algn="just">
                        <a:lnSpc>
                          <a:spcPct val="102000"/>
                        </a:lnSpc>
                        <a:spcBef>
                          <a:spcPts val="0"/>
                        </a:spcBef>
                        <a:spcAft>
                          <a:spcPts val="25"/>
                        </a:spcAft>
                      </a:pPr>
                      <a:r>
                        <a:rPr lang="es-PR" sz="2000" dirty="0">
                          <a:effectLst/>
                          <a:latin typeface="+mn-lt"/>
                        </a:rPr>
                        <a:t>Temas generadores</a:t>
                      </a:r>
                      <a:endParaRPr lang="es-PR" sz="24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8587442"/>
                  </a:ext>
                </a:extLst>
              </a:tr>
              <a:tr h="748082">
                <a:tc>
                  <a:txBody>
                    <a:bodyPr/>
                    <a:lstStyle/>
                    <a:p>
                      <a:pPr marL="6350" marR="3810" indent="-6350" algn="just">
                        <a:lnSpc>
                          <a:spcPct val="102000"/>
                        </a:lnSpc>
                        <a:spcBef>
                          <a:spcPts val="0"/>
                        </a:spcBef>
                        <a:spcAft>
                          <a:spcPts val="25"/>
                        </a:spcAft>
                      </a:pPr>
                      <a:r>
                        <a:rPr lang="es-ES" sz="1600" dirty="0">
                          <a:effectLst/>
                          <a:latin typeface="+mn-lt"/>
                        </a:rPr>
                        <a:t>Equidad y respeto entre todos los seres humanos</a:t>
                      </a:r>
                      <a:endParaRPr lang="es-ES" sz="18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tc>
                  <a:txBody>
                    <a:bodyPr/>
                    <a:lstStyle/>
                    <a:p>
                      <a:pPr marL="6350" marR="3810" indent="-6350" algn="just">
                        <a:lnSpc>
                          <a:spcPct val="102000"/>
                        </a:lnSpc>
                        <a:spcBef>
                          <a:spcPts val="0"/>
                        </a:spcBef>
                        <a:spcAft>
                          <a:spcPts val="25"/>
                        </a:spcAft>
                      </a:pPr>
                      <a:r>
                        <a:rPr lang="es-PR" sz="1200" dirty="0">
                          <a:effectLst/>
                          <a:latin typeface="+mn-lt"/>
                        </a:rPr>
                        <a:t>Salud Integral</a:t>
                      </a:r>
                    </a:p>
                    <a:p>
                      <a:pPr marL="6350" marR="3810" indent="-6350" algn="just">
                        <a:lnSpc>
                          <a:spcPct val="102000"/>
                        </a:lnSpc>
                        <a:spcBef>
                          <a:spcPts val="0"/>
                        </a:spcBef>
                        <a:spcAft>
                          <a:spcPts val="25"/>
                        </a:spcAft>
                      </a:pPr>
                      <a:r>
                        <a:rPr lang="es-PR" sz="1400" kern="1200" dirty="0">
                          <a:solidFill>
                            <a:schemeClr val="tx1"/>
                          </a:solidFill>
                          <a:effectLst/>
                          <a:latin typeface="+mn-lt"/>
                        </a:rPr>
                        <a:t>Prevención de conflictos y violencia</a:t>
                      </a:r>
                    </a:p>
                    <a:p>
                      <a:pPr marL="6350" marR="3810" indent="-6350" algn="just">
                        <a:lnSpc>
                          <a:spcPct val="102000"/>
                        </a:lnSpc>
                        <a:spcBef>
                          <a:spcPts val="0"/>
                        </a:spcBef>
                        <a:spcAft>
                          <a:spcPts val="25"/>
                        </a:spcAft>
                      </a:pPr>
                      <a:r>
                        <a:rPr lang="es-PR" sz="1400" dirty="0">
                          <a:solidFill>
                            <a:srgbClr val="000000"/>
                          </a:solidFill>
                          <a:effectLst/>
                          <a:latin typeface="+mn-lt"/>
                        </a:rPr>
                        <a:t>Crecimiento y desarrollo humano</a:t>
                      </a:r>
                    </a:p>
                    <a:p>
                      <a:pPr marL="6350" marR="3810" indent="-6350" algn="just">
                        <a:lnSpc>
                          <a:spcPct val="102000"/>
                        </a:lnSpc>
                        <a:spcBef>
                          <a:spcPts val="0"/>
                        </a:spcBef>
                        <a:spcAft>
                          <a:spcPts val="25"/>
                        </a:spcAft>
                      </a:pPr>
                      <a:r>
                        <a:rPr lang="es-PR" sz="1400" dirty="0">
                          <a:solidFill>
                            <a:srgbClr val="000000"/>
                          </a:solidFill>
                          <a:effectLst/>
                          <a:latin typeface="+mn-lt"/>
                        </a:rPr>
                        <a:t>Alimentación adecuada</a:t>
                      </a:r>
                      <a:endParaRPr lang="es-PR" sz="14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7097205"/>
                  </a:ext>
                </a:extLst>
              </a:tr>
              <a:tr h="361703">
                <a:tc>
                  <a:txBody>
                    <a:bodyPr/>
                    <a:lstStyle/>
                    <a:p>
                      <a:pPr marL="6350" marR="3810" indent="-6350" algn="just">
                        <a:lnSpc>
                          <a:spcPct val="102000"/>
                        </a:lnSpc>
                        <a:spcBef>
                          <a:spcPts val="0"/>
                        </a:spcBef>
                        <a:spcAft>
                          <a:spcPts val="25"/>
                        </a:spcAft>
                      </a:pPr>
                      <a:r>
                        <a:rPr lang="es-ES" sz="1600">
                          <a:effectLst/>
                          <a:latin typeface="+mn-lt"/>
                        </a:rPr>
                        <a:t>Promoción de Educación en Salud</a:t>
                      </a:r>
                      <a:endParaRPr lang="es-E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tc>
                  <a:txBody>
                    <a:bodyPr/>
                    <a:lstStyle/>
                    <a:p>
                      <a:pPr marL="6350" marR="3810" indent="-6350" algn="just">
                        <a:lnSpc>
                          <a:spcPct val="102000"/>
                        </a:lnSpc>
                        <a:spcBef>
                          <a:spcPts val="0"/>
                        </a:spcBef>
                        <a:spcAft>
                          <a:spcPts val="25"/>
                        </a:spcAft>
                      </a:pPr>
                      <a:r>
                        <a:rPr lang="es-PR" sz="1200" dirty="0">
                          <a:effectLst/>
                          <a:latin typeface="+mn-lt"/>
                        </a:rPr>
                        <a:t>Estilos de vida saludables</a:t>
                      </a:r>
                    </a:p>
                    <a:p>
                      <a:pPr marL="6350" marR="3810" indent="-6350" algn="just">
                        <a:lnSpc>
                          <a:spcPct val="102000"/>
                        </a:lnSpc>
                        <a:spcBef>
                          <a:spcPts val="0"/>
                        </a:spcBef>
                        <a:spcAft>
                          <a:spcPts val="25"/>
                        </a:spcAft>
                      </a:pPr>
                      <a:r>
                        <a:rPr lang="es-ES" sz="1400" dirty="0">
                          <a:solidFill>
                            <a:srgbClr val="000000"/>
                          </a:solidFill>
                          <a:effectLst/>
                          <a:latin typeface="+mn-lt"/>
                        </a:rPr>
                        <a:t>Prevención del uso y abuso del alcohol, tabaco y otras drogas.</a:t>
                      </a:r>
                    </a:p>
                    <a:p>
                      <a:pPr marL="6350" marR="3810" indent="-6350" algn="just">
                        <a:lnSpc>
                          <a:spcPct val="102000"/>
                        </a:lnSpc>
                        <a:spcBef>
                          <a:spcPts val="0"/>
                        </a:spcBef>
                        <a:spcAft>
                          <a:spcPts val="25"/>
                        </a:spcAft>
                      </a:pPr>
                      <a:r>
                        <a:rPr lang="es-PR" sz="1400" dirty="0">
                          <a:solidFill>
                            <a:srgbClr val="000000"/>
                          </a:solidFill>
                          <a:effectLst/>
                          <a:latin typeface="+mn-lt"/>
                        </a:rPr>
                        <a:t>Salud Sexual</a:t>
                      </a:r>
                    </a:p>
                    <a:p>
                      <a:pPr marL="6350" marR="3810" indent="-6350" algn="just">
                        <a:lnSpc>
                          <a:spcPct val="102000"/>
                        </a:lnSpc>
                        <a:spcBef>
                          <a:spcPts val="0"/>
                        </a:spcBef>
                        <a:spcAft>
                          <a:spcPts val="25"/>
                        </a:spcAft>
                      </a:pPr>
                      <a:r>
                        <a:rPr lang="es-PR" sz="1400" dirty="0">
                          <a:solidFill>
                            <a:srgbClr val="000000"/>
                          </a:solidFill>
                          <a:effectLst/>
                          <a:latin typeface="+mn-lt"/>
                        </a:rPr>
                        <a:t>Peso saludable</a:t>
                      </a:r>
                      <a:endParaRPr lang="es-PR" sz="14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3584036"/>
                  </a:ext>
                </a:extLst>
              </a:tr>
              <a:tr h="748082">
                <a:tc>
                  <a:txBody>
                    <a:bodyPr/>
                    <a:lstStyle/>
                    <a:p>
                      <a:pPr marL="6350" marR="3810" indent="-6350" algn="just">
                        <a:lnSpc>
                          <a:spcPct val="102000"/>
                        </a:lnSpc>
                        <a:spcBef>
                          <a:spcPts val="0"/>
                        </a:spcBef>
                        <a:spcAft>
                          <a:spcPts val="25"/>
                        </a:spcAft>
                      </a:pPr>
                      <a:r>
                        <a:rPr lang="es-ES" sz="1600">
                          <a:effectLst/>
                          <a:latin typeface="+mn-lt"/>
                        </a:rPr>
                        <a:t>Tecnología de la Información y Comunicación (TIC) social</a:t>
                      </a:r>
                      <a:endParaRPr lang="es-E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tc>
                  <a:txBody>
                    <a:bodyPr/>
                    <a:lstStyle/>
                    <a:p>
                      <a:pPr marL="6350" marR="3810" indent="-6350" algn="just">
                        <a:lnSpc>
                          <a:spcPct val="102000"/>
                        </a:lnSpc>
                        <a:spcBef>
                          <a:spcPts val="0"/>
                        </a:spcBef>
                        <a:spcAft>
                          <a:spcPts val="25"/>
                        </a:spcAft>
                      </a:pPr>
                      <a:r>
                        <a:rPr lang="es-PR" sz="1200" dirty="0">
                          <a:effectLst/>
                          <a:latin typeface="+mn-lt"/>
                        </a:rPr>
                        <a:t>Acoso cibernético</a:t>
                      </a:r>
                    </a:p>
                    <a:p>
                      <a:pPr marL="6350" marR="3810" indent="-6350" algn="just">
                        <a:lnSpc>
                          <a:spcPct val="102000"/>
                        </a:lnSpc>
                        <a:spcBef>
                          <a:spcPts val="0"/>
                        </a:spcBef>
                        <a:spcAft>
                          <a:spcPts val="25"/>
                        </a:spcAft>
                      </a:pPr>
                      <a:r>
                        <a:rPr lang="es-ES" sz="1400" dirty="0">
                          <a:solidFill>
                            <a:srgbClr val="000000"/>
                          </a:solidFill>
                          <a:effectLst/>
                          <a:latin typeface="+mn-lt"/>
                        </a:rPr>
                        <a:t>Presión de grupo en las redes sociales y acoso cibernético.</a:t>
                      </a:r>
                    </a:p>
                    <a:p>
                      <a:pPr marL="6350" marR="3810" indent="-6350" algn="just">
                        <a:lnSpc>
                          <a:spcPct val="102000"/>
                        </a:lnSpc>
                        <a:spcBef>
                          <a:spcPts val="0"/>
                        </a:spcBef>
                        <a:spcAft>
                          <a:spcPts val="25"/>
                        </a:spcAft>
                      </a:pPr>
                      <a:r>
                        <a:rPr lang="es-PR" sz="1400" dirty="0">
                          <a:solidFill>
                            <a:srgbClr val="000000"/>
                          </a:solidFill>
                          <a:effectLst/>
                          <a:latin typeface="+mn-lt"/>
                        </a:rPr>
                        <a:t>Prevención de abuso sexual</a:t>
                      </a:r>
                    </a:p>
                    <a:p>
                      <a:pPr marL="6350" marR="3810" indent="-6350" algn="just">
                        <a:lnSpc>
                          <a:spcPct val="102000"/>
                        </a:lnSpc>
                        <a:spcBef>
                          <a:spcPts val="0"/>
                        </a:spcBef>
                        <a:spcAft>
                          <a:spcPts val="25"/>
                        </a:spcAft>
                      </a:pPr>
                      <a:r>
                        <a:rPr lang="es-ES" sz="1400" dirty="0">
                          <a:solidFill>
                            <a:srgbClr val="000000"/>
                          </a:solidFill>
                          <a:effectLst/>
                          <a:latin typeface="+mn-lt"/>
                        </a:rPr>
                        <a:t>Influencia de las Tecnologías de la Información y Comunicación (TIC) Social en la alimentación. </a:t>
                      </a:r>
                      <a:endParaRPr lang="es-PR" sz="14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839101"/>
                  </a:ext>
                </a:extLst>
              </a:tr>
              <a:tr h="566324">
                <a:tc>
                  <a:txBody>
                    <a:bodyPr/>
                    <a:lstStyle/>
                    <a:p>
                      <a:pPr marL="6350" marR="3810" indent="-6350" algn="l">
                        <a:lnSpc>
                          <a:spcPct val="102000"/>
                        </a:lnSpc>
                        <a:spcBef>
                          <a:spcPts val="0"/>
                        </a:spcBef>
                        <a:spcAft>
                          <a:spcPts val="25"/>
                        </a:spcAft>
                      </a:pPr>
                      <a:r>
                        <a:rPr lang="es-ES" sz="1600" dirty="0">
                          <a:effectLst/>
                          <a:latin typeface="+mn-lt"/>
                        </a:rPr>
                        <a:t>Educación para la concienciación ambiental y ecológica.</a:t>
                      </a:r>
                      <a:endParaRPr lang="es-ES" sz="18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tc>
                  <a:txBody>
                    <a:bodyPr/>
                    <a:lstStyle/>
                    <a:p>
                      <a:pPr marL="6350" marR="3810" indent="-6350" algn="just">
                        <a:lnSpc>
                          <a:spcPct val="102000"/>
                        </a:lnSpc>
                        <a:spcBef>
                          <a:spcPts val="0"/>
                        </a:spcBef>
                        <a:spcAft>
                          <a:spcPts val="25"/>
                        </a:spcAft>
                      </a:pPr>
                      <a:r>
                        <a:rPr lang="es-PR" sz="1200" dirty="0">
                          <a:effectLst/>
                          <a:latin typeface="+mn-lt"/>
                        </a:rPr>
                        <a:t>Conciencia ecológica</a:t>
                      </a:r>
                      <a:endParaRPr lang="es-PR" sz="14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8698150"/>
                  </a:ext>
                </a:extLst>
              </a:tr>
              <a:tr h="361703">
                <a:tc>
                  <a:txBody>
                    <a:bodyPr/>
                    <a:lstStyle/>
                    <a:p>
                      <a:pPr marL="6350" marR="3810" indent="-6350" algn="just">
                        <a:lnSpc>
                          <a:spcPct val="102000"/>
                        </a:lnSpc>
                        <a:spcBef>
                          <a:spcPts val="0"/>
                        </a:spcBef>
                        <a:spcAft>
                          <a:spcPts val="25"/>
                        </a:spcAft>
                      </a:pPr>
                      <a:r>
                        <a:rPr lang="es-PR" sz="1600" dirty="0">
                          <a:effectLst/>
                          <a:latin typeface="+mn-lt"/>
                        </a:rPr>
                        <a:t>Emprendimiento e innovación</a:t>
                      </a:r>
                      <a:endParaRPr lang="es-PR" sz="18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tc>
                  <a:txBody>
                    <a:bodyPr/>
                    <a:lstStyle/>
                    <a:p>
                      <a:pPr marL="6350" marR="3810" indent="-6350" algn="just">
                        <a:lnSpc>
                          <a:spcPct val="102000"/>
                        </a:lnSpc>
                        <a:spcBef>
                          <a:spcPts val="0"/>
                        </a:spcBef>
                        <a:spcAft>
                          <a:spcPts val="25"/>
                        </a:spcAft>
                      </a:pPr>
                      <a:r>
                        <a:rPr lang="es-PR" sz="1200" dirty="0">
                          <a:effectLst/>
                          <a:latin typeface="+mn-lt"/>
                        </a:rPr>
                        <a:t>Aptitudes del emprendedor</a:t>
                      </a:r>
                      <a:endParaRPr lang="es-PR" sz="1400" dirty="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4463272"/>
                  </a:ext>
                </a:extLst>
              </a:tr>
            </a:tbl>
          </a:graphicData>
        </a:graphic>
      </p:graphicFrame>
    </p:spTree>
    <p:extLst>
      <p:ext uri="{BB962C8B-B14F-4D97-AF65-F5344CB8AC3E}">
        <p14:creationId xmlns:p14="http://schemas.microsoft.com/office/powerpoint/2010/main" val="2383628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50" name="Google Shape;250;p19"/>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a:p>
        </p:txBody>
      </p:sp>
      <p:sp>
        <p:nvSpPr>
          <p:cNvPr id="239" name="Google Shape;239;p19"/>
          <p:cNvSpPr txBox="1">
            <a:spLocks noGrp="1"/>
          </p:cNvSpPr>
          <p:nvPr>
            <p:ph type="ctrTitle" idx="4294967295"/>
          </p:nvPr>
        </p:nvSpPr>
        <p:spPr>
          <a:xfrm>
            <a:off x="1258866" y="-235300"/>
            <a:ext cx="6534150" cy="115887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Nuevas herramientas </a:t>
            </a:r>
            <a:endParaRPr sz="3600" dirty="0"/>
          </a:p>
        </p:txBody>
      </p:sp>
      <p:sp>
        <p:nvSpPr>
          <p:cNvPr id="240" name="Google Shape;240;p19"/>
          <p:cNvSpPr txBox="1">
            <a:spLocks noGrp="1"/>
          </p:cNvSpPr>
          <p:nvPr>
            <p:ph type="subTitle" idx="4294967295"/>
          </p:nvPr>
        </p:nvSpPr>
        <p:spPr>
          <a:xfrm>
            <a:off x="1368697" y="4066656"/>
            <a:ext cx="6534150" cy="78422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Nuestro currículo oficial 2022</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86927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F521A-97D6-E88F-FBE0-5D1CDCB3DCD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3" name="Google Shape;239;p19">
            <a:extLst>
              <a:ext uri="{FF2B5EF4-FFF2-40B4-BE49-F238E27FC236}">
                <a16:creationId xmlns:a16="http://schemas.microsoft.com/office/drawing/2014/main" id="{2ABC4F19-1206-6552-DB3D-B0BA497516DF}"/>
              </a:ext>
            </a:extLst>
          </p:cNvPr>
          <p:cNvSpPr txBox="1">
            <a:spLocks/>
          </p:cNvSpPr>
          <p:nvPr/>
        </p:nvSpPr>
        <p:spPr>
          <a:xfrm>
            <a:off x="873337" y="361928"/>
            <a:ext cx="6927525" cy="891713"/>
          </a:xfrm>
          <a:prstGeom prst="rect">
            <a:avLst/>
          </a:prstGeom>
          <a:noFill/>
          <a:ln>
            <a:noFill/>
          </a:ln>
        </p:spPr>
        <p:txBody>
          <a:bodyPr spcFirstLastPara="1" vert="horz" wrap="square" lIns="91440" tIns="45720" rIns="91440" bIns="45720" rtlCol="0" anchor="b"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algn="ctr"/>
            <a:r>
              <a:rPr lang="en-US" sz="3800" kern="1200" dirty="0" err="1">
                <a:solidFill>
                  <a:schemeClr val="tx1"/>
                </a:solidFill>
                <a:latin typeface="+mj-lt"/>
                <a:ea typeface="+mj-ea"/>
                <a:cs typeface="+mj-cs"/>
              </a:rPr>
              <a:t>Nuevas</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herramientas</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educativas</a:t>
            </a:r>
            <a:r>
              <a:rPr lang="en-US" sz="3800" kern="1200" dirty="0">
                <a:solidFill>
                  <a:schemeClr val="tx1"/>
                </a:solidFill>
                <a:latin typeface="+mj-lt"/>
                <a:ea typeface="+mj-ea"/>
                <a:cs typeface="+mj-cs"/>
              </a:rPr>
              <a:t> </a:t>
            </a:r>
          </a:p>
        </p:txBody>
      </p:sp>
      <p:pic>
        <p:nvPicPr>
          <p:cNvPr id="4" name="Picture 2" descr="diseño educativo para curso en línea en tableta 1214426 Vector en Vecteezy">
            <a:extLst>
              <a:ext uri="{FF2B5EF4-FFF2-40B4-BE49-F238E27FC236}">
                <a16:creationId xmlns:a16="http://schemas.microsoft.com/office/drawing/2014/main" id="{ADFB5A8D-08CF-C6C0-B82B-4CE70FCB46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94" b="13230"/>
          <a:stretch/>
        </p:blipFill>
        <p:spPr bwMode="auto">
          <a:xfrm>
            <a:off x="5223334" y="1736826"/>
            <a:ext cx="3851222" cy="29452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oogle Shape;240;p19">
            <a:extLst>
              <a:ext uri="{FF2B5EF4-FFF2-40B4-BE49-F238E27FC236}">
                <a16:creationId xmlns:a16="http://schemas.microsoft.com/office/drawing/2014/main" id="{1C9C6C37-CADC-1C56-EA56-02EE96CBDDB0}"/>
              </a:ext>
            </a:extLst>
          </p:cNvPr>
          <p:cNvGraphicFramePr/>
          <p:nvPr>
            <p:extLst>
              <p:ext uri="{D42A27DB-BD31-4B8C-83A1-F6EECF244321}">
                <p14:modId xmlns:p14="http://schemas.microsoft.com/office/powerpoint/2010/main" val="1735776191"/>
              </p:ext>
            </p:extLst>
          </p:nvPr>
        </p:nvGraphicFramePr>
        <p:xfrm>
          <a:off x="325666" y="1735120"/>
          <a:ext cx="4897668" cy="2945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769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dirty="0"/>
          </a:p>
        </p:txBody>
      </p:sp>
      <p:sp>
        <p:nvSpPr>
          <p:cNvPr id="5" name="Title 1">
            <a:extLst>
              <a:ext uri="{FF2B5EF4-FFF2-40B4-BE49-F238E27FC236}">
                <a16:creationId xmlns:a16="http://schemas.microsoft.com/office/drawing/2014/main" id="{07DD3557-3C8A-818A-0BDA-D961051A343A}"/>
              </a:ext>
            </a:extLst>
          </p:cNvPr>
          <p:cNvSpPr txBox="1">
            <a:spLocks/>
          </p:cNvSpPr>
          <p:nvPr/>
        </p:nvSpPr>
        <p:spPr>
          <a:xfrm>
            <a:off x="1143000" y="1343777"/>
            <a:ext cx="6858000" cy="2455944"/>
          </a:xfrm>
          <a:prstGeom prst="rect">
            <a:avLst/>
          </a:prstGeom>
        </p:spPr>
        <p:txBody>
          <a:bodyPr vert="horz" lIns="91440" tIns="45720" rIns="91440" bIns="45720" rtlCol="0" anchor="ctr">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kern="1200" dirty="0">
                <a:solidFill>
                  <a:schemeClr val="tx1"/>
                </a:solidFill>
                <a:latin typeface="+mj-lt"/>
                <a:ea typeface="+mj-ea"/>
                <a:cs typeface="+mj-cs"/>
              </a:rPr>
              <a:t>Carta Circular </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Programa Salud Escolar 2022-2023</a:t>
            </a:r>
          </a:p>
        </p:txBody>
      </p:sp>
      <p:pic>
        <p:nvPicPr>
          <p:cNvPr id="7" name="Picture 2" descr="Salud Escolar | Mysite">
            <a:extLst>
              <a:ext uri="{FF2B5EF4-FFF2-40B4-BE49-F238E27FC236}">
                <a16:creationId xmlns:a16="http://schemas.microsoft.com/office/drawing/2014/main" id="{C8726176-8863-115F-8143-DA954254F460}"/>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877695" y="839794"/>
            <a:ext cx="3388610" cy="346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76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896D-FF63-602A-D901-DC2830F3FE63}"/>
              </a:ext>
            </a:extLst>
          </p:cNvPr>
          <p:cNvSpPr>
            <a:spLocks noGrp="1"/>
          </p:cNvSpPr>
          <p:nvPr>
            <p:ph type="title"/>
          </p:nvPr>
        </p:nvSpPr>
        <p:spPr>
          <a:xfrm>
            <a:off x="606478" y="290197"/>
            <a:ext cx="6927525" cy="891713"/>
          </a:xfrm>
        </p:spPr>
        <p:txBody>
          <a:bodyPr anchor="b">
            <a:normAutofit fontScale="90000"/>
          </a:bodyPr>
          <a:lstStyle/>
          <a:p>
            <a:r>
              <a:rPr lang="es-ES" sz="1900" b="1">
                <a:effectLst/>
                <a:latin typeface="Montserrat" panose="00000500000000000000" pitchFamily="2" charset="0"/>
                <a:ea typeface="Times New Roman" panose="02020603050405020304" pitchFamily="18" charset="0"/>
                <a:cs typeface="Arial" panose="020B0604020202020204" pitchFamily="34" charset="0"/>
              </a:rPr>
              <a:t>POLÍTICA PÚBLICA SOBRE LA ORGANIZACIÓN Y EL FUNCIONAMIENTO DEL PROGRAMA DE SALUD ESCOLAR </a:t>
            </a:r>
            <a:endParaRPr lang="es-PR" sz="1900" b="1"/>
          </a:p>
        </p:txBody>
      </p:sp>
      <p:sp>
        <p:nvSpPr>
          <p:cNvPr id="3" name="Content Placeholder 2">
            <a:extLst>
              <a:ext uri="{FF2B5EF4-FFF2-40B4-BE49-F238E27FC236}">
                <a16:creationId xmlns:a16="http://schemas.microsoft.com/office/drawing/2014/main" id="{CEA89E75-0B80-CF85-3638-FFE01F41D14A}"/>
              </a:ext>
            </a:extLst>
          </p:cNvPr>
          <p:cNvSpPr>
            <a:spLocks noGrp="1"/>
          </p:cNvSpPr>
          <p:nvPr>
            <p:ph idx="1"/>
          </p:nvPr>
        </p:nvSpPr>
        <p:spPr>
          <a:xfrm>
            <a:off x="595245" y="1949631"/>
            <a:ext cx="7607751" cy="2576649"/>
          </a:xfrm>
        </p:spPr>
        <p:txBody>
          <a:bodyPr anchor="ctr">
            <a:normAutofit/>
          </a:bodyPr>
          <a:lstStyle/>
          <a:p>
            <a:pPr marL="0" indent="0">
              <a:spcBef>
                <a:spcPts val="0"/>
              </a:spcBef>
              <a:spcAft>
                <a:spcPts val="600"/>
              </a:spcAft>
              <a:buNone/>
            </a:pPr>
            <a:r>
              <a:rPr lang="es-ES" sz="1100">
                <a:effectLst/>
                <a:latin typeface="Montserrat"/>
                <a:ea typeface="Calibri" panose="020F0502020204030204" pitchFamily="34" charset="0"/>
                <a:cs typeface="Times New Roman"/>
              </a:rPr>
              <a:t>El Departamento de Educación de Puerto Rico (DEPR) tiene la responsabilidad de promover el desarrollo holístico e integral de los estudiantes.</a:t>
            </a:r>
            <a:r>
              <a:rPr lang="es-ES" sz="1100">
                <a:latin typeface="Montserrat"/>
                <a:ea typeface="Calibri" panose="020F0502020204030204" pitchFamily="34" charset="0"/>
                <a:cs typeface="Times New Roman"/>
              </a:rPr>
              <a:t> </a:t>
            </a:r>
            <a:r>
              <a:rPr lang="es-ES" sz="1100">
                <a:effectLst/>
                <a:latin typeface="Montserrat"/>
                <a:ea typeface="Calibri" panose="020F0502020204030204" pitchFamily="34" charset="0"/>
                <a:cs typeface="Times New Roman"/>
              </a:rPr>
              <a:t> Por esto reconoce la importancia de su desarrollo físico, metal, emocional, social, cultural y espiritual.</a:t>
            </a:r>
            <a:r>
              <a:rPr lang="es-ES" sz="1100">
                <a:latin typeface="Montserrat"/>
                <a:ea typeface="Calibri" panose="020F0502020204030204" pitchFamily="34" charset="0"/>
                <a:cs typeface="Times New Roman"/>
              </a:rPr>
              <a:t>  </a:t>
            </a:r>
            <a:endParaRPr lang="es-ES" sz="1100">
              <a:effectLst/>
              <a:latin typeface="Montserrat" panose="00000500000000000000" pitchFamily="2" charset="0"/>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s-ES" sz="1100">
              <a:latin typeface="Montserrat" panose="00000500000000000000" pitchFamily="2" charset="0"/>
              <a:ea typeface="Calibri" panose="020F0502020204030204" pitchFamily="34" charset="0"/>
              <a:cs typeface="Times New Roman" panose="02020603050405020304" pitchFamily="18" charset="0"/>
            </a:endParaRPr>
          </a:p>
          <a:p>
            <a:pPr marL="0" indent="0">
              <a:spcBef>
                <a:spcPts val="0"/>
              </a:spcBef>
              <a:spcAft>
                <a:spcPts val="600"/>
              </a:spcAft>
              <a:buNone/>
            </a:pPr>
            <a:r>
              <a:rPr lang="es-ES" sz="1100">
                <a:effectLst/>
                <a:latin typeface="Montserrat"/>
                <a:ea typeface="Calibri" panose="020F0502020204030204" pitchFamily="34" charset="0"/>
                <a:cs typeface="Times New Roman"/>
              </a:rPr>
              <a:t>Mediante el </a:t>
            </a:r>
            <a:r>
              <a:rPr lang="es-ES" sz="1100">
                <a:effectLst/>
                <a:latin typeface="Montserrat"/>
                <a:ea typeface="Times New Roman" panose="02020603050405020304" pitchFamily="18" charset="0"/>
                <a:cs typeface="Arial"/>
              </a:rPr>
              <a:t>Programa de Salud Escolar aspira a que los estudiantes se reconozcan como personas integrales. Esto es, como seres biopsicosociales en interacción dinámica con el entorno físico y sociocultural.</a:t>
            </a:r>
            <a:r>
              <a:rPr lang="es-ES" sz="1100">
                <a:latin typeface="Montserrat"/>
                <a:ea typeface="Times New Roman" panose="02020603050405020304" pitchFamily="18" charset="0"/>
                <a:cs typeface="Arial"/>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s-ES" sz="11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s-ES" sz="1100" b="1">
                <a:effectLst/>
                <a:latin typeface="Montserrat"/>
                <a:ea typeface="Times New Roman" panose="02020603050405020304" pitchFamily="18" charset="0"/>
                <a:cs typeface="Arial"/>
              </a:rPr>
              <a:t>Para el logro de esta meta</a:t>
            </a:r>
            <a:r>
              <a:rPr lang="es-ES" sz="1100">
                <a:effectLst/>
                <a:latin typeface="Montserrat"/>
                <a:ea typeface="Times New Roman" panose="02020603050405020304" pitchFamily="18" charset="0"/>
                <a:cs typeface="Arial"/>
              </a:rPr>
              <a:t>, las experiencias que le ofrece la educación en salud integral facilitarán el desarrollo de conceptos, actitudes y destrezas, que lo ayudarán en la selección de conductas favorables a la salud integral, dentro de las opciones que le ofrece su entorno; haciendo el mejor uso de sus capacidades intelectuales, emocionales y económicas.</a:t>
            </a:r>
            <a:endParaRPr lang="es-ES" sz="1100">
              <a:effectLst/>
              <a:latin typeface="Montserrat"/>
              <a:ea typeface="Calibri" panose="020F0502020204030204" pitchFamily="34" charset="0"/>
              <a:cs typeface="Arial"/>
            </a:endParaRPr>
          </a:p>
        </p:txBody>
      </p:sp>
      <p:sp>
        <p:nvSpPr>
          <p:cNvPr id="4" name="Slide Number Placeholder 3">
            <a:extLst>
              <a:ext uri="{FF2B5EF4-FFF2-40B4-BE49-F238E27FC236}">
                <a16:creationId xmlns:a16="http://schemas.microsoft.com/office/drawing/2014/main" id="{D150D05C-AC8C-BFEC-7F64-6762318C7D6B}"/>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29</a:t>
            </a:fld>
            <a:endParaRPr lang="en"/>
          </a:p>
        </p:txBody>
      </p:sp>
      <p:pic>
        <p:nvPicPr>
          <p:cNvPr id="10" name="Picture 2" descr="Salud Escolar | Mysite">
            <a:extLst>
              <a:ext uri="{FF2B5EF4-FFF2-40B4-BE49-F238E27FC236}">
                <a16:creationId xmlns:a16="http://schemas.microsoft.com/office/drawing/2014/main" id="{872853CB-4F43-FF3D-E4D7-A6AC5E131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175" y="184662"/>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50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3092116" y="878305"/>
            <a:ext cx="5426242" cy="856901"/>
          </a:xfrm>
        </p:spPr>
        <p:txBody>
          <a:bodyPr/>
          <a:lstStyle/>
          <a:p>
            <a:r>
              <a:rPr lang="es-PR" sz="3200" b="1" dirty="0">
                <a:solidFill>
                  <a:schemeClr val="accent4"/>
                </a:solidFill>
                <a:effectLst>
                  <a:outerShdw blurRad="38100" dist="38100" dir="2700000" algn="tl">
                    <a:srgbClr val="000000">
                      <a:alpha val="43137"/>
                    </a:srgbClr>
                  </a:outerShdw>
                </a:effectLst>
              </a:rPr>
              <a:t>Nota aclaratoria</a:t>
            </a:r>
          </a:p>
        </p:txBody>
      </p:sp>
      <p:sp>
        <p:nvSpPr>
          <p:cNvPr id="417" name="Google Shape;417;p19"/>
          <p:cNvSpPr txBox="1">
            <a:spLocks noGrp="1"/>
          </p:cNvSpPr>
          <p:nvPr>
            <p:ph type="body" idx="1"/>
          </p:nvPr>
        </p:nvSpPr>
        <p:spPr>
          <a:xfrm>
            <a:off x="3092116" y="1885520"/>
            <a:ext cx="5426242"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2000" dirty="0"/>
              <a:t>Para propósitos de carácter legal en relación con la Ley de Derechos Civiles de 1964, el uso de los términos estudiante, maestro, director, facilitador,  y cualquier otro que pueda hacer referencia a ambos géneros, incluye tanto al masculino como al femenino.​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descr="A picture containing text&#10;&#10;Description automatically generated">
            <a:extLst>
              <a:ext uri="{FF2B5EF4-FFF2-40B4-BE49-F238E27FC236}">
                <a16:creationId xmlns:a16="http://schemas.microsoft.com/office/drawing/2014/main" id="{6F41CFA9-619C-473F-9E36-83F2A83C6F83}"/>
              </a:ext>
            </a:extLst>
          </p:cNvPr>
          <p:cNvPicPr>
            <a:picLocks noChangeAspect="1"/>
          </p:cNvPicPr>
          <p:nvPr/>
        </p:nvPicPr>
        <p:blipFill>
          <a:blip r:embed="rId3"/>
          <a:stretch>
            <a:fillRect/>
          </a:stretch>
        </p:blipFill>
        <p:spPr>
          <a:xfrm>
            <a:off x="6102350" y="179484"/>
            <a:ext cx="2235628" cy="1050123"/>
          </a:xfrm>
          <a:prstGeom prst="rect">
            <a:avLst/>
          </a:prstGeom>
        </p:spPr>
      </p:pic>
    </p:spTree>
    <p:extLst>
      <p:ext uri="{BB962C8B-B14F-4D97-AF65-F5344CB8AC3E}">
        <p14:creationId xmlns:p14="http://schemas.microsoft.com/office/powerpoint/2010/main" val="1430646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E16CD09-37CF-AA31-1B0C-08DE7D9FDD43}"/>
              </a:ext>
            </a:extLst>
          </p:cNvPr>
          <p:cNvSpPr>
            <a:spLocks noGrp="1"/>
          </p:cNvSpPr>
          <p:nvPr>
            <p:ph type="title"/>
          </p:nvPr>
        </p:nvSpPr>
        <p:spPr>
          <a:xfrm>
            <a:off x="628650" y="273843"/>
            <a:ext cx="7886700" cy="994173"/>
          </a:xfrm>
        </p:spPr>
        <p:txBody>
          <a:bodyPr vert="horz" lIns="91440" tIns="45720" rIns="91440" bIns="45720" rtlCol="0">
            <a:normAutofit/>
          </a:bodyPr>
          <a:lstStyle/>
          <a:p>
            <a:pPr defTabSz="914400"/>
            <a:r>
              <a:rPr lang="en-US" sz="3500" kern="1200">
                <a:solidFill>
                  <a:schemeClr val="tx1"/>
                </a:solidFill>
                <a:latin typeface="+mj-lt"/>
                <a:ea typeface="+mj-ea"/>
                <a:cs typeface="+mj-cs"/>
              </a:rPr>
              <a:t>Programa Salud Escolar</a:t>
            </a:r>
          </a:p>
        </p:txBody>
      </p:sp>
      <p:sp>
        <p:nvSpPr>
          <p:cNvPr id="4" name="Slide Number Placeholder 3">
            <a:extLst>
              <a:ext uri="{FF2B5EF4-FFF2-40B4-BE49-F238E27FC236}">
                <a16:creationId xmlns:a16="http://schemas.microsoft.com/office/drawing/2014/main" id="{CB777E8A-50A3-462B-CEAC-8735BD01068F}"/>
              </a:ext>
            </a:extLst>
          </p:cNvPr>
          <p:cNvSpPr>
            <a:spLocks noGrp="1"/>
          </p:cNvSpPr>
          <p:nvPr>
            <p:ph type="sldNum" sz="quarter" idx="12"/>
          </p:nvPr>
        </p:nvSpPr>
        <p:spPr>
          <a:xfrm>
            <a:off x="6457950" y="4767262"/>
            <a:ext cx="2057400" cy="273844"/>
          </a:xfrm>
        </p:spPr>
        <p:txBody>
          <a:bodyPr>
            <a:normAutofit fontScale="25000" lnSpcReduction="20000"/>
          </a:bodyPr>
          <a:lstStyle/>
          <a:p>
            <a:pPr marL="0" lvl="0" indent="0" rtl="0">
              <a:spcBef>
                <a:spcPts val="0"/>
              </a:spcBef>
              <a:spcAft>
                <a:spcPts val="600"/>
              </a:spcAft>
              <a:buNone/>
            </a:pPr>
            <a:fld id="{00000000-1234-1234-1234-123412341234}" type="slidenum">
              <a:rPr lang="en"/>
              <a:pPr marL="0" lvl="0" indent="0" rtl="0">
                <a:spcBef>
                  <a:spcPts val="0"/>
                </a:spcBef>
                <a:spcAft>
                  <a:spcPts val="600"/>
                </a:spcAft>
                <a:buNone/>
              </a:pPr>
              <a:t>30</a:t>
            </a:fld>
            <a:endParaRPr lang="en"/>
          </a:p>
        </p:txBody>
      </p:sp>
      <p:graphicFrame>
        <p:nvGraphicFramePr>
          <p:cNvPr id="7" name="Diagram 6">
            <a:extLst>
              <a:ext uri="{FF2B5EF4-FFF2-40B4-BE49-F238E27FC236}">
                <a16:creationId xmlns:a16="http://schemas.microsoft.com/office/drawing/2014/main" id="{B4F29608-BC68-44AA-5A5D-80FF8F8AD5E8}"/>
              </a:ext>
            </a:extLst>
          </p:cNvPr>
          <p:cNvGraphicFramePr/>
          <p:nvPr>
            <p:extLst>
              <p:ext uri="{D42A27DB-BD31-4B8C-83A1-F6EECF244321}">
                <p14:modId xmlns:p14="http://schemas.microsoft.com/office/powerpoint/2010/main" val="443987291"/>
              </p:ext>
            </p:extLst>
          </p:nvPr>
        </p:nvGraphicFramePr>
        <p:xfrm>
          <a:off x="764116" y="1707355"/>
          <a:ext cx="7886700" cy="3007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3322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F2787-4BDB-C617-688C-EEBBC149FD40}"/>
              </a:ext>
            </a:extLst>
          </p:cNvPr>
          <p:cNvSpPr>
            <a:spLocks noGrp="1"/>
          </p:cNvSpPr>
          <p:nvPr>
            <p:ph type="title"/>
          </p:nvPr>
        </p:nvSpPr>
        <p:spPr>
          <a:xfrm>
            <a:off x="806824" y="601555"/>
            <a:ext cx="6243085" cy="891713"/>
          </a:xfrm>
        </p:spPr>
        <p:txBody>
          <a:bodyPr anchor="b">
            <a:normAutofit fontScale="90000"/>
          </a:bodyPr>
          <a:lstStyle/>
          <a:p>
            <a:r>
              <a:rPr lang="es-PR" sz="2900" dirty="0">
                <a:cs typeface="Calibri Light"/>
              </a:rPr>
              <a:t>Principios Generales del Programa Salud Escolar</a:t>
            </a:r>
            <a:endParaRPr lang="es-PR" sz="2900" dirty="0"/>
          </a:p>
        </p:txBody>
      </p:sp>
      <p:sp>
        <p:nvSpPr>
          <p:cNvPr id="3" name="Content Placeholder 2">
            <a:extLst>
              <a:ext uri="{FF2B5EF4-FFF2-40B4-BE49-F238E27FC236}">
                <a16:creationId xmlns:a16="http://schemas.microsoft.com/office/drawing/2014/main" id="{92C90373-C03E-C357-7A8C-E4CB6D3F2E22}"/>
              </a:ext>
            </a:extLst>
          </p:cNvPr>
          <p:cNvSpPr>
            <a:spLocks noGrp="1"/>
          </p:cNvSpPr>
          <p:nvPr>
            <p:ph idx="1"/>
          </p:nvPr>
        </p:nvSpPr>
        <p:spPr>
          <a:xfrm>
            <a:off x="606478" y="1626902"/>
            <a:ext cx="7607751" cy="2576649"/>
          </a:xfrm>
        </p:spPr>
        <p:txBody>
          <a:bodyPr vert="horz" lIns="91440" tIns="45720" rIns="91440" bIns="45720" rtlCol="0" anchor="ctr">
            <a:normAutofit lnSpcReduction="10000"/>
          </a:bodyPr>
          <a:lstStyle/>
          <a:p>
            <a:pPr marL="0" indent="0">
              <a:buNone/>
            </a:pPr>
            <a:r>
              <a:rPr lang="es-PR" sz="1500" dirty="0">
                <a:ea typeface="+mn-lt"/>
                <a:cs typeface="+mn-lt"/>
              </a:rPr>
              <a:t>El maestro de salud escolar certificado es uno de los profesionales mejor cualificados para dirigir al estudiantado hacia el desarrollo de destrezas y actitudes que le permitan adoptar conductas apropiadas y efectivas, relacionadas con su salud física, mental-emocional, social-cultural, vocacional y espiritual.</a:t>
            </a:r>
            <a:endParaRPr lang="es-PR" sz="1500" dirty="0">
              <a:cs typeface="Calibri" panose="020F0502020204030204"/>
            </a:endParaRPr>
          </a:p>
          <a:p>
            <a:pPr marL="0" indent="0">
              <a:buNone/>
            </a:pPr>
            <a:endParaRPr lang="es-PR" sz="1500" dirty="0">
              <a:ea typeface="+mn-lt"/>
              <a:cs typeface="+mn-lt"/>
            </a:endParaRPr>
          </a:p>
          <a:p>
            <a:pPr marL="0" indent="0">
              <a:buNone/>
            </a:pPr>
            <a:r>
              <a:rPr lang="es-PR" sz="1500" dirty="0">
                <a:ea typeface="+mn-lt"/>
                <a:cs typeface="+mn-lt"/>
              </a:rPr>
              <a:t>Es fundamental que la educación en salud escolar se desarrolle desde el nivel preescolar hasta el nivel superior de forma documentada, planificada, sistemática, secuencial y actualizada, con un enfoque integral que responda a las necesidades específicas del estudiante.  La misma se sostiene en el principio de que la adopción y la modificación de conducta es un proceso intrínseco </a:t>
            </a:r>
            <a:endParaRPr lang="es-PR" sz="1500" dirty="0">
              <a:cs typeface="Calibri" panose="020F0502020204030204"/>
            </a:endParaRPr>
          </a:p>
        </p:txBody>
      </p:sp>
      <p:sp>
        <p:nvSpPr>
          <p:cNvPr id="4" name="Slide Number Placeholder 3">
            <a:extLst>
              <a:ext uri="{FF2B5EF4-FFF2-40B4-BE49-F238E27FC236}">
                <a16:creationId xmlns:a16="http://schemas.microsoft.com/office/drawing/2014/main" id="{22C981BA-AB92-846E-9AAB-D8677EFB91AD}"/>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31</a:t>
            </a:fld>
            <a:endParaRPr lang="en"/>
          </a:p>
        </p:txBody>
      </p:sp>
      <p:pic>
        <p:nvPicPr>
          <p:cNvPr id="10" name="Picture 2" descr="Salud Escolar | Mysite">
            <a:extLst>
              <a:ext uri="{FF2B5EF4-FFF2-40B4-BE49-F238E27FC236}">
                <a16:creationId xmlns:a16="http://schemas.microsoft.com/office/drawing/2014/main" id="{8BD23ECA-C5F8-39F2-A8C4-7773F486B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346" y="203775"/>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997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883E-A4CB-0FD5-DBB1-AC863DFB23E1}"/>
              </a:ext>
            </a:extLst>
          </p:cNvPr>
          <p:cNvSpPr>
            <a:spLocks noGrp="1"/>
          </p:cNvSpPr>
          <p:nvPr>
            <p:ph type="title"/>
          </p:nvPr>
        </p:nvSpPr>
        <p:spPr>
          <a:xfrm>
            <a:off x="754396" y="467922"/>
            <a:ext cx="6927525" cy="891713"/>
          </a:xfrm>
        </p:spPr>
        <p:txBody>
          <a:bodyPr anchor="b">
            <a:normAutofit/>
          </a:bodyPr>
          <a:lstStyle/>
          <a:p>
            <a:r>
              <a:rPr lang="es-PR" sz="4100" b="1" dirty="0">
                <a:latin typeface="Varela Round" panose="00000500000000000000" pitchFamily="2" charset="-79"/>
                <a:cs typeface="Varela Round" panose="00000500000000000000" pitchFamily="2" charset="-79"/>
              </a:rPr>
              <a:t>Fundamentos </a:t>
            </a:r>
            <a:endParaRPr lang="en-US" sz="4100" dirty="0">
              <a:latin typeface="Varela Round" panose="00000500000000000000" pitchFamily="2" charset="-79"/>
              <a:cs typeface="Varela Round" panose="00000500000000000000" pitchFamily="2" charset="-79"/>
            </a:endParaRPr>
          </a:p>
        </p:txBody>
      </p:sp>
      <p:sp>
        <p:nvSpPr>
          <p:cNvPr id="3" name="Content Placeholder 2">
            <a:extLst>
              <a:ext uri="{FF2B5EF4-FFF2-40B4-BE49-F238E27FC236}">
                <a16:creationId xmlns:a16="http://schemas.microsoft.com/office/drawing/2014/main" id="{63EA9F26-505B-4B3A-2398-254904A6B9EF}"/>
              </a:ext>
            </a:extLst>
          </p:cNvPr>
          <p:cNvSpPr>
            <a:spLocks noGrp="1"/>
          </p:cNvSpPr>
          <p:nvPr>
            <p:ph idx="1"/>
          </p:nvPr>
        </p:nvSpPr>
        <p:spPr>
          <a:xfrm>
            <a:off x="628862" y="1623782"/>
            <a:ext cx="7607751" cy="2576649"/>
          </a:xfrm>
        </p:spPr>
        <p:txBody>
          <a:bodyPr vert="horz" lIns="91440" tIns="45720" rIns="91440" bIns="45720" rtlCol="0" anchor="ctr">
            <a:normAutofit lnSpcReduction="10000"/>
          </a:bodyPr>
          <a:lstStyle/>
          <a:p>
            <a:pPr marL="0" indent="0">
              <a:buNone/>
            </a:pPr>
            <a:r>
              <a:rPr lang="es-PR" sz="1300" dirty="0">
                <a:ea typeface="+mn-lt"/>
                <a:cs typeface="+mn-lt"/>
              </a:rPr>
              <a:t>El programa combina enfoques, métodos, estrategias y técnicas educativas complementarias para promover, proteger y mantener la salud, así como el bienestar del individuo y de la comunidad. El enfoque que sostiene está estructurado en los siguientes fundamentos:</a:t>
            </a:r>
            <a:r>
              <a:rPr lang="en-US" sz="1300" dirty="0">
                <a:ea typeface="+mn-lt"/>
                <a:cs typeface="+mn-lt"/>
              </a:rPr>
              <a:t> </a:t>
            </a:r>
            <a:endParaRPr lang="en-US" sz="1300" dirty="0">
              <a:cs typeface="Calibri" panose="020F0502020204030204"/>
            </a:endParaRPr>
          </a:p>
          <a:p>
            <a:pPr marL="0" indent="0">
              <a:buNone/>
            </a:pPr>
            <a:endParaRPr lang="en-US" sz="1300" dirty="0">
              <a:ea typeface="+mn-lt"/>
              <a:cs typeface="+mn-lt"/>
            </a:endParaRPr>
          </a:p>
          <a:p>
            <a:pPr marL="285750" indent="-285750">
              <a:buFont typeface="Wingdings" panose="020B0604020202020204" pitchFamily="34" charset="0"/>
              <a:buChar char="ü"/>
            </a:pPr>
            <a:r>
              <a:rPr lang="es-PR" sz="1300" dirty="0">
                <a:ea typeface="+mn-lt"/>
                <a:cs typeface="+mn-lt"/>
              </a:rPr>
              <a:t> </a:t>
            </a:r>
            <a:r>
              <a:rPr lang="en-US" sz="1300" dirty="0">
                <a:ea typeface="+mn-lt"/>
                <a:cs typeface="+mn-lt"/>
              </a:rPr>
              <a:t> </a:t>
            </a:r>
            <a:r>
              <a:rPr lang="es-PR" sz="1300" dirty="0">
                <a:ea typeface="+mn-lt"/>
                <a:cs typeface="+mn-lt"/>
              </a:rPr>
              <a:t>La implantación de un programa debe ser planificado, secuencial y de carácter sistemático, desde prekínder al duodécimo grado (PK-12).</a:t>
            </a:r>
            <a:endParaRPr lang="en-US" sz="1300" dirty="0">
              <a:cs typeface="Calibri" panose="020F0502020204030204"/>
            </a:endParaRPr>
          </a:p>
          <a:p>
            <a:pPr marL="285750" indent="-285750">
              <a:buFont typeface="Wingdings" panose="020B0604020202020204" pitchFamily="34" charset="0"/>
              <a:buChar char="ü"/>
            </a:pPr>
            <a:r>
              <a:rPr lang="es-PR" sz="1300" dirty="0">
                <a:ea typeface="+mn-lt"/>
                <a:cs typeface="+mn-lt"/>
              </a:rPr>
              <a:t> </a:t>
            </a:r>
            <a:r>
              <a:rPr lang="en-US" sz="1300" dirty="0">
                <a:ea typeface="+mn-lt"/>
                <a:cs typeface="+mn-lt"/>
              </a:rPr>
              <a:t> </a:t>
            </a:r>
            <a:r>
              <a:rPr lang="es-PR" sz="1300" dirty="0">
                <a:ea typeface="+mn-lt"/>
                <a:cs typeface="+mn-lt"/>
              </a:rPr>
              <a:t>Los textos y materiales didácticos son documentos de referencia alineados a los estándares de esta disciplina.</a:t>
            </a:r>
            <a:endParaRPr lang="en-US" sz="1300" dirty="0">
              <a:cs typeface="Calibri" panose="020F0502020204030204"/>
            </a:endParaRPr>
          </a:p>
          <a:p>
            <a:pPr marL="285750" indent="-285750">
              <a:buFont typeface="Wingdings" panose="020B0604020202020204" pitchFamily="34" charset="0"/>
              <a:buChar char="ü"/>
            </a:pPr>
            <a:r>
              <a:rPr lang="es-PR" sz="1300" dirty="0">
                <a:ea typeface="+mn-lt"/>
                <a:cs typeface="+mn-lt"/>
              </a:rPr>
              <a:t> </a:t>
            </a:r>
            <a:r>
              <a:rPr lang="en-US" sz="1300" dirty="0">
                <a:ea typeface="+mn-lt"/>
                <a:cs typeface="+mn-lt"/>
              </a:rPr>
              <a:t> </a:t>
            </a:r>
            <a:r>
              <a:rPr lang="es-PR" sz="1300" dirty="0">
                <a:ea typeface="+mn-lt"/>
                <a:cs typeface="+mn-lt"/>
              </a:rPr>
              <a:t>El desarrollo del currículo va dirigido a promover y proteger la salud individual y social para la prevención primaria de enfermedades. Se fundamenta, además, en las etapas del desarrollo biopsicosocial del ser humano y en una visión integral de cada estudiante.</a:t>
            </a:r>
            <a:endParaRPr lang="en-US" sz="1300" dirty="0">
              <a:cs typeface="Calibri"/>
            </a:endParaRPr>
          </a:p>
        </p:txBody>
      </p:sp>
      <p:sp>
        <p:nvSpPr>
          <p:cNvPr id="4" name="Slide Number Placeholder 3">
            <a:extLst>
              <a:ext uri="{FF2B5EF4-FFF2-40B4-BE49-F238E27FC236}">
                <a16:creationId xmlns:a16="http://schemas.microsoft.com/office/drawing/2014/main" id="{C79E00B7-878E-C0F5-EEF3-5874FD056C9B}"/>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32</a:t>
            </a:fld>
            <a:endParaRPr lang="en"/>
          </a:p>
        </p:txBody>
      </p:sp>
      <p:pic>
        <p:nvPicPr>
          <p:cNvPr id="10" name="Picture 2" descr="Salud Escolar | Mysite">
            <a:extLst>
              <a:ext uri="{FF2B5EF4-FFF2-40B4-BE49-F238E27FC236}">
                <a16:creationId xmlns:a16="http://schemas.microsoft.com/office/drawing/2014/main" id="{2CC477E2-64A7-3292-6072-3CFBF9597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346" y="203775"/>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264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883E-A4CB-0FD5-DBB1-AC863DFB23E1}"/>
              </a:ext>
            </a:extLst>
          </p:cNvPr>
          <p:cNvSpPr>
            <a:spLocks noGrp="1"/>
          </p:cNvSpPr>
          <p:nvPr>
            <p:ph type="title"/>
          </p:nvPr>
        </p:nvSpPr>
        <p:spPr>
          <a:xfrm>
            <a:off x="606478" y="290197"/>
            <a:ext cx="6927525" cy="891713"/>
          </a:xfrm>
        </p:spPr>
        <p:txBody>
          <a:bodyPr anchor="b">
            <a:normAutofit/>
          </a:bodyPr>
          <a:lstStyle/>
          <a:p>
            <a:r>
              <a:rPr lang="es-PR" sz="4100" b="1">
                <a:latin typeface="Calibri"/>
                <a:cs typeface="Calibri"/>
              </a:rPr>
              <a:t>Fundamentos </a:t>
            </a:r>
            <a:endParaRPr lang="en-US" sz="4100"/>
          </a:p>
        </p:txBody>
      </p:sp>
      <p:sp>
        <p:nvSpPr>
          <p:cNvPr id="3" name="Content Placeholder 2">
            <a:extLst>
              <a:ext uri="{FF2B5EF4-FFF2-40B4-BE49-F238E27FC236}">
                <a16:creationId xmlns:a16="http://schemas.microsoft.com/office/drawing/2014/main" id="{63EA9F26-505B-4B3A-2398-254904A6B9EF}"/>
              </a:ext>
            </a:extLst>
          </p:cNvPr>
          <p:cNvSpPr>
            <a:spLocks noGrp="1"/>
          </p:cNvSpPr>
          <p:nvPr>
            <p:ph idx="1"/>
          </p:nvPr>
        </p:nvSpPr>
        <p:spPr>
          <a:xfrm>
            <a:off x="595245" y="1633819"/>
            <a:ext cx="7607751" cy="2892462"/>
          </a:xfrm>
        </p:spPr>
        <p:txBody>
          <a:bodyPr vert="horz" lIns="91440" tIns="45720" rIns="91440" bIns="45720" rtlCol="0" anchor="ctr">
            <a:normAutofit/>
          </a:bodyPr>
          <a:lstStyle/>
          <a:p>
            <a:pPr marL="0" indent="0">
              <a:buNone/>
            </a:pPr>
            <a:r>
              <a:rPr lang="es-PR" sz="1300" dirty="0">
                <a:ea typeface="+mn-lt"/>
                <a:cs typeface="+mn-lt"/>
              </a:rPr>
              <a:t>El programa combina enfoques, métodos, estrategias y técnicas educativas complementarias para promover, proteger y mantener la salud, así como el bienestar del individuo y de la comunidad. El enfoque que sostiene está estructurado en los siguientes fundamentos:</a:t>
            </a:r>
            <a:r>
              <a:rPr lang="en-US" sz="1300" dirty="0">
                <a:ea typeface="+mn-lt"/>
                <a:cs typeface="+mn-lt"/>
              </a:rPr>
              <a:t> </a:t>
            </a:r>
            <a:endParaRPr lang="en-US" sz="1300" dirty="0">
              <a:cs typeface="Calibri" panose="020F0502020204030204"/>
            </a:endParaRPr>
          </a:p>
          <a:p>
            <a:pPr marL="0" indent="0">
              <a:buNone/>
            </a:pPr>
            <a:endParaRPr lang="en-US" sz="1300" dirty="0">
              <a:ea typeface="+mn-lt"/>
              <a:cs typeface="+mn-lt"/>
            </a:endParaRPr>
          </a:p>
          <a:p>
            <a:pPr>
              <a:buFont typeface="Wingdings" panose="020B0604020202020204" pitchFamily="34" charset="0"/>
              <a:buChar char="ü"/>
            </a:pPr>
            <a:r>
              <a:rPr lang="es-PR" sz="1300" dirty="0">
                <a:ea typeface="+mn-lt"/>
                <a:cs typeface="+mn-lt"/>
              </a:rPr>
              <a:t>La planificación y el desarrollo de actividades van dirigidos a promover y maximizar los factores protectores tales como: inteligencia cognitiva, inteligencia emocional, nivel de resiliencia, valores, aptitudes, vida familiar y comunitaria. De igual forma, prevenir factores de riesgo: acciones que conduzcan a daños intencionales (todo tipo de violencia), no intencionales (todo tipo de accidentes), uso de alcohol, tabaco y otras drogas, conductas sexuales de riesgo que puedan conducir a embarazos no planificados o infecciones de transmisión sexual (ITS), patrones alimentarios no saludables y falta de actividad física, debido a estilos de vida sedentarios.</a:t>
            </a:r>
            <a:r>
              <a:rPr lang="en-US" sz="1300" dirty="0">
                <a:ea typeface="+mn-lt"/>
                <a:cs typeface="+mn-lt"/>
              </a:rPr>
              <a:t> </a:t>
            </a:r>
          </a:p>
        </p:txBody>
      </p:sp>
      <p:sp>
        <p:nvSpPr>
          <p:cNvPr id="4" name="Slide Number Placeholder 3">
            <a:extLst>
              <a:ext uri="{FF2B5EF4-FFF2-40B4-BE49-F238E27FC236}">
                <a16:creationId xmlns:a16="http://schemas.microsoft.com/office/drawing/2014/main" id="{C79E00B7-878E-C0F5-EEF3-5874FD056C9B}"/>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33</a:t>
            </a:fld>
            <a:endParaRPr lang="en"/>
          </a:p>
        </p:txBody>
      </p:sp>
      <p:pic>
        <p:nvPicPr>
          <p:cNvPr id="10" name="Picture 2" descr="Salud Escolar | Mysite">
            <a:extLst>
              <a:ext uri="{FF2B5EF4-FFF2-40B4-BE49-F238E27FC236}">
                <a16:creationId xmlns:a16="http://schemas.microsoft.com/office/drawing/2014/main" id="{95793142-93E3-2B2E-1A63-D33122C1E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346" y="203775"/>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687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883E-A4CB-0FD5-DBB1-AC863DFB23E1}"/>
              </a:ext>
            </a:extLst>
          </p:cNvPr>
          <p:cNvSpPr>
            <a:spLocks noGrp="1"/>
          </p:cNvSpPr>
          <p:nvPr>
            <p:ph type="title"/>
          </p:nvPr>
        </p:nvSpPr>
        <p:spPr>
          <a:xfrm>
            <a:off x="595245" y="310368"/>
            <a:ext cx="6927525" cy="891713"/>
          </a:xfrm>
        </p:spPr>
        <p:txBody>
          <a:bodyPr anchor="b">
            <a:normAutofit/>
          </a:bodyPr>
          <a:lstStyle/>
          <a:p>
            <a:r>
              <a:rPr lang="es-PR" sz="4100" b="1" dirty="0">
                <a:latin typeface="Varela Round" panose="00000500000000000000" pitchFamily="2" charset="-79"/>
                <a:cs typeface="Varela Round" panose="00000500000000000000" pitchFamily="2" charset="-79"/>
              </a:rPr>
              <a:t>Fundamentos </a:t>
            </a:r>
            <a:endParaRPr lang="en-US" sz="4100" dirty="0">
              <a:latin typeface="Varela Round" panose="00000500000000000000" pitchFamily="2" charset="-79"/>
              <a:cs typeface="Varela Round" panose="00000500000000000000" pitchFamily="2" charset="-79"/>
            </a:endParaRPr>
          </a:p>
        </p:txBody>
      </p:sp>
      <p:sp>
        <p:nvSpPr>
          <p:cNvPr id="3" name="Content Placeholder 2">
            <a:extLst>
              <a:ext uri="{FF2B5EF4-FFF2-40B4-BE49-F238E27FC236}">
                <a16:creationId xmlns:a16="http://schemas.microsoft.com/office/drawing/2014/main" id="{63EA9F26-505B-4B3A-2398-254904A6B9EF}"/>
              </a:ext>
            </a:extLst>
          </p:cNvPr>
          <p:cNvSpPr>
            <a:spLocks noGrp="1"/>
          </p:cNvSpPr>
          <p:nvPr>
            <p:ph idx="1"/>
          </p:nvPr>
        </p:nvSpPr>
        <p:spPr>
          <a:xfrm>
            <a:off x="595245" y="1949631"/>
            <a:ext cx="7607751" cy="2576649"/>
          </a:xfrm>
        </p:spPr>
        <p:txBody>
          <a:bodyPr vert="horz" lIns="91440" tIns="45720" rIns="91440" bIns="45720" rtlCol="0" anchor="ctr">
            <a:normAutofit lnSpcReduction="10000"/>
          </a:bodyPr>
          <a:lstStyle/>
          <a:p>
            <a:pPr marL="0" indent="0">
              <a:buNone/>
            </a:pPr>
            <a:r>
              <a:rPr lang="es-PR" sz="1300">
                <a:ea typeface="+mn-lt"/>
                <a:cs typeface="+mn-lt"/>
              </a:rPr>
              <a:t>El programa combina enfoques, métodos, estrategias y técnicas educativas complementarias para promover, proteger y mantener la salud, así como el bienestar del individuo y de la comunidad. El enfoque que sostiene está estructurado en los siguientes fundamentos:</a:t>
            </a:r>
            <a:r>
              <a:rPr lang="en-US" sz="1300">
                <a:ea typeface="+mn-lt"/>
                <a:cs typeface="+mn-lt"/>
              </a:rPr>
              <a:t> </a:t>
            </a:r>
            <a:endParaRPr lang="en-US" sz="1300">
              <a:cs typeface="Calibri" panose="020F0502020204030204"/>
            </a:endParaRPr>
          </a:p>
          <a:p>
            <a:pPr marL="0" indent="0">
              <a:buNone/>
            </a:pPr>
            <a:endParaRPr lang="en-US" sz="1300">
              <a:ea typeface="+mn-lt"/>
              <a:cs typeface="+mn-lt"/>
            </a:endParaRPr>
          </a:p>
          <a:p>
            <a:pPr lvl="1">
              <a:buFont typeface="Wingdings" panose="020B0604020202020204" pitchFamily="34" charset="0"/>
              <a:buChar char="ü"/>
            </a:pPr>
            <a:r>
              <a:rPr lang="es-PR" sz="1300">
                <a:ea typeface="+mn-lt"/>
                <a:cs typeface="+mn-lt"/>
              </a:rPr>
              <a:t> </a:t>
            </a:r>
            <a:r>
              <a:rPr lang="en-US" sz="1300">
                <a:ea typeface="+mn-lt"/>
                <a:cs typeface="+mn-lt"/>
              </a:rPr>
              <a:t> </a:t>
            </a:r>
            <a:r>
              <a:rPr lang="es-PR" sz="1300">
                <a:ea typeface="+mn-lt"/>
                <a:cs typeface="+mn-lt"/>
              </a:rPr>
              <a:t>El período de tiempo para la enseñanza de la salud escolar debe ser planificado sistemáticamente, a tenor con el Marco Curricular del Programa, Estándares de Contenido y Expectativas de Aprendizaje por Grado, las cartas circulares, así como otros documentos normativos.</a:t>
            </a:r>
          </a:p>
          <a:p>
            <a:pPr lvl="1">
              <a:buFont typeface="Wingdings" panose="020B0604020202020204" pitchFamily="34" charset="0"/>
              <a:buChar char="ü"/>
            </a:pPr>
            <a:endParaRPr lang="es-PR" sz="1300">
              <a:ea typeface="+mn-lt"/>
              <a:cs typeface="+mn-lt"/>
            </a:endParaRPr>
          </a:p>
          <a:p>
            <a:pPr lvl="1">
              <a:buFont typeface="Wingdings" panose="020B0604020202020204" pitchFamily="34" charset="0"/>
              <a:buChar char="ü"/>
            </a:pPr>
            <a:r>
              <a:rPr lang="es-PR" sz="1300" b="1">
                <a:ea typeface="+mn-lt"/>
                <a:cs typeface="+mn-lt"/>
              </a:rPr>
              <a:t>Para responder a los ofrecimientos del Programa se propiciará la participación e integración activa de las madres, padres o encargados, profesionales de la salud, agencias relacionadas con la salud y la educación, entre otros.</a:t>
            </a:r>
            <a:endParaRPr lang="en-US" sz="1300" b="1">
              <a:cs typeface="Calibri" panose="020F0502020204030204"/>
            </a:endParaRPr>
          </a:p>
        </p:txBody>
      </p:sp>
      <p:sp>
        <p:nvSpPr>
          <p:cNvPr id="4" name="Slide Number Placeholder 3">
            <a:extLst>
              <a:ext uri="{FF2B5EF4-FFF2-40B4-BE49-F238E27FC236}">
                <a16:creationId xmlns:a16="http://schemas.microsoft.com/office/drawing/2014/main" id="{C79E00B7-878E-C0F5-EEF3-5874FD056C9B}"/>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34</a:t>
            </a:fld>
            <a:endParaRPr lang="en"/>
          </a:p>
        </p:txBody>
      </p:sp>
      <p:pic>
        <p:nvPicPr>
          <p:cNvPr id="10" name="Picture 2" descr="Salud Escolar | Mysite">
            <a:extLst>
              <a:ext uri="{FF2B5EF4-FFF2-40B4-BE49-F238E27FC236}">
                <a16:creationId xmlns:a16="http://schemas.microsoft.com/office/drawing/2014/main" id="{5B331EFB-04BB-E8D7-4757-ACDC12026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346" y="203775"/>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987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883E-A4CB-0FD5-DBB1-AC863DFB23E1}"/>
              </a:ext>
            </a:extLst>
          </p:cNvPr>
          <p:cNvSpPr>
            <a:spLocks noGrp="1"/>
          </p:cNvSpPr>
          <p:nvPr>
            <p:ph type="title"/>
          </p:nvPr>
        </p:nvSpPr>
        <p:spPr>
          <a:xfrm>
            <a:off x="938225" y="243478"/>
            <a:ext cx="3420438" cy="846051"/>
          </a:xfrm>
        </p:spPr>
        <p:txBody>
          <a:bodyPr anchor="ctr">
            <a:normAutofit/>
          </a:bodyPr>
          <a:lstStyle/>
          <a:p>
            <a:pPr>
              <a:spcBef>
                <a:spcPts val="750"/>
              </a:spcBef>
            </a:pPr>
            <a:r>
              <a:rPr lang="es-PR" sz="3000" b="1" dirty="0">
                <a:latin typeface="Calibri"/>
                <a:cs typeface="Calibri"/>
              </a:rPr>
              <a:t>Unidades temáticas </a:t>
            </a:r>
            <a:endParaRPr lang="en-US" sz="3000" dirty="0">
              <a:ea typeface="+mj-lt"/>
              <a:cs typeface="+mj-lt"/>
            </a:endParaRPr>
          </a:p>
        </p:txBody>
      </p:sp>
      <p:sp>
        <p:nvSpPr>
          <p:cNvPr id="3" name="Content Placeholder 2">
            <a:extLst>
              <a:ext uri="{FF2B5EF4-FFF2-40B4-BE49-F238E27FC236}">
                <a16:creationId xmlns:a16="http://schemas.microsoft.com/office/drawing/2014/main" id="{63EA9F26-505B-4B3A-2398-254904A6B9EF}"/>
              </a:ext>
            </a:extLst>
          </p:cNvPr>
          <p:cNvSpPr>
            <a:spLocks noGrp="1"/>
          </p:cNvSpPr>
          <p:nvPr>
            <p:ph idx="1"/>
          </p:nvPr>
        </p:nvSpPr>
        <p:spPr>
          <a:xfrm>
            <a:off x="211833" y="1089529"/>
            <a:ext cx="4639734" cy="3826580"/>
          </a:xfrm>
        </p:spPr>
        <p:txBody>
          <a:bodyPr vert="horz" lIns="91440" tIns="45720" rIns="91440" bIns="45720" rtlCol="0" anchor="ctr">
            <a:normAutofit/>
          </a:bodyPr>
          <a:lstStyle/>
          <a:p>
            <a:pPr indent="0">
              <a:buNone/>
            </a:pPr>
            <a:r>
              <a:rPr lang="es-PR" sz="1600" dirty="0">
                <a:ea typeface="+mn-lt"/>
                <a:cs typeface="+mn-lt"/>
              </a:rPr>
              <a:t>El Programa de Salud escolar estableció seis (6) unidades temáticas, las cuales se utilizarán para todos los niveles. Estas unidades temáticas facilitarán la planificación, además de ofrecer estructura al proceso de enseñanza-aprendizaje.</a:t>
            </a:r>
            <a:r>
              <a:rPr lang="en-US" sz="1600" dirty="0">
                <a:ea typeface="+mn-lt"/>
                <a:cs typeface="+mn-lt"/>
              </a:rPr>
              <a:t>           </a:t>
            </a:r>
          </a:p>
          <a:p>
            <a:pPr indent="0">
              <a:buNone/>
            </a:pPr>
            <a:endParaRPr lang="es-PR" sz="1400" dirty="0">
              <a:ea typeface="+mn-lt"/>
              <a:cs typeface="+mn-lt"/>
            </a:endParaRPr>
          </a:p>
          <a:p>
            <a:pPr marL="857250" lvl="1" indent="-342900">
              <a:buFont typeface="+mj-lt"/>
              <a:buAutoNum type="arabicPeriod"/>
            </a:pPr>
            <a:r>
              <a:rPr lang="es-PR" sz="1400" dirty="0">
                <a:ea typeface="+mn-lt"/>
                <a:cs typeface="+mn-lt"/>
              </a:rPr>
              <a:t>Salud y bienestar</a:t>
            </a:r>
            <a:endParaRPr lang="en-US" sz="1400" dirty="0">
              <a:ea typeface="+mn-lt"/>
              <a:cs typeface="+mn-lt"/>
            </a:endParaRPr>
          </a:p>
          <a:p>
            <a:pPr marL="857250" lvl="1" indent="-342900">
              <a:buFont typeface="+mj-lt"/>
              <a:buAutoNum type="arabicPeriod"/>
            </a:pPr>
            <a:r>
              <a:rPr lang="es-PR" sz="1400" dirty="0">
                <a:ea typeface="+mn-lt"/>
                <a:cs typeface="+mn-lt"/>
              </a:rPr>
              <a:t>Destrezas para la vida</a:t>
            </a:r>
            <a:endParaRPr lang="en-US" sz="1400" dirty="0">
              <a:cs typeface="Calibri" panose="020F0502020204030204"/>
            </a:endParaRPr>
          </a:p>
          <a:p>
            <a:pPr marL="857250" lvl="1" indent="-342900">
              <a:buFont typeface="+mj-lt"/>
              <a:buAutoNum type="arabicPeriod"/>
            </a:pPr>
            <a:r>
              <a:rPr lang="es-PR" sz="1400" dirty="0">
                <a:ea typeface="+mn-lt"/>
                <a:cs typeface="+mn-lt"/>
              </a:rPr>
              <a:t>Factores protectores versus conductas de riesgos</a:t>
            </a:r>
            <a:endParaRPr lang="en-US" sz="1400" dirty="0">
              <a:cs typeface="Calibri" panose="020F0502020204030204"/>
            </a:endParaRPr>
          </a:p>
          <a:p>
            <a:pPr marL="857250" lvl="1" indent="-342900">
              <a:buFont typeface="+mj-lt"/>
              <a:buAutoNum type="arabicPeriod"/>
            </a:pPr>
            <a:r>
              <a:rPr lang="es-PR" sz="1400" dirty="0">
                <a:ea typeface="+mn-lt"/>
                <a:cs typeface="+mn-lt"/>
              </a:rPr>
              <a:t>Yo cuido de mi cuerpo</a:t>
            </a:r>
            <a:endParaRPr lang="en-US" sz="1400" dirty="0">
              <a:cs typeface="Calibri" panose="020F0502020204030204"/>
            </a:endParaRPr>
          </a:p>
          <a:p>
            <a:pPr marL="857250" lvl="1" indent="-342900">
              <a:buFont typeface="+mj-lt"/>
              <a:buAutoNum type="arabicPeriod"/>
            </a:pPr>
            <a:r>
              <a:rPr lang="es-PR" sz="1400" dirty="0">
                <a:ea typeface="+mn-lt"/>
                <a:cs typeface="+mn-lt"/>
              </a:rPr>
              <a:t>Entorno saludable</a:t>
            </a:r>
            <a:endParaRPr lang="en-US" sz="1400" dirty="0">
              <a:cs typeface="Calibri" panose="020F0502020204030204"/>
            </a:endParaRPr>
          </a:p>
          <a:p>
            <a:pPr marL="857250" lvl="1" indent="-342900">
              <a:buFont typeface="+mj-lt"/>
              <a:buAutoNum type="arabicPeriod"/>
            </a:pPr>
            <a:r>
              <a:rPr lang="es-PR" sz="1400" dirty="0">
                <a:ea typeface="+mn-lt"/>
                <a:cs typeface="+mn-lt"/>
              </a:rPr>
              <a:t>Nutrición</a:t>
            </a:r>
            <a:endParaRPr lang="en-US" sz="1400" dirty="0">
              <a:cs typeface="Calibri" panose="020F0502020204030204"/>
            </a:endParaRPr>
          </a:p>
        </p:txBody>
      </p:sp>
      <p:sp>
        <p:nvSpPr>
          <p:cNvPr id="4" name="Slide Number Placeholder 3">
            <a:extLst>
              <a:ext uri="{FF2B5EF4-FFF2-40B4-BE49-F238E27FC236}">
                <a16:creationId xmlns:a16="http://schemas.microsoft.com/office/drawing/2014/main" id="{C79E00B7-878E-C0F5-EEF3-5874FD056C9B}"/>
              </a:ext>
            </a:extLst>
          </p:cNvPr>
          <p:cNvSpPr>
            <a:spLocks noGrp="1"/>
          </p:cNvSpPr>
          <p:nvPr>
            <p:ph type="sldNum" sz="quarter" idx="12"/>
          </p:nvPr>
        </p:nvSpPr>
        <p:spPr>
          <a:xfrm>
            <a:off x="7038802" y="4869180"/>
            <a:ext cx="791787"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35</a:t>
            </a:fld>
            <a:endParaRPr lang="en"/>
          </a:p>
        </p:txBody>
      </p:sp>
      <p:pic>
        <p:nvPicPr>
          <p:cNvPr id="5" name="Picture 5" descr="Diagram&#10;&#10;Description automatically generated">
            <a:extLst>
              <a:ext uri="{FF2B5EF4-FFF2-40B4-BE49-F238E27FC236}">
                <a16:creationId xmlns:a16="http://schemas.microsoft.com/office/drawing/2014/main" id="{1D526DC5-B038-93A6-299E-08EBFD52130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9684" r="25899" b="-1"/>
          <a:stretch/>
        </p:blipFill>
        <p:spPr>
          <a:xfrm>
            <a:off x="5130432" y="1309512"/>
            <a:ext cx="3441443" cy="3336074"/>
          </a:xfrm>
          <a:prstGeom prst="rect">
            <a:avLst/>
          </a:prstGeom>
        </p:spPr>
      </p:pic>
    </p:spTree>
    <p:extLst>
      <p:ext uri="{BB962C8B-B14F-4D97-AF65-F5344CB8AC3E}">
        <p14:creationId xmlns:p14="http://schemas.microsoft.com/office/powerpoint/2010/main" val="3829835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EEDB-05DF-DCF3-1160-FFE2A257B947}"/>
              </a:ext>
            </a:extLst>
          </p:cNvPr>
          <p:cNvSpPr>
            <a:spLocks noGrp="1"/>
          </p:cNvSpPr>
          <p:nvPr>
            <p:ph type="title"/>
          </p:nvPr>
        </p:nvSpPr>
        <p:spPr>
          <a:xfrm>
            <a:off x="606478" y="290197"/>
            <a:ext cx="6927525" cy="891713"/>
          </a:xfrm>
        </p:spPr>
        <p:txBody>
          <a:bodyPr anchor="b">
            <a:normAutofit/>
          </a:bodyPr>
          <a:lstStyle/>
          <a:p>
            <a:r>
              <a:rPr lang="es-PR" sz="4100" b="1">
                <a:ea typeface="+mj-lt"/>
                <a:cs typeface="+mj-lt"/>
              </a:rPr>
              <a:t>Cursos por grados </a:t>
            </a:r>
            <a:endParaRPr lang="en-US" sz="4100">
              <a:cs typeface="Calibri Light" panose="020F0302020204030204"/>
            </a:endParaRPr>
          </a:p>
        </p:txBody>
      </p:sp>
      <p:graphicFrame>
        <p:nvGraphicFramePr>
          <p:cNvPr id="6" name="Content Placeholder 5">
            <a:extLst>
              <a:ext uri="{FF2B5EF4-FFF2-40B4-BE49-F238E27FC236}">
                <a16:creationId xmlns:a16="http://schemas.microsoft.com/office/drawing/2014/main" id="{ABF90BEC-79CD-1ED5-325E-6FF75395C52A}"/>
              </a:ext>
            </a:extLst>
          </p:cNvPr>
          <p:cNvGraphicFramePr>
            <a:graphicFrameLocks noGrp="1"/>
          </p:cNvGraphicFramePr>
          <p:nvPr>
            <p:ph idx="1"/>
          </p:nvPr>
        </p:nvGraphicFramePr>
        <p:xfrm>
          <a:off x="618948" y="2072098"/>
          <a:ext cx="7529606" cy="2332480"/>
        </p:xfrm>
        <a:graphic>
          <a:graphicData uri="http://schemas.openxmlformats.org/drawingml/2006/table">
            <a:tbl>
              <a:tblPr firstRow="1" firstCol="1" bandRow="1">
                <a:tableStyleId>{242A20BD-2505-46DF-82F6-A791D1CCFF51}</a:tableStyleId>
              </a:tblPr>
              <a:tblGrid>
                <a:gridCol w="1499147">
                  <a:extLst>
                    <a:ext uri="{9D8B030D-6E8A-4147-A177-3AD203B41FA5}">
                      <a16:colId xmlns:a16="http://schemas.microsoft.com/office/drawing/2014/main" val="866950182"/>
                    </a:ext>
                  </a:extLst>
                </a:gridCol>
                <a:gridCol w="1789475">
                  <a:extLst>
                    <a:ext uri="{9D8B030D-6E8A-4147-A177-3AD203B41FA5}">
                      <a16:colId xmlns:a16="http://schemas.microsoft.com/office/drawing/2014/main" val="618859266"/>
                    </a:ext>
                  </a:extLst>
                </a:gridCol>
                <a:gridCol w="2209569">
                  <a:extLst>
                    <a:ext uri="{9D8B030D-6E8A-4147-A177-3AD203B41FA5}">
                      <a16:colId xmlns:a16="http://schemas.microsoft.com/office/drawing/2014/main" val="3602639880"/>
                    </a:ext>
                  </a:extLst>
                </a:gridCol>
                <a:gridCol w="2031415">
                  <a:extLst>
                    <a:ext uri="{9D8B030D-6E8A-4147-A177-3AD203B41FA5}">
                      <a16:colId xmlns:a16="http://schemas.microsoft.com/office/drawing/2014/main" val="89905377"/>
                    </a:ext>
                  </a:extLst>
                </a:gridCol>
              </a:tblGrid>
              <a:tr h="291560">
                <a:tc>
                  <a:txBody>
                    <a:bodyPr/>
                    <a:lstStyle/>
                    <a:p>
                      <a:pPr marR="26035" algn="ctr">
                        <a:lnSpc>
                          <a:spcPct val="107000"/>
                        </a:lnSpc>
                      </a:pPr>
                      <a:r>
                        <a:rPr lang="es-PR" sz="1600" b="1" dirty="0">
                          <a:effectLst/>
                        </a:rPr>
                        <a:t>Grado</a:t>
                      </a:r>
                      <a:endParaRPr lang="es-PR" sz="1900" b="1" dirty="0">
                        <a:effectLst/>
                      </a:endParaRPr>
                    </a:p>
                  </a:txBody>
                  <a:tcPr marL="95016" marR="95016" marT="0" marB="0" anchor="ctr"/>
                </a:tc>
                <a:tc>
                  <a:txBody>
                    <a:bodyPr/>
                    <a:lstStyle/>
                    <a:p>
                      <a:pPr marR="24130" algn="ctr">
                        <a:lnSpc>
                          <a:spcPct val="107000"/>
                        </a:lnSpc>
                      </a:pPr>
                      <a:r>
                        <a:rPr lang="es-PR" sz="1600" b="1" dirty="0">
                          <a:effectLst/>
                        </a:rPr>
                        <a:t>Código</a:t>
                      </a:r>
                      <a:endParaRPr lang="es-PR" sz="1900" b="1" dirty="0">
                        <a:effectLst/>
                      </a:endParaRPr>
                    </a:p>
                  </a:txBody>
                  <a:tcPr marL="95016" marR="95016" marT="0" marB="0" anchor="ctr"/>
                </a:tc>
                <a:tc>
                  <a:txBody>
                    <a:bodyPr/>
                    <a:lstStyle/>
                    <a:p>
                      <a:pPr marR="25400" algn="ctr">
                        <a:lnSpc>
                          <a:spcPct val="107000"/>
                        </a:lnSpc>
                      </a:pPr>
                      <a:r>
                        <a:rPr lang="es-PR" sz="1600" b="1" dirty="0">
                          <a:effectLst/>
                        </a:rPr>
                        <a:t>Curso</a:t>
                      </a:r>
                      <a:endParaRPr lang="es-PR" sz="1900" b="1" dirty="0">
                        <a:effectLst/>
                      </a:endParaRPr>
                    </a:p>
                  </a:txBody>
                  <a:tcPr marL="95016" marR="95016" marT="0" marB="0" anchor="ctr"/>
                </a:tc>
                <a:tc>
                  <a:txBody>
                    <a:bodyPr/>
                    <a:lstStyle/>
                    <a:p>
                      <a:pPr marR="25400" algn="ctr">
                        <a:lnSpc>
                          <a:spcPct val="107000"/>
                        </a:lnSpc>
                      </a:pPr>
                      <a:r>
                        <a:rPr lang="es-PR" sz="1600" b="1" dirty="0">
                          <a:effectLst/>
                        </a:rPr>
                        <a:t>Tiempo o Crédito</a:t>
                      </a:r>
                      <a:endParaRPr lang="es-PR" sz="1900" b="1" dirty="0">
                        <a:effectLst/>
                      </a:endParaRPr>
                    </a:p>
                  </a:txBody>
                  <a:tcPr marL="95016" marR="95016" marT="0" marB="0" anchor="ctr"/>
                </a:tc>
                <a:extLst>
                  <a:ext uri="{0D108BD9-81ED-4DB2-BD59-A6C34878D82A}">
                    <a16:rowId xmlns:a16="http://schemas.microsoft.com/office/drawing/2014/main" val="1273852080"/>
                  </a:ext>
                </a:extLst>
              </a:tr>
              <a:tr h="291560">
                <a:tc>
                  <a:txBody>
                    <a:bodyPr/>
                    <a:lstStyle/>
                    <a:p>
                      <a:pPr algn="ctr">
                        <a:lnSpc>
                          <a:spcPct val="107000"/>
                        </a:lnSpc>
                      </a:pPr>
                      <a:r>
                        <a:rPr lang="es-PR" sz="1600" dirty="0">
                          <a:effectLst/>
                        </a:rPr>
                        <a:t>Prekínder</a:t>
                      </a:r>
                      <a:endParaRPr lang="es-PR" sz="1900" dirty="0">
                        <a:effectLst/>
                      </a:endParaRPr>
                    </a:p>
                  </a:txBody>
                  <a:tcPr marL="95016" marR="95016" marT="0" marB="0" anchor="ctr"/>
                </a:tc>
                <a:tc>
                  <a:txBody>
                    <a:bodyPr/>
                    <a:lstStyle/>
                    <a:p>
                      <a:pPr algn="ctr">
                        <a:lnSpc>
                          <a:spcPct val="107000"/>
                        </a:lnSpc>
                      </a:pPr>
                      <a:r>
                        <a:rPr lang="es-PR" sz="1600" dirty="0">
                          <a:effectLst/>
                        </a:rPr>
                        <a:t>SAES 111-0921</a:t>
                      </a:r>
                      <a:endParaRPr lang="es-PR" sz="1900" dirty="0">
                        <a:effectLst/>
                      </a:endParaRPr>
                    </a:p>
                  </a:txBody>
                  <a:tcPr marL="95016" marR="95016" marT="0" marB="0" anchor="ctr"/>
                </a:tc>
                <a:tc rowSpan="5">
                  <a:txBody>
                    <a:bodyPr/>
                    <a:lstStyle/>
                    <a:p>
                      <a:pPr algn="ctr">
                        <a:lnSpc>
                          <a:spcPct val="107000"/>
                        </a:lnSpc>
                      </a:pPr>
                      <a:r>
                        <a:rPr lang="es-PR" sz="1600" dirty="0">
                          <a:effectLst/>
                        </a:rPr>
                        <a:t>Se trabajarán las unidades temáticas de manera integrada con las materias.</a:t>
                      </a:r>
                      <a:endParaRPr lang="es-PR" sz="1900" dirty="0">
                        <a:effectLst/>
                      </a:endParaRPr>
                    </a:p>
                  </a:txBody>
                  <a:tcPr marL="95016" marR="95016" marT="0" marB="0" anchor="ctr"/>
                </a:tc>
                <a:tc rowSpan="5">
                  <a:txBody>
                    <a:bodyPr/>
                    <a:lstStyle/>
                    <a:p>
                      <a:pPr algn="ctr">
                        <a:lnSpc>
                          <a:spcPct val="99000"/>
                        </a:lnSpc>
                      </a:pPr>
                      <a:r>
                        <a:rPr lang="es-PR" sz="1600" dirty="0">
                          <a:effectLst/>
                        </a:rPr>
                        <a:t>50 minutos </a:t>
                      </a:r>
                      <a:endParaRPr lang="es-PR" sz="1900" dirty="0">
                        <a:effectLst/>
                      </a:endParaRPr>
                    </a:p>
                    <a:p>
                      <a:pPr algn="ctr">
                        <a:lnSpc>
                          <a:spcPct val="99000"/>
                        </a:lnSpc>
                      </a:pPr>
                      <a:r>
                        <a:rPr lang="es-PR" sz="1600" dirty="0">
                          <a:effectLst/>
                        </a:rPr>
                        <a:t>No se otorgarán créditos de Prekínder a Tercer grado</a:t>
                      </a:r>
                      <a:endParaRPr lang="es-PR" sz="1900" dirty="0">
                        <a:effectLst/>
                      </a:endParaRPr>
                    </a:p>
                  </a:txBody>
                  <a:tcPr marL="95016" marR="95016" marT="0" marB="0" anchor="ctr"/>
                </a:tc>
                <a:extLst>
                  <a:ext uri="{0D108BD9-81ED-4DB2-BD59-A6C34878D82A}">
                    <a16:rowId xmlns:a16="http://schemas.microsoft.com/office/drawing/2014/main" val="1582651294"/>
                  </a:ext>
                </a:extLst>
              </a:tr>
              <a:tr h="291560">
                <a:tc>
                  <a:txBody>
                    <a:bodyPr/>
                    <a:lstStyle/>
                    <a:p>
                      <a:pPr algn="ctr">
                        <a:lnSpc>
                          <a:spcPct val="107000"/>
                        </a:lnSpc>
                      </a:pPr>
                      <a:r>
                        <a:rPr lang="es-PR" sz="1600" dirty="0">
                          <a:effectLst/>
                        </a:rPr>
                        <a:t>Kindergarten</a:t>
                      </a:r>
                      <a:endParaRPr lang="es-PR" sz="1900" dirty="0">
                        <a:effectLst/>
                      </a:endParaRPr>
                    </a:p>
                  </a:txBody>
                  <a:tcPr marL="95016" marR="95016" marT="0" marB="0" anchor="ctr"/>
                </a:tc>
                <a:tc>
                  <a:txBody>
                    <a:bodyPr/>
                    <a:lstStyle/>
                    <a:p>
                      <a:pPr algn="ctr">
                        <a:lnSpc>
                          <a:spcPct val="107000"/>
                        </a:lnSpc>
                      </a:pPr>
                      <a:r>
                        <a:rPr lang="es-PR" sz="1600" dirty="0">
                          <a:effectLst/>
                        </a:rPr>
                        <a:t>SAES 111-0922</a:t>
                      </a:r>
                      <a:endParaRPr lang="es-PR" sz="1900" dirty="0">
                        <a:effectLst/>
                      </a:endParaRPr>
                    </a:p>
                  </a:txBody>
                  <a:tcPr marL="95016" marR="95016"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72430705"/>
                  </a:ext>
                </a:extLst>
              </a:tr>
              <a:tr h="291560">
                <a:tc>
                  <a:txBody>
                    <a:bodyPr/>
                    <a:lstStyle/>
                    <a:p>
                      <a:pPr algn="ctr">
                        <a:lnSpc>
                          <a:spcPct val="107000"/>
                        </a:lnSpc>
                      </a:pPr>
                      <a:r>
                        <a:rPr lang="es-PR" sz="1600" dirty="0">
                          <a:effectLst/>
                        </a:rPr>
                        <a:t>Primero</a:t>
                      </a:r>
                      <a:endParaRPr lang="es-PR" sz="1900" dirty="0">
                        <a:effectLst/>
                      </a:endParaRPr>
                    </a:p>
                  </a:txBody>
                  <a:tcPr marL="95016" marR="95016" marT="0" marB="0" anchor="ctr"/>
                </a:tc>
                <a:tc>
                  <a:txBody>
                    <a:bodyPr/>
                    <a:lstStyle/>
                    <a:p>
                      <a:pPr algn="ctr">
                        <a:lnSpc>
                          <a:spcPct val="107000"/>
                        </a:lnSpc>
                      </a:pPr>
                      <a:r>
                        <a:rPr lang="es-PR" sz="1600" dirty="0">
                          <a:effectLst/>
                        </a:rPr>
                        <a:t>SAES 111-0901</a:t>
                      </a:r>
                      <a:endParaRPr lang="es-PR" sz="1900" dirty="0">
                        <a:effectLst/>
                      </a:endParaRPr>
                    </a:p>
                  </a:txBody>
                  <a:tcPr marL="95016" marR="95016"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82085608"/>
                  </a:ext>
                </a:extLst>
              </a:tr>
              <a:tr h="291560">
                <a:tc>
                  <a:txBody>
                    <a:bodyPr/>
                    <a:lstStyle/>
                    <a:p>
                      <a:pPr algn="ctr">
                        <a:lnSpc>
                          <a:spcPct val="107000"/>
                        </a:lnSpc>
                      </a:pPr>
                      <a:r>
                        <a:rPr lang="es-PR" sz="1600" dirty="0">
                          <a:effectLst/>
                        </a:rPr>
                        <a:t>Segundo</a:t>
                      </a:r>
                      <a:endParaRPr lang="es-PR" sz="1900" dirty="0">
                        <a:effectLst/>
                      </a:endParaRPr>
                    </a:p>
                  </a:txBody>
                  <a:tcPr marL="95016" marR="95016" marT="0" marB="0" anchor="ctr"/>
                </a:tc>
                <a:tc>
                  <a:txBody>
                    <a:bodyPr/>
                    <a:lstStyle/>
                    <a:p>
                      <a:pPr algn="ctr">
                        <a:lnSpc>
                          <a:spcPct val="107000"/>
                        </a:lnSpc>
                      </a:pPr>
                      <a:r>
                        <a:rPr lang="es-PR" sz="1600" dirty="0">
                          <a:effectLst/>
                        </a:rPr>
                        <a:t>SAES 111-0902</a:t>
                      </a:r>
                      <a:endParaRPr lang="es-PR" sz="1900" dirty="0">
                        <a:effectLst/>
                      </a:endParaRPr>
                    </a:p>
                  </a:txBody>
                  <a:tcPr marL="95016" marR="95016"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72657500"/>
                  </a:ext>
                </a:extLst>
              </a:tr>
              <a:tr h="291560">
                <a:tc>
                  <a:txBody>
                    <a:bodyPr/>
                    <a:lstStyle/>
                    <a:p>
                      <a:pPr algn="ctr">
                        <a:lnSpc>
                          <a:spcPct val="107000"/>
                        </a:lnSpc>
                      </a:pPr>
                      <a:r>
                        <a:rPr lang="es-PR" sz="1600" dirty="0">
                          <a:effectLst/>
                        </a:rPr>
                        <a:t>Tercero</a:t>
                      </a:r>
                      <a:endParaRPr lang="es-PR" sz="1900" dirty="0">
                        <a:effectLst/>
                      </a:endParaRPr>
                    </a:p>
                  </a:txBody>
                  <a:tcPr marL="95016" marR="95016" marT="0" marB="0" anchor="ctr"/>
                </a:tc>
                <a:tc>
                  <a:txBody>
                    <a:bodyPr/>
                    <a:lstStyle/>
                    <a:p>
                      <a:pPr algn="ctr">
                        <a:lnSpc>
                          <a:spcPct val="107000"/>
                        </a:lnSpc>
                      </a:pPr>
                      <a:r>
                        <a:rPr lang="es-PR" sz="1600" dirty="0">
                          <a:effectLst/>
                        </a:rPr>
                        <a:t>SAES 111-0903</a:t>
                      </a:r>
                      <a:endParaRPr lang="es-PR" sz="1900" dirty="0">
                        <a:effectLst/>
                      </a:endParaRPr>
                    </a:p>
                  </a:txBody>
                  <a:tcPr marL="95016" marR="95016"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54213573"/>
                  </a:ext>
                </a:extLst>
              </a:tr>
              <a:tr h="291560">
                <a:tc>
                  <a:txBody>
                    <a:bodyPr/>
                    <a:lstStyle/>
                    <a:p>
                      <a:pPr algn="ctr">
                        <a:lnSpc>
                          <a:spcPct val="107000"/>
                        </a:lnSpc>
                      </a:pPr>
                      <a:r>
                        <a:rPr lang="es-PR" sz="1600" dirty="0">
                          <a:effectLst/>
                        </a:rPr>
                        <a:t>Cuarto</a:t>
                      </a:r>
                      <a:endParaRPr lang="es-PR" sz="1900" dirty="0">
                        <a:effectLst/>
                      </a:endParaRPr>
                    </a:p>
                  </a:txBody>
                  <a:tcPr marL="95016" marR="95016" marT="0" marB="0" anchor="ctr"/>
                </a:tc>
                <a:tc>
                  <a:txBody>
                    <a:bodyPr/>
                    <a:lstStyle/>
                    <a:p>
                      <a:pPr algn="ctr">
                        <a:lnSpc>
                          <a:spcPct val="107000"/>
                        </a:lnSpc>
                      </a:pPr>
                      <a:r>
                        <a:rPr lang="es-PR" sz="1600" dirty="0">
                          <a:effectLst/>
                        </a:rPr>
                        <a:t>SAES 111-0904</a:t>
                      </a:r>
                      <a:endParaRPr lang="es-PR" sz="1900" dirty="0">
                        <a:effectLst/>
                      </a:endParaRPr>
                    </a:p>
                  </a:txBody>
                  <a:tcPr marL="95016" marR="95016" marT="0" marB="0" anchor="ctr"/>
                </a:tc>
                <a:tc rowSpan="2">
                  <a:txBody>
                    <a:bodyPr/>
                    <a:lstStyle/>
                    <a:p>
                      <a:pPr marR="24765" algn="ctr">
                        <a:lnSpc>
                          <a:spcPct val="107000"/>
                        </a:lnSpc>
                      </a:pPr>
                      <a:r>
                        <a:rPr lang="es-PR" sz="1600" dirty="0">
                          <a:effectLst/>
                        </a:rPr>
                        <a:t>Salud Escolar</a:t>
                      </a:r>
                      <a:endParaRPr lang="es-PR" sz="1900" dirty="0">
                        <a:effectLst/>
                      </a:endParaRPr>
                    </a:p>
                  </a:txBody>
                  <a:tcPr marL="95016" marR="95016" marT="0" marB="0" anchor="ctr"/>
                </a:tc>
                <a:tc rowSpan="2">
                  <a:txBody>
                    <a:bodyPr/>
                    <a:lstStyle/>
                    <a:p>
                      <a:pPr marR="26035" algn="ctr">
                        <a:lnSpc>
                          <a:spcPct val="107000"/>
                        </a:lnSpc>
                      </a:pPr>
                      <a:r>
                        <a:rPr lang="es-PR" sz="1600" dirty="0">
                          <a:effectLst/>
                        </a:rPr>
                        <a:t>60 minutos</a:t>
                      </a:r>
                      <a:endParaRPr lang="es-PR" sz="1900" dirty="0">
                        <a:effectLst/>
                      </a:endParaRPr>
                    </a:p>
                  </a:txBody>
                  <a:tcPr marL="95016" marR="95016" marT="0" marB="0" anchor="ctr"/>
                </a:tc>
                <a:extLst>
                  <a:ext uri="{0D108BD9-81ED-4DB2-BD59-A6C34878D82A}">
                    <a16:rowId xmlns:a16="http://schemas.microsoft.com/office/drawing/2014/main" val="419295869"/>
                  </a:ext>
                </a:extLst>
              </a:tr>
              <a:tr h="291560">
                <a:tc>
                  <a:txBody>
                    <a:bodyPr/>
                    <a:lstStyle/>
                    <a:p>
                      <a:pPr algn="ctr">
                        <a:lnSpc>
                          <a:spcPct val="107000"/>
                        </a:lnSpc>
                      </a:pPr>
                      <a:r>
                        <a:rPr lang="es-PR" sz="1600" dirty="0">
                          <a:effectLst/>
                        </a:rPr>
                        <a:t>Quinto</a:t>
                      </a:r>
                      <a:endParaRPr lang="es-PR" sz="1900" dirty="0">
                        <a:effectLst/>
                      </a:endParaRPr>
                    </a:p>
                  </a:txBody>
                  <a:tcPr marL="95016" marR="95016" marT="0" marB="0" anchor="ctr"/>
                </a:tc>
                <a:tc>
                  <a:txBody>
                    <a:bodyPr/>
                    <a:lstStyle/>
                    <a:p>
                      <a:pPr algn="ctr">
                        <a:lnSpc>
                          <a:spcPct val="107000"/>
                        </a:lnSpc>
                      </a:pPr>
                      <a:r>
                        <a:rPr lang="es-PR" sz="1600" dirty="0">
                          <a:effectLst/>
                        </a:rPr>
                        <a:t>SAES 111-0905</a:t>
                      </a:r>
                      <a:endParaRPr lang="es-PR" sz="1900" dirty="0">
                        <a:effectLst/>
                      </a:endParaRPr>
                    </a:p>
                  </a:txBody>
                  <a:tcPr marL="95016" marR="95016"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0818960"/>
                  </a:ext>
                </a:extLst>
              </a:tr>
            </a:tbl>
          </a:graphicData>
        </a:graphic>
      </p:graphicFrame>
      <p:sp>
        <p:nvSpPr>
          <p:cNvPr id="4" name="Slide Number Placeholder 3">
            <a:extLst>
              <a:ext uri="{FF2B5EF4-FFF2-40B4-BE49-F238E27FC236}">
                <a16:creationId xmlns:a16="http://schemas.microsoft.com/office/drawing/2014/main" id="{587AB26A-0D00-D8A3-CDB5-8A002E465D24}"/>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36</a:t>
            </a:fld>
            <a:endParaRPr lang="en"/>
          </a:p>
        </p:txBody>
      </p:sp>
      <p:pic>
        <p:nvPicPr>
          <p:cNvPr id="10" name="Picture 2" descr="Salud Escolar | Mysite">
            <a:extLst>
              <a:ext uri="{FF2B5EF4-FFF2-40B4-BE49-F238E27FC236}">
                <a16:creationId xmlns:a16="http://schemas.microsoft.com/office/drawing/2014/main" id="{95921EAC-BA86-3184-61E1-71B672B37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917" y="158123"/>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15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4AB1-4C23-BC75-64D5-8796043F6205}"/>
              </a:ext>
            </a:extLst>
          </p:cNvPr>
          <p:cNvSpPr>
            <a:spLocks noGrp="1"/>
          </p:cNvSpPr>
          <p:nvPr>
            <p:ph type="title"/>
          </p:nvPr>
        </p:nvSpPr>
        <p:spPr>
          <a:xfrm>
            <a:off x="606478" y="290197"/>
            <a:ext cx="6927525" cy="891713"/>
          </a:xfrm>
        </p:spPr>
        <p:txBody>
          <a:bodyPr anchor="b">
            <a:normAutofit/>
          </a:bodyPr>
          <a:lstStyle/>
          <a:p>
            <a:r>
              <a:rPr lang="es-PR" sz="4100" b="1">
                <a:cs typeface="Calibri Light"/>
              </a:rPr>
              <a:t>Cursos por grados </a:t>
            </a:r>
            <a:endParaRPr lang="en-US" sz="4100"/>
          </a:p>
        </p:txBody>
      </p:sp>
      <p:graphicFrame>
        <p:nvGraphicFramePr>
          <p:cNvPr id="6" name="Content Placeholder 5">
            <a:extLst>
              <a:ext uri="{FF2B5EF4-FFF2-40B4-BE49-F238E27FC236}">
                <a16:creationId xmlns:a16="http://schemas.microsoft.com/office/drawing/2014/main" id="{91D712AE-936C-CEB9-AD66-297B458469F2}"/>
              </a:ext>
            </a:extLst>
          </p:cNvPr>
          <p:cNvGraphicFramePr>
            <a:graphicFrameLocks noGrp="1"/>
          </p:cNvGraphicFramePr>
          <p:nvPr>
            <p:ph idx="1"/>
            <p:extLst>
              <p:ext uri="{D42A27DB-BD31-4B8C-83A1-F6EECF244321}">
                <p14:modId xmlns:p14="http://schemas.microsoft.com/office/powerpoint/2010/main" val="2075737061"/>
              </p:ext>
            </p:extLst>
          </p:nvPr>
        </p:nvGraphicFramePr>
        <p:xfrm>
          <a:off x="496711" y="1446057"/>
          <a:ext cx="7912391" cy="3539318"/>
        </p:xfrm>
        <a:graphic>
          <a:graphicData uri="http://schemas.openxmlformats.org/drawingml/2006/table">
            <a:tbl>
              <a:tblPr firstRow="1" firstCol="1" bandRow="1">
                <a:tableStyleId>{242A20BD-2505-46DF-82F6-A791D1CCFF51}</a:tableStyleId>
              </a:tblPr>
              <a:tblGrid>
                <a:gridCol w="1748787">
                  <a:extLst>
                    <a:ext uri="{9D8B030D-6E8A-4147-A177-3AD203B41FA5}">
                      <a16:colId xmlns:a16="http://schemas.microsoft.com/office/drawing/2014/main" val="1906350625"/>
                    </a:ext>
                  </a:extLst>
                </a:gridCol>
                <a:gridCol w="2129750">
                  <a:extLst>
                    <a:ext uri="{9D8B030D-6E8A-4147-A177-3AD203B41FA5}">
                      <a16:colId xmlns:a16="http://schemas.microsoft.com/office/drawing/2014/main" val="3960479272"/>
                    </a:ext>
                  </a:extLst>
                </a:gridCol>
                <a:gridCol w="1740935">
                  <a:extLst>
                    <a:ext uri="{9D8B030D-6E8A-4147-A177-3AD203B41FA5}">
                      <a16:colId xmlns:a16="http://schemas.microsoft.com/office/drawing/2014/main" val="1024766883"/>
                    </a:ext>
                  </a:extLst>
                </a:gridCol>
                <a:gridCol w="2292919">
                  <a:extLst>
                    <a:ext uri="{9D8B030D-6E8A-4147-A177-3AD203B41FA5}">
                      <a16:colId xmlns:a16="http://schemas.microsoft.com/office/drawing/2014/main" val="2030272257"/>
                    </a:ext>
                  </a:extLst>
                </a:gridCol>
              </a:tblGrid>
              <a:tr h="372199">
                <a:tc>
                  <a:txBody>
                    <a:bodyPr/>
                    <a:lstStyle/>
                    <a:p>
                      <a:pPr marR="26035" lvl="0" algn="ctr">
                        <a:lnSpc>
                          <a:spcPct val="107000"/>
                        </a:lnSpc>
                        <a:buNone/>
                      </a:pPr>
                      <a:r>
                        <a:rPr lang="es-PR" sz="1600" b="1" dirty="0">
                          <a:effectLst/>
                        </a:rPr>
                        <a:t>Grado</a:t>
                      </a:r>
                      <a:endParaRPr lang="es-PR" sz="1800" b="1" dirty="0">
                        <a:effectLst/>
                      </a:endParaRPr>
                    </a:p>
                  </a:txBody>
                  <a:tcPr marL="53328" marR="53328" marT="0" marB="0"/>
                </a:tc>
                <a:tc>
                  <a:txBody>
                    <a:bodyPr/>
                    <a:lstStyle/>
                    <a:p>
                      <a:pPr marR="24130" lvl="0" algn="ctr">
                        <a:lnSpc>
                          <a:spcPct val="107000"/>
                        </a:lnSpc>
                        <a:buNone/>
                      </a:pPr>
                      <a:r>
                        <a:rPr lang="es-PR" sz="1600" b="1" dirty="0">
                          <a:effectLst/>
                        </a:rPr>
                        <a:t>Código</a:t>
                      </a:r>
                      <a:endParaRPr lang="es-PR" sz="1800" b="1" dirty="0">
                        <a:effectLst/>
                      </a:endParaRPr>
                    </a:p>
                  </a:txBody>
                  <a:tcPr marL="53328" marR="53328" marT="0" marB="0"/>
                </a:tc>
                <a:tc>
                  <a:txBody>
                    <a:bodyPr/>
                    <a:lstStyle/>
                    <a:p>
                      <a:pPr marR="25400" lvl="0" algn="ctr">
                        <a:lnSpc>
                          <a:spcPct val="107000"/>
                        </a:lnSpc>
                        <a:buNone/>
                      </a:pPr>
                      <a:r>
                        <a:rPr lang="es-PR" sz="1600" b="1" dirty="0">
                          <a:effectLst/>
                        </a:rPr>
                        <a:t>Curso</a:t>
                      </a:r>
                      <a:endParaRPr lang="es-PR" sz="1800" b="1" dirty="0">
                        <a:effectLst/>
                      </a:endParaRPr>
                    </a:p>
                  </a:txBody>
                  <a:tcPr marL="53328" marR="53328" marT="0" marB="0"/>
                </a:tc>
                <a:tc>
                  <a:txBody>
                    <a:bodyPr/>
                    <a:lstStyle/>
                    <a:p>
                      <a:pPr marR="25400" lvl="0" algn="ctr">
                        <a:lnSpc>
                          <a:spcPct val="107000"/>
                        </a:lnSpc>
                        <a:buNone/>
                      </a:pPr>
                      <a:r>
                        <a:rPr lang="es-PR" sz="1600" b="1" dirty="0">
                          <a:effectLst/>
                        </a:rPr>
                        <a:t>Tiempo o Crédito</a:t>
                      </a:r>
                      <a:endParaRPr lang="es-PR" sz="1800" b="1" dirty="0">
                        <a:effectLst/>
                      </a:endParaRPr>
                    </a:p>
                  </a:txBody>
                  <a:tcPr marL="71104" marR="71104" marT="35552" marB="35552"/>
                </a:tc>
                <a:extLst>
                  <a:ext uri="{0D108BD9-81ED-4DB2-BD59-A6C34878D82A}">
                    <a16:rowId xmlns:a16="http://schemas.microsoft.com/office/drawing/2014/main" val="701607082"/>
                  </a:ext>
                </a:extLst>
              </a:tr>
              <a:tr h="285193">
                <a:tc>
                  <a:txBody>
                    <a:bodyPr/>
                    <a:lstStyle/>
                    <a:p>
                      <a:pPr algn="ctr">
                        <a:lnSpc>
                          <a:spcPct val="107000"/>
                        </a:lnSpc>
                      </a:pPr>
                      <a:r>
                        <a:rPr lang="es-PR" sz="1050" dirty="0">
                          <a:effectLst/>
                        </a:rPr>
                        <a:t>Sexto</a:t>
                      </a:r>
                      <a:endParaRPr lang="es-PR" sz="1100" dirty="0">
                        <a:effectLst/>
                      </a:endParaRPr>
                    </a:p>
                  </a:txBody>
                  <a:tcPr marL="53328" marR="53328" marT="0" marB="0" anchor="ctr"/>
                </a:tc>
                <a:tc>
                  <a:txBody>
                    <a:bodyPr/>
                    <a:lstStyle/>
                    <a:p>
                      <a:pPr algn="ctr">
                        <a:lnSpc>
                          <a:spcPct val="107000"/>
                        </a:lnSpc>
                      </a:pPr>
                      <a:r>
                        <a:rPr lang="es-PR" sz="1050" dirty="0">
                          <a:effectLst/>
                        </a:rPr>
                        <a:t>SAES 111-0924</a:t>
                      </a:r>
                      <a:endParaRPr lang="es-PR" sz="1100" dirty="0">
                        <a:effectLst/>
                      </a:endParaRPr>
                    </a:p>
                  </a:txBody>
                  <a:tcPr marL="53328" marR="53328" marT="0" marB="0" anchor="ctr"/>
                </a:tc>
                <a:tc rowSpan="3">
                  <a:txBody>
                    <a:bodyPr/>
                    <a:lstStyle/>
                    <a:p>
                      <a:pPr marR="27305" lvl="0" algn="ctr">
                        <a:lnSpc>
                          <a:spcPct val="107000"/>
                        </a:lnSpc>
                        <a:buNone/>
                      </a:pPr>
                      <a:r>
                        <a:rPr lang="es-PR" sz="1050" b="0" i="0" u="none" strike="noStrike" noProof="0" dirty="0">
                          <a:effectLst/>
                          <a:latin typeface="Arial"/>
                        </a:rPr>
                        <a:t>Salud Escolar</a:t>
                      </a:r>
                      <a:endParaRPr lang="en-US" sz="1800" dirty="0"/>
                    </a:p>
                  </a:txBody>
                  <a:tcPr marL="53328" marR="53328" marT="0" marB="0" anchor="ctr"/>
                </a:tc>
                <a:tc>
                  <a:txBody>
                    <a:bodyPr/>
                    <a:lstStyle/>
                    <a:p>
                      <a:pPr lvl="0" algn="ctr">
                        <a:buNone/>
                      </a:pPr>
                      <a:r>
                        <a:rPr lang="es-PR" sz="1100" b="0" i="0" u="none" strike="noStrike" noProof="0" dirty="0">
                          <a:latin typeface="Arial"/>
                        </a:rPr>
                        <a:t>½</a:t>
                      </a:r>
                      <a:endParaRPr lang="en-US" sz="1800" dirty="0"/>
                    </a:p>
                  </a:txBody>
                  <a:tcPr marL="71104" marR="71104" marT="35552" marB="35552"/>
                </a:tc>
                <a:extLst>
                  <a:ext uri="{0D108BD9-81ED-4DB2-BD59-A6C34878D82A}">
                    <a16:rowId xmlns:a16="http://schemas.microsoft.com/office/drawing/2014/main" val="2115401182"/>
                  </a:ext>
                </a:extLst>
              </a:tr>
              <a:tr h="285193">
                <a:tc>
                  <a:txBody>
                    <a:bodyPr/>
                    <a:lstStyle/>
                    <a:p>
                      <a:pPr algn="ctr">
                        <a:lnSpc>
                          <a:spcPct val="107000"/>
                        </a:lnSpc>
                      </a:pPr>
                      <a:r>
                        <a:rPr lang="es-PR" sz="1050" dirty="0">
                          <a:effectLst/>
                        </a:rPr>
                        <a:t>Séptimo</a:t>
                      </a:r>
                      <a:endParaRPr lang="es-PR" sz="1100" dirty="0">
                        <a:effectLst/>
                      </a:endParaRPr>
                    </a:p>
                  </a:txBody>
                  <a:tcPr marL="53328" marR="53328" marT="0" marB="0" anchor="ctr"/>
                </a:tc>
                <a:tc>
                  <a:txBody>
                    <a:bodyPr/>
                    <a:lstStyle/>
                    <a:p>
                      <a:pPr algn="ctr">
                        <a:lnSpc>
                          <a:spcPct val="107000"/>
                        </a:lnSpc>
                      </a:pPr>
                      <a:r>
                        <a:rPr lang="es-PR" sz="1050" dirty="0">
                          <a:effectLst/>
                        </a:rPr>
                        <a:t>SAES 121-0926</a:t>
                      </a:r>
                      <a:endParaRPr lang="es-PR" sz="1100" dirty="0">
                        <a:effectLst/>
                      </a:endParaRPr>
                    </a:p>
                  </a:txBody>
                  <a:tcPr marL="53328" marR="53328" marT="0" marB="0" anchor="ctr"/>
                </a:tc>
                <a:tc vMerge="1">
                  <a:txBody>
                    <a:bodyPr/>
                    <a:lstStyle/>
                    <a:p>
                      <a:endParaRPr lang="en-US"/>
                    </a:p>
                  </a:txBody>
                  <a:tcPr/>
                </a:tc>
                <a:tc>
                  <a:txBody>
                    <a:bodyPr/>
                    <a:lstStyle/>
                    <a:p>
                      <a:pPr lvl="0" algn="ctr">
                        <a:buNone/>
                      </a:pPr>
                      <a:r>
                        <a:rPr lang="es-PR" sz="1100" b="0" i="0" u="none" strike="noStrike" noProof="0" dirty="0">
                          <a:latin typeface="Arial"/>
                        </a:rPr>
                        <a:t>½</a:t>
                      </a:r>
                      <a:endParaRPr lang="en-US" sz="1800" dirty="0"/>
                    </a:p>
                  </a:txBody>
                  <a:tcPr marL="71104" marR="71104" marT="35552" marB="35552"/>
                </a:tc>
                <a:extLst>
                  <a:ext uri="{0D108BD9-81ED-4DB2-BD59-A6C34878D82A}">
                    <a16:rowId xmlns:a16="http://schemas.microsoft.com/office/drawing/2014/main" val="466879740"/>
                  </a:ext>
                </a:extLst>
              </a:tr>
              <a:tr h="285193">
                <a:tc>
                  <a:txBody>
                    <a:bodyPr/>
                    <a:lstStyle/>
                    <a:p>
                      <a:pPr algn="ctr">
                        <a:lnSpc>
                          <a:spcPct val="107000"/>
                        </a:lnSpc>
                      </a:pPr>
                      <a:r>
                        <a:rPr lang="es-PR" sz="1050" dirty="0">
                          <a:effectLst/>
                        </a:rPr>
                        <a:t>Octavo</a:t>
                      </a:r>
                      <a:endParaRPr lang="es-PR" sz="1100" dirty="0">
                        <a:effectLst/>
                      </a:endParaRPr>
                    </a:p>
                  </a:txBody>
                  <a:tcPr marL="53328" marR="53328" marT="0" marB="0" anchor="ctr"/>
                </a:tc>
                <a:tc>
                  <a:txBody>
                    <a:bodyPr/>
                    <a:lstStyle/>
                    <a:p>
                      <a:pPr algn="ctr">
                        <a:lnSpc>
                          <a:spcPct val="107000"/>
                        </a:lnSpc>
                      </a:pPr>
                      <a:r>
                        <a:rPr lang="es-PR" sz="1050" dirty="0">
                          <a:effectLst/>
                        </a:rPr>
                        <a:t>SAES 121-0928</a:t>
                      </a:r>
                      <a:endParaRPr lang="es-PR" sz="1100" dirty="0">
                        <a:effectLst/>
                      </a:endParaRPr>
                    </a:p>
                  </a:txBody>
                  <a:tcPr marL="53328" marR="53328" marT="0" marB="0" anchor="ctr"/>
                </a:tc>
                <a:tc vMerge="1">
                  <a:txBody>
                    <a:bodyPr/>
                    <a:lstStyle/>
                    <a:p>
                      <a:endParaRPr lang="en-US"/>
                    </a:p>
                  </a:txBody>
                  <a:tcPr/>
                </a:tc>
                <a:tc>
                  <a:txBody>
                    <a:bodyPr/>
                    <a:lstStyle/>
                    <a:p>
                      <a:pPr lvl="0" algn="ctr">
                        <a:buNone/>
                      </a:pPr>
                      <a:r>
                        <a:rPr lang="es-PR" sz="1100" b="0" i="0" u="none" strike="noStrike" noProof="0" dirty="0">
                          <a:latin typeface="Arial"/>
                        </a:rPr>
                        <a:t>½</a:t>
                      </a:r>
                      <a:endParaRPr lang="en-US" sz="1800" dirty="0"/>
                    </a:p>
                  </a:txBody>
                  <a:tcPr marL="71104" marR="71104" marT="35552" marB="35552"/>
                </a:tc>
                <a:extLst>
                  <a:ext uri="{0D108BD9-81ED-4DB2-BD59-A6C34878D82A}">
                    <a16:rowId xmlns:a16="http://schemas.microsoft.com/office/drawing/2014/main" val="1683823576"/>
                  </a:ext>
                </a:extLst>
              </a:tr>
              <a:tr h="210140">
                <a:tc>
                  <a:txBody>
                    <a:bodyPr/>
                    <a:lstStyle/>
                    <a:p>
                      <a:pPr algn="ctr">
                        <a:lnSpc>
                          <a:spcPct val="107000"/>
                        </a:lnSpc>
                      </a:pPr>
                      <a:r>
                        <a:rPr lang="es-PR" sz="1050" dirty="0">
                          <a:effectLst/>
                        </a:rPr>
                        <a:t>Sexto</a:t>
                      </a:r>
                      <a:endParaRPr lang="es-PR" sz="1100" dirty="0">
                        <a:effectLst/>
                      </a:endParaRPr>
                    </a:p>
                  </a:txBody>
                  <a:tcPr marL="53328" marR="53328" marT="0" marB="0" anchor="ctr"/>
                </a:tc>
                <a:tc>
                  <a:txBody>
                    <a:bodyPr/>
                    <a:lstStyle/>
                    <a:p>
                      <a:pPr algn="ctr">
                        <a:lnSpc>
                          <a:spcPct val="107000"/>
                        </a:lnSpc>
                      </a:pPr>
                      <a:r>
                        <a:rPr lang="es-PR" sz="1050" dirty="0">
                          <a:effectLst/>
                        </a:rPr>
                        <a:t>SAES 121-0923</a:t>
                      </a:r>
                      <a:endParaRPr lang="es-PR" sz="1100" dirty="0">
                        <a:effectLst/>
                      </a:endParaRPr>
                    </a:p>
                  </a:txBody>
                  <a:tcPr marL="53328" marR="53328" marT="0" marB="0" anchor="ctr"/>
                </a:tc>
                <a:tc rowSpan="3">
                  <a:txBody>
                    <a:bodyPr/>
                    <a:lstStyle/>
                    <a:p>
                      <a:pPr marR="24765" algn="ctr">
                        <a:lnSpc>
                          <a:spcPct val="107000"/>
                        </a:lnSpc>
                      </a:pPr>
                      <a:r>
                        <a:rPr lang="es-PR" sz="1050" dirty="0">
                          <a:effectLst/>
                        </a:rPr>
                        <a:t>Salud Escolar</a:t>
                      </a:r>
                      <a:endParaRPr lang="es-PR" sz="1100" dirty="0">
                        <a:effectLst/>
                      </a:endParaRPr>
                    </a:p>
                  </a:txBody>
                  <a:tcPr marL="53328" marR="53328" marT="0" marB="0" anchor="ctr"/>
                </a:tc>
                <a:tc rowSpan="3">
                  <a:txBody>
                    <a:bodyPr/>
                    <a:lstStyle/>
                    <a:p>
                      <a:pPr marR="26035" algn="ctr">
                        <a:lnSpc>
                          <a:spcPct val="107000"/>
                        </a:lnSpc>
                      </a:pPr>
                      <a:r>
                        <a:rPr lang="es-PR" sz="1050" dirty="0">
                          <a:effectLst/>
                        </a:rPr>
                        <a:t>1</a:t>
                      </a:r>
                      <a:endParaRPr lang="es-PR" sz="1100" dirty="0">
                        <a:effectLst/>
                      </a:endParaRPr>
                    </a:p>
                  </a:txBody>
                  <a:tcPr marL="53328" marR="53328" marT="0" marB="0" anchor="ctr"/>
                </a:tc>
                <a:extLst>
                  <a:ext uri="{0D108BD9-81ED-4DB2-BD59-A6C34878D82A}">
                    <a16:rowId xmlns:a16="http://schemas.microsoft.com/office/drawing/2014/main" val="4098824785"/>
                  </a:ext>
                </a:extLst>
              </a:tr>
              <a:tr h="210140">
                <a:tc>
                  <a:txBody>
                    <a:bodyPr/>
                    <a:lstStyle/>
                    <a:p>
                      <a:pPr algn="ctr">
                        <a:lnSpc>
                          <a:spcPct val="107000"/>
                        </a:lnSpc>
                      </a:pPr>
                      <a:r>
                        <a:rPr lang="es-PR" sz="1050" dirty="0">
                          <a:effectLst/>
                        </a:rPr>
                        <a:t>Séptimo</a:t>
                      </a:r>
                      <a:endParaRPr lang="es-PR" sz="1100" dirty="0">
                        <a:effectLst/>
                      </a:endParaRPr>
                    </a:p>
                  </a:txBody>
                  <a:tcPr marL="53328" marR="53328" marT="0" marB="0" anchor="ctr"/>
                </a:tc>
                <a:tc>
                  <a:txBody>
                    <a:bodyPr/>
                    <a:lstStyle/>
                    <a:p>
                      <a:pPr algn="ctr">
                        <a:lnSpc>
                          <a:spcPct val="107000"/>
                        </a:lnSpc>
                      </a:pPr>
                      <a:r>
                        <a:rPr lang="es-PR" sz="1050" dirty="0">
                          <a:effectLst/>
                        </a:rPr>
                        <a:t>SAES 121-0925</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46012515"/>
                  </a:ext>
                </a:extLst>
              </a:tr>
              <a:tr h="210140">
                <a:tc>
                  <a:txBody>
                    <a:bodyPr/>
                    <a:lstStyle/>
                    <a:p>
                      <a:pPr algn="ctr">
                        <a:lnSpc>
                          <a:spcPct val="107000"/>
                        </a:lnSpc>
                      </a:pPr>
                      <a:r>
                        <a:rPr lang="es-PR" sz="1050" dirty="0">
                          <a:effectLst/>
                        </a:rPr>
                        <a:t>Octavo</a:t>
                      </a:r>
                      <a:endParaRPr lang="es-PR" sz="1100" dirty="0">
                        <a:effectLst/>
                      </a:endParaRPr>
                    </a:p>
                  </a:txBody>
                  <a:tcPr marL="53328" marR="53328" marT="0" marB="0" anchor="ctr"/>
                </a:tc>
                <a:tc>
                  <a:txBody>
                    <a:bodyPr/>
                    <a:lstStyle/>
                    <a:p>
                      <a:pPr algn="ctr">
                        <a:lnSpc>
                          <a:spcPct val="107000"/>
                        </a:lnSpc>
                      </a:pPr>
                      <a:r>
                        <a:rPr lang="es-PR" sz="1050" dirty="0">
                          <a:effectLst/>
                        </a:rPr>
                        <a:t>SAES 121-0927</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89149499"/>
                  </a:ext>
                </a:extLst>
              </a:tr>
              <a:tr h="210140">
                <a:tc>
                  <a:txBody>
                    <a:bodyPr/>
                    <a:lstStyle/>
                    <a:p>
                      <a:pPr algn="ctr">
                        <a:lnSpc>
                          <a:spcPct val="107000"/>
                        </a:lnSpc>
                      </a:pPr>
                      <a:r>
                        <a:rPr lang="es-PR" sz="1050" dirty="0">
                          <a:effectLst/>
                        </a:rPr>
                        <a:t>Noveno</a:t>
                      </a:r>
                      <a:endParaRPr lang="es-PR" sz="1100" dirty="0">
                        <a:effectLst/>
                      </a:endParaRPr>
                    </a:p>
                  </a:txBody>
                  <a:tcPr marL="53328" marR="53328" marT="0" marB="0" anchor="ctr"/>
                </a:tc>
                <a:tc>
                  <a:txBody>
                    <a:bodyPr/>
                    <a:lstStyle/>
                    <a:p>
                      <a:pPr algn="ctr">
                        <a:lnSpc>
                          <a:spcPct val="107000"/>
                        </a:lnSpc>
                      </a:pPr>
                      <a:r>
                        <a:rPr lang="es-PR" sz="1050" dirty="0">
                          <a:effectLst/>
                        </a:rPr>
                        <a:t>SAES 121-0907</a:t>
                      </a:r>
                      <a:endParaRPr lang="es-PR" sz="1100" dirty="0">
                        <a:effectLst/>
                      </a:endParaRPr>
                    </a:p>
                  </a:txBody>
                  <a:tcPr marL="53328" marR="53328" marT="0" marB="0" anchor="ctr"/>
                </a:tc>
                <a:tc rowSpan="4">
                  <a:txBody>
                    <a:bodyPr/>
                    <a:lstStyle/>
                    <a:p>
                      <a:pPr marR="24765" algn="ctr">
                        <a:lnSpc>
                          <a:spcPct val="107000"/>
                        </a:lnSpc>
                      </a:pPr>
                      <a:r>
                        <a:rPr lang="es-PR" sz="1050" dirty="0">
                          <a:effectLst/>
                        </a:rPr>
                        <a:t>Salud Escolar</a:t>
                      </a:r>
                      <a:endParaRPr lang="es-PR" sz="1100" dirty="0">
                        <a:effectLst/>
                      </a:endParaRPr>
                    </a:p>
                  </a:txBody>
                  <a:tcPr marL="53328" marR="53328" marT="0" marB="0" anchor="ctr"/>
                </a:tc>
                <a:tc rowSpan="4">
                  <a:txBody>
                    <a:bodyPr/>
                    <a:lstStyle/>
                    <a:p>
                      <a:pPr marR="27305" algn="ctr">
                        <a:lnSpc>
                          <a:spcPct val="107000"/>
                        </a:lnSpc>
                      </a:pPr>
                      <a:r>
                        <a:rPr lang="es-PR" sz="1050" dirty="0">
                          <a:effectLst/>
                        </a:rPr>
                        <a:t>½</a:t>
                      </a:r>
                      <a:endParaRPr lang="es-PR" sz="1100" dirty="0">
                        <a:effectLst/>
                      </a:endParaRPr>
                    </a:p>
                  </a:txBody>
                  <a:tcPr marL="53328" marR="53328" marT="0" marB="0" anchor="ctr"/>
                </a:tc>
                <a:extLst>
                  <a:ext uri="{0D108BD9-81ED-4DB2-BD59-A6C34878D82A}">
                    <a16:rowId xmlns:a16="http://schemas.microsoft.com/office/drawing/2014/main" val="4155080651"/>
                  </a:ext>
                </a:extLst>
              </a:tr>
              <a:tr h="210140">
                <a:tc>
                  <a:txBody>
                    <a:bodyPr/>
                    <a:lstStyle/>
                    <a:p>
                      <a:pPr algn="ctr">
                        <a:lnSpc>
                          <a:spcPct val="107000"/>
                        </a:lnSpc>
                      </a:pPr>
                      <a:r>
                        <a:rPr lang="es-PR" sz="1050" dirty="0">
                          <a:effectLst/>
                        </a:rPr>
                        <a:t>Decimo</a:t>
                      </a:r>
                      <a:endParaRPr lang="es-PR" sz="1100" dirty="0">
                        <a:effectLst/>
                      </a:endParaRPr>
                    </a:p>
                  </a:txBody>
                  <a:tcPr marL="53328" marR="53328" marT="0" marB="0" anchor="ctr"/>
                </a:tc>
                <a:tc>
                  <a:txBody>
                    <a:bodyPr/>
                    <a:lstStyle/>
                    <a:p>
                      <a:pPr algn="ctr">
                        <a:lnSpc>
                          <a:spcPct val="107000"/>
                        </a:lnSpc>
                      </a:pPr>
                      <a:r>
                        <a:rPr lang="es-PR" sz="1050" dirty="0">
                          <a:effectLst/>
                        </a:rPr>
                        <a:t>SAES 131-0908</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62557706"/>
                  </a:ext>
                </a:extLst>
              </a:tr>
              <a:tr h="210140">
                <a:tc>
                  <a:txBody>
                    <a:bodyPr/>
                    <a:lstStyle/>
                    <a:p>
                      <a:pPr algn="ctr">
                        <a:lnSpc>
                          <a:spcPct val="107000"/>
                        </a:lnSpc>
                      </a:pPr>
                      <a:r>
                        <a:rPr lang="es-PR" sz="1050" dirty="0">
                          <a:effectLst/>
                        </a:rPr>
                        <a:t>Undécimo</a:t>
                      </a:r>
                      <a:endParaRPr lang="es-PR" sz="1100" dirty="0">
                        <a:effectLst/>
                      </a:endParaRPr>
                    </a:p>
                  </a:txBody>
                  <a:tcPr marL="53328" marR="53328" marT="0" marB="0" anchor="ctr"/>
                </a:tc>
                <a:tc>
                  <a:txBody>
                    <a:bodyPr/>
                    <a:lstStyle/>
                    <a:p>
                      <a:pPr algn="ctr">
                        <a:lnSpc>
                          <a:spcPct val="107000"/>
                        </a:lnSpc>
                      </a:pPr>
                      <a:r>
                        <a:rPr lang="es-PR" sz="1050" dirty="0">
                          <a:effectLst/>
                        </a:rPr>
                        <a:t>SAES 131-0908</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49890867"/>
                  </a:ext>
                </a:extLst>
              </a:tr>
              <a:tr h="210140">
                <a:tc>
                  <a:txBody>
                    <a:bodyPr/>
                    <a:lstStyle/>
                    <a:p>
                      <a:pPr algn="ctr">
                        <a:lnSpc>
                          <a:spcPct val="107000"/>
                        </a:lnSpc>
                      </a:pPr>
                      <a:r>
                        <a:rPr lang="es-PR" sz="1050" dirty="0">
                          <a:effectLst/>
                        </a:rPr>
                        <a:t>Duodécimo</a:t>
                      </a:r>
                      <a:endParaRPr lang="es-PR" sz="1100" dirty="0">
                        <a:effectLst/>
                      </a:endParaRPr>
                    </a:p>
                  </a:txBody>
                  <a:tcPr marL="53328" marR="53328" marT="0" marB="0" anchor="ctr"/>
                </a:tc>
                <a:tc>
                  <a:txBody>
                    <a:bodyPr/>
                    <a:lstStyle/>
                    <a:p>
                      <a:pPr algn="ctr">
                        <a:lnSpc>
                          <a:spcPct val="107000"/>
                        </a:lnSpc>
                      </a:pPr>
                      <a:r>
                        <a:rPr lang="es-PR" sz="1050" dirty="0">
                          <a:effectLst/>
                        </a:rPr>
                        <a:t>SAES 131-0908</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22659121"/>
                  </a:ext>
                </a:extLst>
              </a:tr>
              <a:tr h="210140">
                <a:tc>
                  <a:txBody>
                    <a:bodyPr/>
                    <a:lstStyle/>
                    <a:p>
                      <a:pPr algn="ctr">
                        <a:lnSpc>
                          <a:spcPct val="107000"/>
                        </a:lnSpc>
                      </a:pPr>
                      <a:r>
                        <a:rPr lang="es-PR" sz="1050" dirty="0">
                          <a:effectLst/>
                        </a:rPr>
                        <a:t>Noveno</a:t>
                      </a:r>
                      <a:endParaRPr lang="es-PR" sz="1100" dirty="0">
                        <a:effectLst/>
                      </a:endParaRPr>
                    </a:p>
                  </a:txBody>
                  <a:tcPr marL="53328" marR="53328" marT="0" marB="0" anchor="ctr"/>
                </a:tc>
                <a:tc>
                  <a:txBody>
                    <a:bodyPr/>
                    <a:lstStyle/>
                    <a:p>
                      <a:pPr algn="ctr">
                        <a:lnSpc>
                          <a:spcPct val="107000"/>
                        </a:lnSpc>
                      </a:pPr>
                      <a:r>
                        <a:rPr lang="es-PR" sz="1050" dirty="0">
                          <a:effectLst/>
                        </a:rPr>
                        <a:t>SAES  121-0929</a:t>
                      </a:r>
                      <a:endParaRPr lang="es-PR" sz="1100" dirty="0">
                        <a:effectLst/>
                      </a:endParaRPr>
                    </a:p>
                  </a:txBody>
                  <a:tcPr marL="53328" marR="53328" marT="0" marB="0" anchor="ctr"/>
                </a:tc>
                <a:tc rowSpan="4">
                  <a:txBody>
                    <a:bodyPr/>
                    <a:lstStyle/>
                    <a:p>
                      <a:pPr marR="24765" algn="ctr">
                        <a:lnSpc>
                          <a:spcPct val="107000"/>
                        </a:lnSpc>
                      </a:pPr>
                      <a:r>
                        <a:rPr lang="es-PR" sz="1050" dirty="0">
                          <a:effectLst/>
                        </a:rPr>
                        <a:t>Salud Escolar</a:t>
                      </a:r>
                      <a:endParaRPr lang="es-PR" sz="1100" dirty="0">
                        <a:effectLst/>
                      </a:endParaRPr>
                    </a:p>
                  </a:txBody>
                  <a:tcPr marL="53328" marR="53328" marT="0" marB="0" anchor="ctr"/>
                </a:tc>
                <a:tc rowSpan="4">
                  <a:txBody>
                    <a:bodyPr/>
                    <a:lstStyle/>
                    <a:p>
                      <a:pPr marR="26035" algn="ctr">
                        <a:lnSpc>
                          <a:spcPct val="107000"/>
                        </a:lnSpc>
                      </a:pPr>
                      <a:r>
                        <a:rPr lang="es-PR" sz="1050" dirty="0">
                          <a:effectLst/>
                        </a:rPr>
                        <a:t>1</a:t>
                      </a:r>
                      <a:endParaRPr lang="es-PR" sz="1100" dirty="0">
                        <a:effectLst/>
                      </a:endParaRPr>
                    </a:p>
                  </a:txBody>
                  <a:tcPr marL="53328" marR="53328" marT="0" marB="0" anchor="ctr"/>
                </a:tc>
                <a:extLst>
                  <a:ext uri="{0D108BD9-81ED-4DB2-BD59-A6C34878D82A}">
                    <a16:rowId xmlns:a16="http://schemas.microsoft.com/office/drawing/2014/main" val="2472247778"/>
                  </a:ext>
                </a:extLst>
              </a:tr>
              <a:tr h="210140">
                <a:tc>
                  <a:txBody>
                    <a:bodyPr/>
                    <a:lstStyle/>
                    <a:p>
                      <a:pPr algn="ctr">
                        <a:lnSpc>
                          <a:spcPct val="107000"/>
                        </a:lnSpc>
                      </a:pPr>
                      <a:r>
                        <a:rPr lang="es-PR" sz="1050" dirty="0">
                          <a:effectLst/>
                        </a:rPr>
                        <a:t>Decimo</a:t>
                      </a:r>
                      <a:endParaRPr lang="es-PR" sz="1100" dirty="0">
                        <a:effectLst/>
                      </a:endParaRPr>
                    </a:p>
                  </a:txBody>
                  <a:tcPr marL="53328" marR="53328" marT="0" marB="0" anchor="ctr"/>
                </a:tc>
                <a:tc>
                  <a:txBody>
                    <a:bodyPr/>
                    <a:lstStyle/>
                    <a:p>
                      <a:pPr algn="ctr">
                        <a:lnSpc>
                          <a:spcPct val="107000"/>
                        </a:lnSpc>
                      </a:pPr>
                      <a:r>
                        <a:rPr lang="es-PR" sz="1050" dirty="0">
                          <a:effectLst/>
                        </a:rPr>
                        <a:t>SAES 131-0930</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32426608"/>
                  </a:ext>
                </a:extLst>
              </a:tr>
              <a:tr h="210140">
                <a:tc>
                  <a:txBody>
                    <a:bodyPr/>
                    <a:lstStyle/>
                    <a:p>
                      <a:pPr algn="ctr">
                        <a:lnSpc>
                          <a:spcPct val="107000"/>
                        </a:lnSpc>
                      </a:pPr>
                      <a:r>
                        <a:rPr lang="es-PR" sz="1050" dirty="0">
                          <a:effectLst/>
                        </a:rPr>
                        <a:t>Undécimo</a:t>
                      </a:r>
                      <a:endParaRPr lang="es-PR" sz="1100" dirty="0">
                        <a:effectLst/>
                      </a:endParaRPr>
                    </a:p>
                  </a:txBody>
                  <a:tcPr marL="53328" marR="53328" marT="0" marB="0" anchor="ctr"/>
                </a:tc>
                <a:tc>
                  <a:txBody>
                    <a:bodyPr/>
                    <a:lstStyle/>
                    <a:p>
                      <a:pPr algn="ctr">
                        <a:lnSpc>
                          <a:spcPct val="107000"/>
                        </a:lnSpc>
                      </a:pPr>
                      <a:r>
                        <a:rPr lang="es-PR" sz="1050" dirty="0">
                          <a:effectLst/>
                        </a:rPr>
                        <a:t>SAES 131-0931</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51601516"/>
                  </a:ext>
                </a:extLst>
              </a:tr>
              <a:tr h="210140">
                <a:tc>
                  <a:txBody>
                    <a:bodyPr/>
                    <a:lstStyle/>
                    <a:p>
                      <a:pPr algn="ctr">
                        <a:lnSpc>
                          <a:spcPct val="107000"/>
                        </a:lnSpc>
                      </a:pPr>
                      <a:r>
                        <a:rPr lang="es-PR" sz="1050" dirty="0">
                          <a:effectLst/>
                        </a:rPr>
                        <a:t>Duodécimo</a:t>
                      </a:r>
                      <a:endParaRPr lang="es-PR" sz="1100" dirty="0">
                        <a:effectLst/>
                      </a:endParaRPr>
                    </a:p>
                  </a:txBody>
                  <a:tcPr marL="53328" marR="53328" marT="0" marB="0" anchor="ctr"/>
                </a:tc>
                <a:tc>
                  <a:txBody>
                    <a:bodyPr/>
                    <a:lstStyle/>
                    <a:p>
                      <a:pPr algn="ctr">
                        <a:lnSpc>
                          <a:spcPct val="107000"/>
                        </a:lnSpc>
                      </a:pPr>
                      <a:r>
                        <a:rPr lang="es-PR" sz="1050" dirty="0">
                          <a:effectLst/>
                        </a:rPr>
                        <a:t>SAES 131-0932</a:t>
                      </a:r>
                      <a:endParaRPr lang="es-PR" sz="1100" dirty="0">
                        <a:effectLst/>
                      </a:endParaRPr>
                    </a:p>
                  </a:txBody>
                  <a:tcPr marL="53328" marR="53328"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20818397"/>
                  </a:ext>
                </a:extLst>
              </a:tr>
            </a:tbl>
          </a:graphicData>
        </a:graphic>
      </p:graphicFrame>
      <p:sp>
        <p:nvSpPr>
          <p:cNvPr id="4" name="Slide Number Placeholder 3">
            <a:extLst>
              <a:ext uri="{FF2B5EF4-FFF2-40B4-BE49-F238E27FC236}">
                <a16:creationId xmlns:a16="http://schemas.microsoft.com/office/drawing/2014/main" id="{61E32BEF-B9EE-D9C8-6607-89DEB34646D1}"/>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37</a:t>
            </a:fld>
            <a:endParaRPr lang="en"/>
          </a:p>
        </p:txBody>
      </p:sp>
      <p:pic>
        <p:nvPicPr>
          <p:cNvPr id="10" name="Picture 2" descr="Salud Escolar | Mysite">
            <a:extLst>
              <a:ext uri="{FF2B5EF4-FFF2-40B4-BE49-F238E27FC236}">
                <a16:creationId xmlns:a16="http://schemas.microsoft.com/office/drawing/2014/main" id="{BC77258C-2B11-51FE-492E-DDBB526E8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368" y="158123"/>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395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856C8-E5DC-344A-1E8A-D28196BCEA8F}"/>
              </a:ext>
            </a:extLst>
          </p:cNvPr>
          <p:cNvSpPr>
            <a:spLocks noGrp="1"/>
          </p:cNvSpPr>
          <p:nvPr>
            <p:ph type="title"/>
          </p:nvPr>
        </p:nvSpPr>
        <p:spPr>
          <a:xfrm>
            <a:off x="880759" y="0"/>
            <a:ext cx="5023329" cy="1104843"/>
          </a:xfrm>
        </p:spPr>
        <p:txBody>
          <a:bodyPr vert="horz" lIns="91440" tIns="45720" rIns="91440" bIns="45720" rtlCol="0" anchor="ctr">
            <a:noAutofit/>
          </a:bodyPr>
          <a:lstStyle/>
          <a:p>
            <a:r>
              <a:rPr lang="es-PR" sz="2200" b="1" dirty="0"/>
              <a:t>Premio </a:t>
            </a:r>
            <a:br>
              <a:rPr lang="es-PR" sz="2200" b="1" dirty="0"/>
            </a:br>
            <a:r>
              <a:rPr lang="es-PR" sz="2200" b="1" dirty="0"/>
              <a:t>Joven Arquitecto </a:t>
            </a:r>
            <a:r>
              <a:rPr lang="es-PR" sz="2700" b="1" dirty="0"/>
              <a:t>del</a:t>
            </a:r>
            <a:r>
              <a:rPr lang="es-PR" sz="2200" b="1" dirty="0"/>
              <a:t> Siglo XXI </a:t>
            </a:r>
            <a:br>
              <a:rPr lang="es-PR" sz="2200" b="1" dirty="0"/>
            </a:br>
            <a:r>
              <a:rPr lang="es-PR" sz="2200" b="1" dirty="0"/>
              <a:t>Entrega de carpeta </a:t>
            </a:r>
            <a:r>
              <a:rPr lang="en-US" sz="2200" b="1" dirty="0"/>
              <a:t>(</a:t>
            </a:r>
            <a:r>
              <a:rPr lang="en-US" sz="2200" b="1" dirty="0" err="1"/>
              <a:t>marzo</a:t>
            </a:r>
            <a:r>
              <a:rPr lang="en-US" sz="2200" b="1" dirty="0"/>
              <a:t> 2023)</a:t>
            </a:r>
            <a:endParaRPr lang="es-PR" sz="2200" b="1" dirty="0"/>
          </a:p>
        </p:txBody>
      </p:sp>
      <p:sp>
        <p:nvSpPr>
          <p:cNvPr id="3" name="Content Placeholder 2">
            <a:extLst>
              <a:ext uri="{FF2B5EF4-FFF2-40B4-BE49-F238E27FC236}">
                <a16:creationId xmlns:a16="http://schemas.microsoft.com/office/drawing/2014/main" id="{9F27A108-BD41-C18A-0EED-5CAD92A44933}"/>
              </a:ext>
            </a:extLst>
          </p:cNvPr>
          <p:cNvSpPr>
            <a:spLocks noGrp="1"/>
          </p:cNvSpPr>
          <p:nvPr>
            <p:ph idx="1"/>
          </p:nvPr>
        </p:nvSpPr>
        <p:spPr>
          <a:xfrm>
            <a:off x="331956" y="1376676"/>
            <a:ext cx="3969502" cy="3340528"/>
          </a:xfrm>
        </p:spPr>
        <p:txBody>
          <a:bodyPr vert="horz" lIns="91440" tIns="45720" rIns="91440" bIns="45720" rtlCol="0" anchor="ctr">
            <a:normAutofit/>
          </a:bodyPr>
          <a:lstStyle/>
          <a:p>
            <a:pPr marL="0" indent="0">
              <a:buNone/>
            </a:pPr>
            <a:r>
              <a:rPr lang="es-PR" sz="1100" dirty="0">
                <a:ea typeface="+mn-lt"/>
                <a:cs typeface="+mn-lt"/>
              </a:rPr>
              <a:t>El Programa de Salud Escolar en coordinación con la Oficina para la Promoción de la Excelencia Académica Estudiantil, ha establecido la beca Joven Arquitecto del Siglo XXI. Este se fundamenta en estrategias que desarrollan la habilidad para integrarse al servicio comunitario. Tiene como meta promover el desarrollo de la autogestión y el apoderamiento en los jóvenes; además, motivarlos a involucrarse en experiencias que contribuyan a su desarrollo como individuos. </a:t>
            </a:r>
            <a:endParaRPr lang="es-PR" sz="1100" dirty="0">
              <a:cs typeface="Calibri" panose="020F0502020204030204"/>
            </a:endParaRPr>
          </a:p>
          <a:p>
            <a:pPr marL="0" indent="0">
              <a:buNone/>
            </a:pPr>
            <a:endParaRPr lang="es-PR" sz="1100" dirty="0">
              <a:ea typeface="+mn-lt"/>
              <a:cs typeface="+mn-lt"/>
            </a:endParaRPr>
          </a:p>
          <a:p>
            <a:pPr marL="0" indent="0">
              <a:buNone/>
            </a:pPr>
            <a:r>
              <a:rPr lang="es-PR" sz="1100" dirty="0">
                <a:ea typeface="+mn-lt"/>
                <a:cs typeface="+mn-lt"/>
              </a:rPr>
              <a:t>Se ofrecerán 24 premios a estudiantes que se destaquen en el servicio comunitario relacionado con las áreas programáticas de la Salud Escolar, </a:t>
            </a:r>
            <a:r>
              <a:rPr lang="es-PR" sz="1100" dirty="0" err="1">
                <a:ea typeface="+mn-lt"/>
                <a:cs typeface="+mn-lt"/>
              </a:rPr>
              <a:t>losmaestros</a:t>
            </a:r>
            <a:r>
              <a:rPr lang="es-PR" sz="1100" dirty="0">
                <a:ea typeface="+mn-lt"/>
                <a:cs typeface="+mn-lt"/>
              </a:rPr>
              <a:t> y directores deben divulgar esta información a todos los estudiantes que se encuentren  entre sexto a duodécimo grado. El memorando oficial de la beca se estará publicando a inicio del año escolar 2022</a:t>
            </a:r>
            <a:r>
              <a:rPr lang="es" sz="1100" dirty="0">
                <a:ea typeface="+mn-lt"/>
                <a:cs typeface="+mn-lt"/>
              </a:rPr>
              <a:t>-</a:t>
            </a:r>
            <a:r>
              <a:rPr lang="es-PR" sz="1100" dirty="0">
                <a:ea typeface="+mn-lt"/>
                <a:cs typeface="+mn-lt"/>
              </a:rPr>
              <a:t>2023. </a:t>
            </a:r>
            <a:endParaRPr lang="es-PR" sz="1100" dirty="0">
              <a:cs typeface="Calibri" panose="020F0502020204030204"/>
            </a:endParaRPr>
          </a:p>
        </p:txBody>
      </p:sp>
      <p:sp>
        <p:nvSpPr>
          <p:cNvPr id="4" name="Slide Number Placeholder 3">
            <a:extLst>
              <a:ext uri="{FF2B5EF4-FFF2-40B4-BE49-F238E27FC236}">
                <a16:creationId xmlns:a16="http://schemas.microsoft.com/office/drawing/2014/main" id="{DD07E4F2-A9A3-36BB-66E3-6D3092A4833C}"/>
              </a:ext>
            </a:extLst>
          </p:cNvPr>
          <p:cNvSpPr>
            <a:spLocks noGrp="1"/>
          </p:cNvSpPr>
          <p:nvPr>
            <p:ph type="sldNum" sz="quarter" idx="12"/>
          </p:nvPr>
        </p:nvSpPr>
        <p:spPr>
          <a:xfrm>
            <a:off x="7038802" y="4869180"/>
            <a:ext cx="791787"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38</a:t>
            </a:fld>
            <a:endParaRPr lang="en"/>
          </a:p>
        </p:txBody>
      </p:sp>
      <p:pic>
        <p:nvPicPr>
          <p:cNvPr id="7" name="Picture 7" descr="A picture containing graphical user interface&#10;&#10;Description automatically generated">
            <a:extLst>
              <a:ext uri="{FF2B5EF4-FFF2-40B4-BE49-F238E27FC236}">
                <a16:creationId xmlns:a16="http://schemas.microsoft.com/office/drawing/2014/main" id="{B18F6083-9321-33D1-AF6D-4B11C4BC1D02}"/>
              </a:ext>
            </a:extLst>
          </p:cNvPr>
          <p:cNvPicPr>
            <a:picLocks noChangeAspect="1"/>
          </p:cNvPicPr>
          <p:nvPr/>
        </p:nvPicPr>
        <p:blipFill rotWithShape="1">
          <a:blip r:embed="rId2"/>
          <a:srcRect r="-4" b="25113"/>
          <a:stretch/>
        </p:blipFill>
        <p:spPr>
          <a:xfrm>
            <a:off x="4842543" y="1224700"/>
            <a:ext cx="3759590" cy="3644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8720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94C8-2F1C-C707-9861-3EDFD7B6EDAA}"/>
              </a:ext>
            </a:extLst>
          </p:cNvPr>
          <p:cNvSpPr>
            <a:spLocks noGrp="1"/>
          </p:cNvSpPr>
          <p:nvPr>
            <p:ph type="title"/>
          </p:nvPr>
        </p:nvSpPr>
        <p:spPr>
          <a:xfrm>
            <a:off x="229224" y="355665"/>
            <a:ext cx="7886700" cy="850270"/>
          </a:xfrm>
        </p:spPr>
        <p:txBody>
          <a:bodyPr>
            <a:normAutofit/>
          </a:bodyPr>
          <a:lstStyle/>
          <a:p>
            <a:pPr algn="ctr"/>
            <a:r>
              <a:rPr lang="es-PR" sz="3900" b="1" dirty="0">
                <a:latin typeface="Calibri"/>
                <a:cs typeface="Calibri"/>
              </a:rPr>
              <a:t>Proyectos e iniciativas </a:t>
            </a:r>
            <a:endParaRPr lang="en-US" sz="3900" dirty="0"/>
          </a:p>
        </p:txBody>
      </p:sp>
      <p:graphicFrame>
        <p:nvGraphicFramePr>
          <p:cNvPr id="46" name="Content Placeholder 2">
            <a:extLst>
              <a:ext uri="{FF2B5EF4-FFF2-40B4-BE49-F238E27FC236}">
                <a16:creationId xmlns:a16="http://schemas.microsoft.com/office/drawing/2014/main" id="{68B26903-D2F7-D0B4-A114-ECCDFA9DE42A}"/>
              </a:ext>
            </a:extLst>
          </p:cNvPr>
          <p:cNvGraphicFramePr>
            <a:graphicFrameLocks noGrp="1"/>
          </p:cNvGraphicFramePr>
          <p:nvPr>
            <p:ph idx="1"/>
            <p:extLst>
              <p:ext uri="{D42A27DB-BD31-4B8C-83A1-F6EECF244321}">
                <p14:modId xmlns:p14="http://schemas.microsoft.com/office/powerpoint/2010/main" val="1091050653"/>
              </p:ext>
            </p:extLst>
          </p:nvPr>
        </p:nvGraphicFramePr>
        <p:xfrm>
          <a:off x="628650" y="1369218"/>
          <a:ext cx="8242539" cy="3500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Salud Escolar | Mysite">
            <a:extLst>
              <a:ext uri="{FF2B5EF4-FFF2-40B4-BE49-F238E27FC236}">
                <a16:creationId xmlns:a16="http://schemas.microsoft.com/office/drawing/2014/main" id="{1283ADA8-D34C-169B-93C8-6DBEABBFFDF1}"/>
              </a:ext>
            </a:extLst>
          </p:cNvPr>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6985191" y="202870"/>
            <a:ext cx="1130733" cy="115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7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3088784" y="271728"/>
            <a:ext cx="3150138" cy="9013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chemeClr val="accent2"/>
                </a:solidFill>
                <a:effectLst>
                  <a:outerShdw blurRad="38100" dist="38100" dir="2700000" algn="tl">
                    <a:srgbClr val="000000">
                      <a:alpha val="43137"/>
                    </a:srgbClr>
                  </a:outerShdw>
                </a:effectLst>
              </a:rPr>
              <a:t>Objetivos</a:t>
            </a:r>
            <a:r>
              <a:rPr lang="en" sz="3200" dirty="0"/>
              <a:t> </a:t>
            </a:r>
            <a:endParaRPr sz="3200" dirty="0"/>
          </a:p>
        </p:txBody>
      </p:sp>
      <p:sp>
        <p:nvSpPr>
          <p:cNvPr id="204" name="Google Shape;204;p14"/>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3"/>
          <a:stretch>
            <a:fillRect/>
          </a:stretch>
        </p:blipFill>
        <p:spPr>
          <a:xfrm>
            <a:off x="587763" y="-157091"/>
            <a:ext cx="2583427" cy="1213492"/>
          </a:xfrm>
          <a:prstGeom prst="rect">
            <a:avLst/>
          </a:prstGeom>
        </p:spPr>
      </p:pic>
      <p:graphicFrame>
        <p:nvGraphicFramePr>
          <p:cNvPr id="10" name="Google Shape;201;p14">
            <a:extLst>
              <a:ext uri="{FF2B5EF4-FFF2-40B4-BE49-F238E27FC236}">
                <a16:creationId xmlns:a16="http://schemas.microsoft.com/office/drawing/2014/main" id="{06A3C511-BF6C-D6B4-019F-6A1E1F956033}"/>
              </a:ext>
            </a:extLst>
          </p:cNvPr>
          <p:cNvGraphicFramePr/>
          <p:nvPr>
            <p:extLst>
              <p:ext uri="{D42A27DB-BD31-4B8C-83A1-F6EECF244321}">
                <p14:modId xmlns:p14="http://schemas.microsoft.com/office/powerpoint/2010/main" val="722528706"/>
              </p:ext>
            </p:extLst>
          </p:nvPr>
        </p:nvGraphicFramePr>
        <p:xfrm>
          <a:off x="3171190" y="1527997"/>
          <a:ext cx="4360038" cy="3046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2FE0-7A70-ABD7-AB48-921C7AD02DBA}"/>
              </a:ext>
            </a:extLst>
          </p:cNvPr>
          <p:cNvSpPr>
            <a:spLocks noGrp="1"/>
          </p:cNvSpPr>
          <p:nvPr>
            <p:ph type="title"/>
          </p:nvPr>
        </p:nvSpPr>
        <p:spPr>
          <a:xfrm>
            <a:off x="651833" y="391604"/>
            <a:ext cx="7840333" cy="1385201"/>
          </a:xfrm>
        </p:spPr>
        <p:txBody>
          <a:bodyPr vert="horz" lIns="91440" tIns="45720" rIns="91440" bIns="45720" rtlCol="0" anchor="ctr">
            <a:noAutofit/>
          </a:bodyPr>
          <a:lstStyle/>
          <a:p>
            <a:r>
              <a:rPr lang="es-PR" sz="1600" b="1" dirty="0">
                <a:latin typeface="Calibri"/>
                <a:cs typeface="Calibri"/>
              </a:rPr>
              <a:t>Además, de acuerdo con la carga académica del personal de salud escolar favorecerá el desarrollo de organizaciones innovadoras, el diseño de proyectos para cerrar brechas de aprendizaje y disminuir el rezago académico.  Podrá realizar las siguientes actividades:</a:t>
            </a:r>
            <a:r>
              <a:rPr lang="en-US" sz="1600" b="1" dirty="0">
                <a:latin typeface="Calibri"/>
                <a:cs typeface="Calibri"/>
              </a:rPr>
              <a:t> </a:t>
            </a:r>
            <a:endParaRPr lang="en-US" sz="1600" b="1" dirty="0"/>
          </a:p>
        </p:txBody>
      </p:sp>
      <p:sp>
        <p:nvSpPr>
          <p:cNvPr id="3" name="Content Placeholder 2">
            <a:extLst>
              <a:ext uri="{FF2B5EF4-FFF2-40B4-BE49-F238E27FC236}">
                <a16:creationId xmlns:a16="http://schemas.microsoft.com/office/drawing/2014/main" id="{45A2F451-EBB4-199E-54F4-CEE1EAE15073}"/>
              </a:ext>
            </a:extLst>
          </p:cNvPr>
          <p:cNvSpPr>
            <a:spLocks noGrp="1"/>
          </p:cNvSpPr>
          <p:nvPr>
            <p:ph idx="1"/>
          </p:nvPr>
        </p:nvSpPr>
        <p:spPr>
          <a:xfrm>
            <a:off x="179130" y="1509998"/>
            <a:ext cx="4088115" cy="3359182"/>
          </a:xfrm>
        </p:spPr>
        <p:txBody>
          <a:bodyPr vert="horz" lIns="91440" tIns="45720" rIns="91440" bIns="45720" rtlCol="0" anchor="ctr">
            <a:normAutofit fontScale="77500" lnSpcReduction="20000"/>
          </a:bodyPr>
          <a:lstStyle/>
          <a:p>
            <a:pPr>
              <a:buFont typeface="Wingdings" panose="020B0604020202020204" pitchFamily="34" charset="0"/>
              <a:buChar char="ü"/>
            </a:pPr>
            <a:r>
              <a:rPr lang="es-PR" sz="1600" dirty="0">
                <a:ea typeface="+mn-lt"/>
                <a:cs typeface="+mn-lt"/>
              </a:rPr>
              <a:t>Desarrollar material educativo sobre temas básicos de salud (higiene, autoestima, prevención de enfermedades, prevención de abuso sexual, prevención de la violencia, equidad y respeto entre todos los seres humanos, prevención del suicidio, entre otros).</a:t>
            </a:r>
            <a:endParaRPr lang="en-US" sz="1600" dirty="0">
              <a:cs typeface="Calibri" panose="020F0502020204030204"/>
            </a:endParaRPr>
          </a:p>
          <a:p>
            <a:pPr marL="0" indent="0">
              <a:buNone/>
            </a:pPr>
            <a:endParaRPr lang="es-PR" sz="1600" dirty="0">
              <a:ea typeface="+mn-lt"/>
              <a:cs typeface="+mn-lt"/>
            </a:endParaRPr>
          </a:p>
          <a:p>
            <a:pPr>
              <a:buFont typeface="Wingdings" panose="020B0604020202020204" pitchFamily="34" charset="0"/>
              <a:buChar char="ü"/>
            </a:pPr>
            <a:r>
              <a:rPr lang="es-PR" sz="1600" dirty="0">
                <a:ea typeface="+mn-lt"/>
                <a:cs typeface="+mn-lt"/>
              </a:rPr>
              <a:t>Crear proyectos de impacto a la comunidad relacionados a las siguientes áreas: socioemocional, nutrición y aptitud física, prevención de la violencia </a:t>
            </a:r>
            <a:r>
              <a:rPr lang="es" sz="1600" dirty="0">
                <a:ea typeface="+mn-lt"/>
                <a:cs typeface="+mn-lt"/>
              </a:rPr>
              <a:t>(</a:t>
            </a:r>
            <a:r>
              <a:rPr lang="es-PR" sz="1600" dirty="0">
                <a:ea typeface="+mn-lt"/>
                <a:cs typeface="+mn-lt"/>
              </a:rPr>
              <a:t>maltrato de menores, violencia de parejas, </a:t>
            </a:r>
            <a:r>
              <a:rPr lang="es-PR" sz="1600" i="1" dirty="0" err="1">
                <a:ea typeface="+mn-lt"/>
                <a:cs typeface="+mn-lt"/>
              </a:rPr>
              <a:t>bullying</a:t>
            </a:r>
            <a:r>
              <a:rPr lang="es-PR" sz="1600" dirty="0">
                <a:ea typeface="+mn-lt"/>
                <a:cs typeface="+mn-lt"/>
              </a:rPr>
              <a:t>, entre otras manifestaciones) , equidad y respeto a todos los seres humanos, prevención del suicidio donde se integre toda la comunidad escolar (personal docente y no docente, personal de apoyo, familia y estudiante). </a:t>
            </a:r>
            <a:endParaRPr lang="en-US" sz="1600" dirty="0">
              <a:cs typeface="Calibri" panose="020F0502020204030204"/>
            </a:endParaRPr>
          </a:p>
        </p:txBody>
      </p:sp>
      <p:sp>
        <p:nvSpPr>
          <p:cNvPr id="4" name="Slide Number Placeholder 3">
            <a:extLst>
              <a:ext uri="{FF2B5EF4-FFF2-40B4-BE49-F238E27FC236}">
                <a16:creationId xmlns:a16="http://schemas.microsoft.com/office/drawing/2014/main" id="{5EAE57B8-B095-B84D-0421-088729999870}"/>
              </a:ext>
            </a:extLst>
          </p:cNvPr>
          <p:cNvSpPr>
            <a:spLocks noGrp="1"/>
          </p:cNvSpPr>
          <p:nvPr>
            <p:ph type="sldNum" sz="quarter" idx="12"/>
          </p:nvPr>
        </p:nvSpPr>
        <p:spPr>
          <a:xfrm>
            <a:off x="7038802" y="4869180"/>
            <a:ext cx="791787" cy="273843"/>
          </a:xfrm>
        </p:spPr>
        <p:txBody>
          <a:bodyPr>
            <a:normAutofit fontScale="25000" lnSpcReduction="20000"/>
          </a:bodyPr>
          <a:lstStyle/>
          <a:p>
            <a:pPr marL="0" lvl="0" indent="0" rtl="0">
              <a:spcBef>
                <a:spcPts val="0"/>
              </a:spcBef>
              <a:spcAft>
                <a:spcPts val="600"/>
              </a:spcAft>
              <a:buNone/>
            </a:pPr>
            <a:fld id="{00000000-1234-1234-1234-123412341234}" type="slidenum">
              <a:rPr lang="en"/>
              <a:pPr marL="0" lvl="0" indent="0" rtl="0">
                <a:spcBef>
                  <a:spcPts val="0"/>
                </a:spcBef>
                <a:spcAft>
                  <a:spcPts val="600"/>
                </a:spcAft>
                <a:buNone/>
              </a:pPr>
              <a:t>40</a:t>
            </a:fld>
            <a:endParaRPr lang="en"/>
          </a:p>
        </p:txBody>
      </p:sp>
      <p:pic>
        <p:nvPicPr>
          <p:cNvPr id="18" name="Picture 18" descr="A picture containing text&#10;&#10;Description automatically generated">
            <a:extLst>
              <a:ext uri="{FF2B5EF4-FFF2-40B4-BE49-F238E27FC236}">
                <a16:creationId xmlns:a16="http://schemas.microsoft.com/office/drawing/2014/main" id="{03DF1B04-CE5B-6620-2F48-B636ED5A0132}"/>
              </a:ext>
            </a:extLst>
          </p:cNvPr>
          <p:cNvPicPr>
            <a:picLocks noChangeAspect="1"/>
          </p:cNvPicPr>
          <p:nvPr/>
        </p:nvPicPr>
        <p:blipFill rotWithShape="1">
          <a:blip r:embed="rId3"/>
          <a:srcRect l="3481" r="19149" b="-2"/>
          <a:stretch/>
        </p:blipFill>
        <p:spPr>
          <a:xfrm>
            <a:off x="5095016" y="1675151"/>
            <a:ext cx="3191030" cy="3093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456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8"/>
                                        </p:tgtEl>
                                        <p:attrNameLst>
                                          <p:attrName>stroke.color</p:attrName>
                                        </p:attrNameLst>
                                      </p:cBhvr>
                                      <p:to>
                                        <a:schemeClr val="accent2"/>
                                      </p:to>
                                    </p:animClr>
                                    <p:set>
                                      <p:cBhvr>
                                        <p:cTn id="7" dur="2000" fill="hold"/>
                                        <p:tgtEl>
                                          <p:spTgt spid="1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9814-4B3F-744D-D6A1-B55A76EBAAFE}"/>
              </a:ext>
            </a:extLst>
          </p:cNvPr>
          <p:cNvSpPr>
            <a:spLocks noGrp="1"/>
          </p:cNvSpPr>
          <p:nvPr>
            <p:ph type="title"/>
          </p:nvPr>
        </p:nvSpPr>
        <p:spPr>
          <a:xfrm>
            <a:off x="606478" y="290197"/>
            <a:ext cx="6927525" cy="891713"/>
          </a:xfrm>
        </p:spPr>
        <p:txBody>
          <a:bodyPr anchor="b">
            <a:normAutofit/>
          </a:bodyPr>
          <a:lstStyle/>
          <a:p>
            <a:r>
              <a:rPr lang="es-PR" sz="4100" dirty="0">
                <a:latin typeface="Calibri"/>
                <a:cs typeface="Calibri"/>
              </a:rPr>
              <a:t>El Programa de Salud Escolar...</a:t>
            </a:r>
            <a:endParaRPr lang="en-US" sz="4100" dirty="0"/>
          </a:p>
        </p:txBody>
      </p:sp>
      <p:sp>
        <p:nvSpPr>
          <p:cNvPr id="3" name="Content Placeholder 2">
            <a:extLst>
              <a:ext uri="{FF2B5EF4-FFF2-40B4-BE49-F238E27FC236}">
                <a16:creationId xmlns:a16="http://schemas.microsoft.com/office/drawing/2014/main" id="{14CBFE7B-0128-AF51-DEEF-A680379943E3}"/>
              </a:ext>
            </a:extLst>
          </p:cNvPr>
          <p:cNvSpPr>
            <a:spLocks noGrp="1"/>
          </p:cNvSpPr>
          <p:nvPr>
            <p:ph idx="1"/>
          </p:nvPr>
        </p:nvSpPr>
        <p:spPr>
          <a:xfrm>
            <a:off x="595245" y="1949631"/>
            <a:ext cx="7607751" cy="2576649"/>
          </a:xfrm>
        </p:spPr>
        <p:txBody>
          <a:bodyPr vert="horz" lIns="91440" tIns="45720" rIns="91440" bIns="45720" rtlCol="0" anchor="ctr">
            <a:normAutofit fontScale="92500"/>
          </a:bodyPr>
          <a:lstStyle/>
          <a:p>
            <a:pPr marL="0" indent="0">
              <a:buNone/>
            </a:pPr>
            <a:r>
              <a:rPr lang="es-PR" sz="1800" dirty="0">
                <a:ea typeface="+mn-lt"/>
                <a:cs typeface="+mn-lt"/>
              </a:rPr>
              <a:t>reconoce el día 21 de marzo de cada año como el “Día Nacional para la Erradicación del Racismo y Afirmación de la </a:t>
            </a:r>
            <a:r>
              <a:rPr lang="es-PR" sz="1800" dirty="0" err="1">
                <a:ea typeface="+mn-lt"/>
                <a:cs typeface="+mn-lt"/>
              </a:rPr>
              <a:t>Afrodescendencia</a:t>
            </a:r>
            <a:r>
              <a:rPr lang="es-PR" sz="1800" dirty="0">
                <a:ea typeface="+mn-lt"/>
                <a:cs typeface="+mn-lt"/>
              </a:rPr>
              <a:t>”, según la Ley núm. 24 de 5 de agosto de 2021.  Los maestros integrarán actividades de aprendizaje, como parte de los esfuerzos para eliminar cualquier manifestación de discrimen racial o étnico de nuestra sociedad.  Además, llevarán a cabo actividades donde se realce la vida y obra de aquellas personas que, en Puerto Rico, y el resto del mundo, han contribuido a los adelantos en derechos humanos y civiles, igualdad social y erradicación del racismo.</a:t>
            </a:r>
            <a:r>
              <a:rPr lang="en-US" sz="1800" dirty="0">
                <a:ea typeface="+mn-lt"/>
                <a:cs typeface="+mn-lt"/>
              </a:rPr>
              <a:t> </a:t>
            </a:r>
            <a:endParaRPr lang="en-US" sz="1800" dirty="0">
              <a:cs typeface="Calibri" panose="020F0502020204030204"/>
            </a:endParaRPr>
          </a:p>
          <a:p>
            <a:endParaRPr lang="en-US" sz="1800" dirty="0">
              <a:cs typeface="Calibri" panose="020F0502020204030204"/>
            </a:endParaRPr>
          </a:p>
        </p:txBody>
      </p:sp>
      <p:sp>
        <p:nvSpPr>
          <p:cNvPr id="4" name="Slide Number Placeholder 3">
            <a:extLst>
              <a:ext uri="{FF2B5EF4-FFF2-40B4-BE49-F238E27FC236}">
                <a16:creationId xmlns:a16="http://schemas.microsoft.com/office/drawing/2014/main" id="{ED2152DC-A04D-B32A-7884-4A197F077F32}"/>
              </a:ext>
            </a:extLst>
          </p:cNvPr>
          <p:cNvSpPr>
            <a:spLocks noGrp="1"/>
          </p:cNvSpPr>
          <p:nvPr>
            <p:ph type="sldNum" sz="quarter" idx="12"/>
          </p:nvPr>
        </p:nvSpPr>
        <p:spPr>
          <a:xfrm>
            <a:off x="6457950" y="4869180"/>
            <a:ext cx="2057400" cy="273843"/>
          </a:xfrm>
        </p:spPr>
        <p:txBody>
          <a:bodyPr>
            <a:normAutofit fontScale="25000" lnSpcReduction="20000"/>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41</a:t>
            </a:fld>
            <a:endParaRPr lang="en"/>
          </a:p>
        </p:txBody>
      </p:sp>
      <p:pic>
        <p:nvPicPr>
          <p:cNvPr id="10" name="Picture 2" descr="Salud Escolar | Mysite">
            <a:extLst>
              <a:ext uri="{FF2B5EF4-FFF2-40B4-BE49-F238E27FC236}">
                <a16:creationId xmlns:a16="http://schemas.microsoft.com/office/drawing/2014/main" id="{C6B3AA0F-77B6-C900-BBBA-529238F4B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645" y="-15409"/>
            <a:ext cx="1315665" cy="134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460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BB80-C65A-A3E2-14B2-2E2A9DC1B54C}"/>
              </a:ext>
            </a:extLst>
          </p:cNvPr>
          <p:cNvSpPr>
            <a:spLocks noGrp="1"/>
          </p:cNvSpPr>
          <p:nvPr>
            <p:ph type="title"/>
          </p:nvPr>
        </p:nvSpPr>
        <p:spPr>
          <a:xfrm>
            <a:off x="6115156" y="1117600"/>
            <a:ext cx="2903653" cy="3472406"/>
          </a:xfrm>
        </p:spPr>
        <p:txBody>
          <a:bodyPr vert="horz" lIns="91440" tIns="45720" rIns="91440" bIns="45720" rtlCol="0" anchor="ctr">
            <a:noAutofit/>
          </a:bodyPr>
          <a:lstStyle/>
          <a:p>
            <a:pPr defTabSz="914400"/>
            <a:r>
              <a:rPr lang="en-US" sz="1600" kern="1200" dirty="0">
                <a:latin typeface="+mj-lt"/>
                <a:ea typeface="+mj-ea"/>
                <a:cs typeface="+mj-cs"/>
              </a:rPr>
              <a:t>Se </a:t>
            </a:r>
            <a:r>
              <a:rPr lang="en-US" sz="1600" kern="1200" dirty="0" err="1">
                <a:latin typeface="+mj-lt"/>
                <a:ea typeface="+mj-ea"/>
                <a:cs typeface="+mj-cs"/>
              </a:rPr>
              <a:t>exhorta</a:t>
            </a:r>
            <a:r>
              <a:rPr lang="en-US" sz="1600" kern="1200" dirty="0">
                <a:latin typeface="+mj-lt"/>
                <a:ea typeface="+mj-ea"/>
                <a:cs typeface="+mj-cs"/>
              </a:rPr>
              <a:t> a todos </a:t>
            </a:r>
            <a:r>
              <a:rPr lang="en-US" sz="1600" kern="1200" dirty="0" err="1">
                <a:latin typeface="+mj-lt"/>
                <a:ea typeface="+mj-ea"/>
                <a:cs typeface="+mj-cs"/>
              </a:rPr>
              <a:t>los</a:t>
            </a:r>
            <a:r>
              <a:rPr lang="en-US" sz="1600" kern="1200" dirty="0">
                <a:latin typeface="+mj-lt"/>
                <a:ea typeface="+mj-ea"/>
                <a:cs typeface="+mj-cs"/>
              </a:rPr>
              <a:t> maestros del Programa Salud Escolar y  </a:t>
            </a:r>
            <a:r>
              <a:rPr lang="en-US" sz="1600" kern="1200" dirty="0" err="1">
                <a:latin typeface="+mj-lt"/>
                <a:ea typeface="+mj-ea"/>
                <a:cs typeface="+mj-cs"/>
              </a:rPr>
              <a:t>directores</a:t>
            </a:r>
            <a:r>
              <a:rPr lang="en-US" sz="1600" kern="1200" dirty="0">
                <a:latin typeface="+mj-lt"/>
                <a:ea typeface="+mj-ea"/>
                <a:cs typeface="+mj-cs"/>
              </a:rPr>
              <a:t> escolares a realizar </a:t>
            </a:r>
            <a:r>
              <a:rPr lang="en-US" sz="1600" kern="1200" dirty="0" err="1">
                <a:latin typeface="+mj-lt"/>
                <a:ea typeface="+mj-ea"/>
                <a:cs typeface="+mj-cs"/>
              </a:rPr>
              <a:t>actividades</a:t>
            </a:r>
            <a:r>
              <a:rPr lang="en-US" sz="1600" kern="1200" dirty="0">
                <a:latin typeface="+mj-lt"/>
                <a:ea typeface="+mj-ea"/>
                <a:cs typeface="+mj-cs"/>
              </a:rPr>
              <a:t> </a:t>
            </a:r>
            <a:r>
              <a:rPr lang="en-US" sz="1600" kern="1200" dirty="0" err="1">
                <a:latin typeface="+mj-lt"/>
                <a:ea typeface="+mj-ea"/>
                <a:cs typeface="+mj-cs"/>
              </a:rPr>
              <a:t>relacionadas</a:t>
            </a:r>
            <a:r>
              <a:rPr lang="en-US" sz="1600" kern="1200" dirty="0">
                <a:latin typeface="+mj-lt"/>
                <a:ea typeface="+mj-ea"/>
                <a:cs typeface="+mj-cs"/>
              </a:rPr>
              <a:t> a la </a:t>
            </a:r>
            <a:r>
              <a:rPr lang="en-US" sz="1600" i="1" kern="1200" dirty="0" err="1">
                <a:latin typeface="+mj-lt"/>
                <a:ea typeface="+mj-ea"/>
                <a:cs typeface="+mj-cs"/>
              </a:rPr>
              <a:t>Promoción</a:t>
            </a:r>
            <a:r>
              <a:rPr lang="en-US" sz="1600" i="1" kern="1200" dirty="0">
                <a:latin typeface="+mj-lt"/>
                <a:ea typeface="+mj-ea"/>
                <a:cs typeface="+mj-cs"/>
              </a:rPr>
              <a:t> de la Salud </a:t>
            </a:r>
            <a:r>
              <a:rPr lang="en-US" sz="1600" kern="1200" dirty="0">
                <a:latin typeface="+mj-lt"/>
                <a:ea typeface="+mj-ea"/>
                <a:cs typeface="+mj-cs"/>
              </a:rPr>
              <a:t>y P</a:t>
            </a:r>
            <a:r>
              <a:rPr lang="en-US" sz="1600" i="1" kern="1200" dirty="0">
                <a:latin typeface="+mj-lt"/>
                <a:ea typeface="+mj-ea"/>
                <a:cs typeface="+mj-cs"/>
              </a:rPr>
              <a:t>revención de </a:t>
            </a:r>
            <a:r>
              <a:rPr lang="en-US" sz="1600" i="1" kern="1200" dirty="0" err="1">
                <a:latin typeface="+mj-lt"/>
                <a:ea typeface="+mj-ea"/>
                <a:cs typeface="+mj-cs"/>
              </a:rPr>
              <a:t>Enfermedades</a:t>
            </a:r>
            <a:r>
              <a:rPr lang="en-US" sz="1600" kern="1200" dirty="0">
                <a:latin typeface="+mj-lt"/>
                <a:ea typeface="+mj-ea"/>
                <a:cs typeface="+mj-cs"/>
              </a:rPr>
              <a:t> </a:t>
            </a:r>
            <a:r>
              <a:rPr lang="en-US" sz="1600" kern="1200" dirty="0" err="1">
                <a:latin typeface="+mj-lt"/>
                <a:ea typeface="+mj-ea"/>
                <a:cs typeface="+mj-cs"/>
              </a:rPr>
              <a:t>durante</a:t>
            </a:r>
            <a:r>
              <a:rPr lang="en-US" sz="1600" kern="1200" dirty="0">
                <a:latin typeface="+mj-lt"/>
                <a:ea typeface="+mj-ea"/>
                <a:cs typeface="+mj-cs"/>
              </a:rPr>
              <a:t> </a:t>
            </a:r>
            <a:r>
              <a:rPr lang="en-US" sz="1600" kern="1200" dirty="0" err="1">
                <a:latin typeface="+mj-lt"/>
                <a:ea typeface="+mj-ea"/>
                <a:cs typeface="+mj-cs"/>
              </a:rPr>
              <a:t>el</a:t>
            </a:r>
            <a:r>
              <a:rPr lang="en-US" sz="1600" kern="1200" dirty="0">
                <a:latin typeface="+mj-lt"/>
                <a:ea typeface="+mj-ea"/>
                <a:cs typeface="+mj-cs"/>
              </a:rPr>
              <a:t> </a:t>
            </a:r>
            <a:r>
              <a:rPr lang="en-US" sz="1600" kern="1200" dirty="0" err="1">
                <a:latin typeface="+mj-lt"/>
                <a:ea typeface="+mj-ea"/>
                <a:cs typeface="+mj-cs"/>
              </a:rPr>
              <a:t>año</a:t>
            </a:r>
            <a:r>
              <a:rPr lang="en-US" sz="1600" kern="1200" dirty="0">
                <a:latin typeface="+mj-lt"/>
                <a:ea typeface="+mj-ea"/>
                <a:cs typeface="+mj-cs"/>
              </a:rPr>
              <a:t> escolar, </a:t>
            </a:r>
            <a:r>
              <a:rPr lang="en-US" sz="1600" kern="1200" dirty="0" err="1">
                <a:latin typeface="+mj-lt"/>
                <a:ea typeface="+mj-ea"/>
                <a:cs typeface="+mj-cs"/>
              </a:rPr>
              <a:t>principalmente</a:t>
            </a:r>
            <a:r>
              <a:rPr lang="en-US" sz="1600" kern="1200" dirty="0">
                <a:latin typeface="+mj-lt"/>
                <a:ea typeface="+mj-ea"/>
                <a:cs typeface="+mj-cs"/>
              </a:rPr>
              <a:t> </a:t>
            </a:r>
            <a:r>
              <a:rPr lang="en-US" sz="1600" kern="1200" dirty="0" err="1">
                <a:latin typeface="+mj-lt"/>
                <a:ea typeface="+mj-ea"/>
                <a:cs typeface="+mj-cs"/>
              </a:rPr>
              <a:t>en</a:t>
            </a:r>
            <a:r>
              <a:rPr lang="en-US" sz="1600" kern="1200" dirty="0">
                <a:latin typeface="+mj-lt"/>
                <a:ea typeface="+mj-ea"/>
                <a:cs typeface="+mj-cs"/>
              </a:rPr>
              <a:t> la semana del </a:t>
            </a:r>
            <a:r>
              <a:rPr lang="en-US" sz="1600" b="1" kern="1200" dirty="0">
                <a:latin typeface="+mj-lt"/>
                <a:ea typeface="+mj-ea"/>
                <a:cs typeface="+mj-cs"/>
              </a:rPr>
              <a:t>13 al 17 de febrero de 2023 Semana del Programa Salud Escolar.</a:t>
            </a:r>
          </a:p>
        </p:txBody>
      </p:sp>
      <p:sp>
        <p:nvSpPr>
          <p:cNvPr id="4" name="Slide Number Placeholder 3">
            <a:extLst>
              <a:ext uri="{FF2B5EF4-FFF2-40B4-BE49-F238E27FC236}">
                <a16:creationId xmlns:a16="http://schemas.microsoft.com/office/drawing/2014/main" id="{358D53BD-E406-4963-CD98-47DCE3747799}"/>
              </a:ext>
            </a:extLst>
          </p:cNvPr>
          <p:cNvSpPr>
            <a:spLocks noGrp="1"/>
          </p:cNvSpPr>
          <p:nvPr>
            <p:ph type="sldNum" sz="quarter" idx="12"/>
          </p:nvPr>
        </p:nvSpPr>
        <p:spPr>
          <a:xfrm>
            <a:off x="6457949" y="4869180"/>
            <a:ext cx="2345200" cy="273843"/>
          </a:xfrm>
        </p:spPr>
        <p:txBody>
          <a:bodyPr vert="horz" lIns="91440" tIns="45720" rIns="91440" bIns="45720" rtlCol="0" anchor="ctr">
            <a:normAutofit fontScale="77500" lnSpcReduction="20000"/>
          </a:bodyPr>
          <a:lstStyle/>
          <a:p>
            <a:pPr lvl="0" indent="0" defTabSz="914400">
              <a:lnSpc>
                <a:spcPct val="90000"/>
              </a:lnSpc>
              <a:spcBef>
                <a:spcPts val="0"/>
              </a:spcBef>
              <a:spcAft>
                <a:spcPts val="600"/>
              </a:spcAft>
              <a:buNone/>
            </a:pPr>
            <a:fld id="{00000000-1234-1234-1234-123412341234}" type="slidenum">
              <a:rPr lang="en-US" sz="1200" smtClean="0"/>
              <a:pPr lvl="0" indent="0" defTabSz="914400">
                <a:lnSpc>
                  <a:spcPct val="90000"/>
                </a:lnSpc>
                <a:spcBef>
                  <a:spcPts val="0"/>
                </a:spcBef>
                <a:spcAft>
                  <a:spcPts val="600"/>
                </a:spcAft>
                <a:buNone/>
              </a:pPr>
              <a:t>42</a:t>
            </a:fld>
            <a:endParaRPr lang="en-US" sz="1200"/>
          </a:p>
        </p:txBody>
      </p:sp>
      <p:pic>
        <p:nvPicPr>
          <p:cNvPr id="8" name="Picture 8" descr="Text&#10;&#10;Description automatically generated">
            <a:extLst>
              <a:ext uri="{FF2B5EF4-FFF2-40B4-BE49-F238E27FC236}">
                <a16:creationId xmlns:a16="http://schemas.microsoft.com/office/drawing/2014/main" id="{34C69FB9-CE6A-6B28-D70F-CC326D14277C}"/>
              </a:ext>
            </a:extLst>
          </p:cNvPr>
          <p:cNvPicPr>
            <a:picLocks noChangeAspect="1"/>
          </p:cNvPicPr>
          <p:nvPr/>
        </p:nvPicPr>
        <p:blipFill rotWithShape="1">
          <a:blip r:embed="rId2"/>
          <a:srcRect l="14118" r="7059" b="5555"/>
          <a:stretch/>
        </p:blipFill>
        <p:spPr>
          <a:xfrm>
            <a:off x="375061" y="1355623"/>
            <a:ext cx="5483872" cy="3084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3701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64E1-107A-2ED8-97D8-FF0F0A0BA27E}"/>
              </a:ext>
            </a:extLst>
          </p:cNvPr>
          <p:cNvSpPr>
            <a:spLocks noGrp="1"/>
          </p:cNvSpPr>
          <p:nvPr>
            <p:ph type="title"/>
          </p:nvPr>
        </p:nvSpPr>
        <p:spPr>
          <a:xfrm>
            <a:off x="1143000" y="970003"/>
            <a:ext cx="6858000" cy="2455944"/>
          </a:xfrm>
        </p:spPr>
        <p:txBody>
          <a:bodyPr vert="horz" lIns="91440" tIns="45720" rIns="91440" bIns="45720" rtlCol="0" anchor="ctr">
            <a:normAutofit fontScale="90000"/>
          </a:bodyPr>
          <a:lstStyle/>
          <a:p>
            <a:pPr algn="ctr" defTabSz="914400"/>
            <a:r>
              <a:rPr lang="en-US" sz="3800" b="1" kern="1200" dirty="0" err="1">
                <a:solidFill>
                  <a:schemeClr val="tx1"/>
                </a:solidFill>
                <a:latin typeface="+mj-lt"/>
                <a:ea typeface="+mj-ea"/>
                <a:cs typeface="+mj-cs"/>
              </a:rPr>
              <a:t>Importancia</a:t>
            </a:r>
            <a:r>
              <a:rPr lang="en-US" sz="3800" b="1" kern="1200" dirty="0">
                <a:solidFill>
                  <a:schemeClr val="tx1"/>
                </a:solidFill>
                <a:latin typeface="+mj-lt"/>
                <a:ea typeface="+mj-ea"/>
                <a:cs typeface="+mj-cs"/>
              </a:rPr>
              <a:t> del Programa de Salud Escolar </a:t>
            </a:r>
            <a:r>
              <a:rPr lang="en-US" sz="3800" b="1" kern="1200" dirty="0" err="1">
                <a:solidFill>
                  <a:schemeClr val="tx1"/>
                </a:solidFill>
                <a:latin typeface="+mj-lt"/>
                <a:ea typeface="+mj-ea"/>
                <a:cs typeface="+mj-cs"/>
              </a:rPr>
              <a:t>en</a:t>
            </a:r>
            <a:r>
              <a:rPr lang="en-US" sz="3800" b="1" kern="1200" dirty="0">
                <a:solidFill>
                  <a:schemeClr val="tx1"/>
                </a:solidFill>
                <a:latin typeface="+mj-lt"/>
                <a:ea typeface="+mj-ea"/>
                <a:cs typeface="+mj-cs"/>
              </a:rPr>
              <a:t>  Ley 85, según </a:t>
            </a:r>
            <a:r>
              <a:rPr lang="en-US" sz="3800" b="1" kern="1200" dirty="0" err="1">
                <a:solidFill>
                  <a:schemeClr val="tx1"/>
                </a:solidFill>
                <a:latin typeface="+mj-lt"/>
                <a:ea typeface="+mj-ea"/>
                <a:cs typeface="+mj-cs"/>
              </a:rPr>
              <a:t>enmendada</a:t>
            </a:r>
            <a:r>
              <a:rPr lang="en-US" sz="3800" b="1" kern="1200" dirty="0">
                <a:solidFill>
                  <a:schemeClr val="tx1"/>
                </a:solidFill>
                <a:latin typeface="+mj-lt"/>
                <a:ea typeface="+mj-ea"/>
                <a:cs typeface="+mj-cs"/>
              </a:rPr>
              <a:t> y </a:t>
            </a:r>
            <a:r>
              <a:rPr lang="en-US" sz="3800" b="1" kern="1200" dirty="0" err="1">
                <a:solidFill>
                  <a:schemeClr val="tx1"/>
                </a:solidFill>
                <a:latin typeface="+mj-lt"/>
                <a:ea typeface="+mj-ea"/>
                <a:cs typeface="+mj-cs"/>
              </a:rPr>
              <a:t>en</a:t>
            </a:r>
            <a:r>
              <a:rPr lang="en-US" sz="3800" b="1" kern="1200" dirty="0">
                <a:solidFill>
                  <a:schemeClr val="tx1"/>
                </a:solidFill>
                <a:latin typeface="+mj-lt"/>
                <a:ea typeface="+mj-ea"/>
                <a:cs typeface="+mj-cs"/>
              </a:rPr>
              <a:t> </a:t>
            </a:r>
            <a:r>
              <a:rPr lang="en-US" sz="3800" b="1" kern="1200" dirty="0" err="1">
                <a:solidFill>
                  <a:schemeClr val="tx1"/>
                </a:solidFill>
                <a:latin typeface="+mj-lt"/>
                <a:ea typeface="+mj-ea"/>
                <a:cs typeface="+mj-cs"/>
              </a:rPr>
              <a:t>el</a:t>
            </a:r>
            <a:r>
              <a:rPr lang="en-US" sz="3800" b="1" kern="1200" dirty="0">
                <a:solidFill>
                  <a:schemeClr val="tx1"/>
                </a:solidFill>
                <a:latin typeface="+mj-lt"/>
                <a:ea typeface="+mj-ea"/>
                <a:cs typeface="+mj-cs"/>
              </a:rPr>
              <a:t> Plan </a:t>
            </a:r>
            <a:r>
              <a:rPr lang="en-US" sz="3800" b="1" kern="1200" dirty="0" err="1">
                <a:solidFill>
                  <a:schemeClr val="tx1"/>
                </a:solidFill>
                <a:latin typeface="+mj-lt"/>
                <a:ea typeface="+mj-ea"/>
                <a:cs typeface="+mj-cs"/>
              </a:rPr>
              <a:t>Estratégico</a:t>
            </a:r>
            <a:r>
              <a:rPr lang="en-US" sz="3800" b="1" kern="1200" dirty="0">
                <a:solidFill>
                  <a:schemeClr val="tx1"/>
                </a:solidFill>
                <a:latin typeface="+mj-lt"/>
                <a:ea typeface="+mj-ea"/>
                <a:cs typeface="+mj-cs"/>
              </a:rPr>
              <a:t> del DEPR 2021-2026</a:t>
            </a:r>
            <a:endParaRPr lang="en-US" sz="38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00D037AB-BB90-078D-D86C-BC7F4918EB59}"/>
              </a:ext>
            </a:extLst>
          </p:cNvPr>
          <p:cNvSpPr>
            <a:spLocks noGrp="1"/>
          </p:cNvSpPr>
          <p:nvPr>
            <p:ph type="sldNum" sz="quarter" idx="12"/>
          </p:nvPr>
        </p:nvSpPr>
        <p:spPr>
          <a:xfrm>
            <a:off x="6457950" y="4869180"/>
            <a:ext cx="2057400" cy="273843"/>
          </a:xfrm>
        </p:spPr>
        <p:txBody>
          <a:bodyPr vert="horz" lIns="91440" tIns="45720" rIns="91440" bIns="45720" rtlCol="0" anchor="ctr">
            <a:normAutofit fontScale="77500" lnSpcReduction="20000"/>
          </a:bodyPr>
          <a:lstStyle/>
          <a:p>
            <a:pPr lvl="0" indent="0" defTabSz="914400">
              <a:lnSpc>
                <a:spcPct val="90000"/>
              </a:lnSpc>
              <a:spcBef>
                <a:spcPts val="0"/>
              </a:spcBef>
              <a:spcAft>
                <a:spcPts val="600"/>
              </a:spcAft>
              <a:buNone/>
            </a:pPr>
            <a:fld id="{00000000-1234-1234-1234-123412341234}" type="slidenum">
              <a:rPr lang="en-US" sz="1200" smtClean="0"/>
              <a:pPr lvl="0" indent="0" defTabSz="914400">
                <a:lnSpc>
                  <a:spcPct val="90000"/>
                </a:lnSpc>
                <a:spcBef>
                  <a:spcPts val="0"/>
                </a:spcBef>
                <a:spcAft>
                  <a:spcPts val="600"/>
                </a:spcAft>
                <a:buNone/>
              </a:pPr>
              <a:t>43</a:t>
            </a:fld>
            <a:endParaRPr lang="en-US" sz="1200"/>
          </a:p>
        </p:txBody>
      </p:sp>
      <p:pic>
        <p:nvPicPr>
          <p:cNvPr id="8" name="Picture 2" descr="Salud Escolar | Mysite">
            <a:extLst>
              <a:ext uri="{FF2B5EF4-FFF2-40B4-BE49-F238E27FC236}">
                <a16:creationId xmlns:a16="http://schemas.microsoft.com/office/drawing/2014/main" id="{F7E01333-A23B-5E94-C345-910F0C66883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870871" y="406997"/>
            <a:ext cx="3402256" cy="347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33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8BD2B49E-2BA9-7148-2094-CCD0AB4A0FF4}"/>
              </a:ext>
            </a:extLst>
          </p:cNvPr>
          <p:cNvSpPr>
            <a:spLocks noGrp="1"/>
          </p:cNvSpPr>
          <p:nvPr>
            <p:ph type="body" idx="1"/>
          </p:nvPr>
        </p:nvSpPr>
        <p:spPr>
          <a:xfrm>
            <a:off x="150979" y="323661"/>
            <a:ext cx="3673398" cy="1653838"/>
          </a:xfrm>
        </p:spPr>
        <p:txBody>
          <a:bodyPr/>
          <a:lstStyle/>
          <a:p>
            <a:r>
              <a:rPr lang="es-PR" sz="2400" b="1" dirty="0">
                <a:solidFill>
                  <a:schemeClr val="tx1"/>
                </a:solidFill>
                <a:effectLst>
                  <a:outerShdw blurRad="38100" dist="38100" dir="2700000" algn="tl">
                    <a:srgbClr val="000000">
                      <a:alpha val="43137"/>
                    </a:srgbClr>
                  </a:outerShdw>
                </a:effectLst>
              </a:rPr>
              <a:t>Pertinencia del currículo</a:t>
            </a:r>
          </a:p>
          <a:p>
            <a:r>
              <a:rPr lang="es-PR" sz="2400" b="1" dirty="0">
                <a:solidFill>
                  <a:schemeClr val="tx1"/>
                </a:solidFill>
                <a:effectLst>
                  <a:outerShdw blurRad="38100" dist="38100" dir="2700000" algn="tl">
                    <a:srgbClr val="000000">
                      <a:alpha val="43137"/>
                    </a:srgbClr>
                  </a:outerShdw>
                </a:effectLst>
              </a:rPr>
              <a:t> </a:t>
            </a:r>
          </a:p>
          <a:p>
            <a:r>
              <a:rPr lang="es-PR" sz="2400" b="1" dirty="0">
                <a:solidFill>
                  <a:schemeClr val="tx1"/>
                </a:solidFill>
                <a:effectLst>
                  <a:outerShdw blurRad="38100" dist="38100" dir="2700000" algn="tl">
                    <a:srgbClr val="000000">
                      <a:alpha val="43137"/>
                    </a:srgbClr>
                  </a:outerShdw>
                </a:effectLst>
              </a:rPr>
              <a:t>LEY DE REFORMA EDUCATIVA</a:t>
            </a:r>
          </a:p>
        </p:txBody>
      </p:sp>
      <p:sp>
        <p:nvSpPr>
          <p:cNvPr id="4" name="Slide Number Placeholder 3">
            <a:extLst>
              <a:ext uri="{FF2B5EF4-FFF2-40B4-BE49-F238E27FC236}">
                <a16:creationId xmlns:a16="http://schemas.microsoft.com/office/drawing/2014/main" id="{84222E88-4FCB-4881-8A4C-E47769A4B4C9}"/>
              </a:ext>
            </a:extLst>
          </p:cNvPr>
          <p:cNvSpPr>
            <a:spLocks noGrp="1"/>
          </p:cNvSpPr>
          <p:nvPr>
            <p:ph type="sldNum" idx="12"/>
          </p:nvPr>
        </p:nvSpPr>
        <p:spPr>
          <a:xfrm>
            <a:off x="8502700" y="4691330"/>
            <a:ext cx="469800" cy="391500"/>
          </a:xfrm>
        </p:spPr>
        <p:txBody>
          <a:bodyPr wrap="square" anchor="t">
            <a:normAutofit/>
          </a:bodyPr>
          <a:lstStyle/>
          <a:p>
            <a:pPr marL="0" lvl="0" indent="0" rtl="0">
              <a:lnSpc>
                <a:spcPct val="90000"/>
              </a:lnSpc>
              <a:spcBef>
                <a:spcPts val="0"/>
              </a:spcBef>
              <a:spcAft>
                <a:spcPts val="600"/>
              </a:spcAft>
              <a:buNone/>
            </a:pPr>
            <a:fld id="{00000000-1234-1234-1234-123412341234}" type="slidenum">
              <a:rPr lang="en" sz="900" smtClean="0"/>
              <a:pPr marL="0" lvl="0" indent="0" rtl="0">
                <a:lnSpc>
                  <a:spcPct val="90000"/>
                </a:lnSpc>
                <a:spcBef>
                  <a:spcPts val="0"/>
                </a:spcBef>
                <a:spcAft>
                  <a:spcPts val="600"/>
                </a:spcAft>
                <a:buNone/>
              </a:pPr>
              <a:t>44</a:t>
            </a:fld>
            <a:endParaRPr lang="en" sz="900" dirty="0"/>
          </a:p>
        </p:txBody>
      </p:sp>
      <p:pic>
        <p:nvPicPr>
          <p:cNvPr id="3" name="Picture 2">
            <a:extLst>
              <a:ext uri="{FF2B5EF4-FFF2-40B4-BE49-F238E27FC236}">
                <a16:creationId xmlns:a16="http://schemas.microsoft.com/office/drawing/2014/main" id="{16D3061E-638E-4A1C-ABA8-813D7CE3EA0A}"/>
              </a:ext>
            </a:extLst>
          </p:cNvPr>
          <p:cNvPicPr>
            <a:picLocks noChangeAspect="1"/>
          </p:cNvPicPr>
          <p:nvPr/>
        </p:nvPicPr>
        <p:blipFill rotWithShape="1">
          <a:blip r:embed="rId2"/>
          <a:srcRect l="24050" t="38012" r="27109" b="44022"/>
          <a:stretch/>
        </p:blipFill>
        <p:spPr>
          <a:xfrm>
            <a:off x="4179093" y="3416562"/>
            <a:ext cx="4465992" cy="924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88B101B-80A8-47E0-9186-F5AD829D63A1}"/>
              </a:ext>
            </a:extLst>
          </p:cNvPr>
          <p:cNvPicPr>
            <a:picLocks noChangeAspect="1"/>
          </p:cNvPicPr>
          <p:nvPr/>
        </p:nvPicPr>
        <p:blipFill>
          <a:blip r:embed="rId3"/>
          <a:stretch>
            <a:fillRect/>
          </a:stretch>
        </p:blipFill>
        <p:spPr>
          <a:xfrm>
            <a:off x="233005" y="2551119"/>
            <a:ext cx="3673398" cy="2368827"/>
          </a:xfrm>
          <a:prstGeom prst="rect">
            <a:avLst/>
          </a:prstGeom>
        </p:spPr>
      </p:pic>
      <p:pic>
        <p:nvPicPr>
          <p:cNvPr id="14" name="Picture 13">
            <a:extLst>
              <a:ext uri="{FF2B5EF4-FFF2-40B4-BE49-F238E27FC236}">
                <a16:creationId xmlns:a16="http://schemas.microsoft.com/office/drawing/2014/main" id="{D5A52C50-D986-A048-183E-657C016EF99B}"/>
              </a:ext>
            </a:extLst>
          </p:cNvPr>
          <p:cNvPicPr>
            <a:picLocks noChangeAspect="1"/>
          </p:cNvPicPr>
          <p:nvPr/>
        </p:nvPicPr>
        <p:blipFill rotWithShape="1">
          <a:blip r:embed="rId4"/>
          <a:srcRect l="24815" t="17762" r="24321" b="46445"/>
          <a:stretch/>
        </p:blipFill>
        <p:spPr>
          <a:xfrm>
            <a:off x="4086578" y="323661"/>
            <a:ext cx="4651022" cy="184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F383E05-E84E-E548-03CD-91A443C5E2BB}"/>
              </a:ext>
            </a:extLst>
          </p:cNvPr>
          <p:cNvPicPr>
            <a:picLocks noChangeAspect="1"/>
          </p:cNvPicPr>
          <p:nvPr/>
        </p:nvPicPr>
        <p:blipFill rotWithShape="1">
          <a:blip r:embed="rId5"/>
          <a:srcRect l="25110" t="49547" r="26050" b="35521"/>
          <a:stretch/>
        </p:blipFill>
        <p:spPr>
          <a:xfrm>
            <a:off x="3906403" y="2345973"/>
            <a:ext cx="5082287" cy="873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8727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1EE9F7-7E02-26C0-9A2D-C58113E14277}"/>
              </a:ext>
            </a:extLst>
          </p:cNvPr>
          <p:cNvSpPr>
            <a:spLocks noGrp="1"/>
          </p:cNvSpPr>
          <p:nvPr>
            <p:ph type="title"/>
          </p:nvPr>
        </p:nvSpPr>
        <p:spPr>
          <a:xfrm>
            <a:off x="2016747" y="568069"/>
            <a:ext cx="6077385" cy="641100"/>
          </a:xfrm>
        </p:spPr>
        <p:txBody>
          <a:bodyPr/>
          <a:lstStyle/>
          <a:p>
            <a:r>
              <a:rPr lang="en-US" sz="2800" b="1" dirty="0"/>
              <a:t>Plan </a:t>
            </a:r>
            <a:r>
              <a:rPr lang="en-US" sz="2800" b="1" dirty="0" err="1"/>
              <a:t>Estratégico</a:t>
            </a:r>
            <a:r>
              <a:rPr lang="en-US" sz="2800" b="1" dirty="0"/>
              <a:t> DEPR 2021-2026</a:t>
            </a:r>
            <a:endParaRPr lang="es-PR" sz="2800" b="1" dirty="0"/>
          </a:p>
        </p:txBody>
      </p:sp>
      <p:sp>
        <p:nvSpPr>
          <p:cNvPr id="5" name="Text Placeholder 4">
            <a:extLst>
              <a:ext uri="{FF2B5EF4-FFF2-40B4-BE49-F238E27FC236}">
                <a16:creationId xmlns:a16="http://schemas.microsoft.com/office/drawing/2014/main" id="{E11F09FA-7064-A883-B9E4-ADA25419351F}"/>
              </a:ext>
            </a:extLst>
          </p:cNvPr>
          <p:cNvSpPr>
            <a:spLocks noGrp="1"/>
          </p:cNvSpPr>
          <p:nvPr>
            <p:ph type="body" idx="1"/>
          </p:nvPr>
        </p:nvSpPr>
        <p:spPr>
          <a:xfrm>
            <a:off x="1131667" y="1789331"/>
            <a:ext cx="4648244" cy="2786100"/>
          </a:xfrm>
        </p:spPr>
        <p:txBody>
          <a:bodyPr/>
          <a:lstStyle/>
          <a:p>
            <a:r>
              <a:rPr lang="es-PR" sz="1800" dirty="0"/>
              <a:t>Para el logro de las metas establecidas en el Plan estratégico, es esencial que el maestro del Programa de Salud Escolar cuente con el apoyo para el desarrollo de su currículo de forma ininterrumpida y poder realizar las campañas o iniciativas que el maestro identifique para implementar en </a:t>
            </a:r>
            <a:r>
              <a:rPr lang="es-PR" sz="1800"/>
              <a:t>su escuela.</a:t>
            </a:r>
            <a:endParaRPr lang="es-PR" sz="1800" dirty="0"/>
          </a:p>
        </p:txBody>
      </p:sp>
      <p:sp>
        <p:nvSpPr>
          <p:cNvPr id="3" name="Slide Number Placeholder 2">
            <a:extLst>
              <a:ext uri="{FF2B5EF4-FFF2-40B4-BE49-F238E27FC236}">
                <a16:creationId xmlns:a16="http://schemas.microsoft.com/office/drawing/2014/main" id="{81AFA75E-E1AC-7F8C-F1EF-E3BE9B274E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45</a:t>
            </a:fld>
            <a:endParaRPr lang="en"/>
          </a:p>
        </p:txBody>
      </p:sp>
      <p:pic>
        <p:nvPicPr>
          <p:cNvPr id="6" name="Picture 5">
            <a:extLst>
              <a:ext uri="{FF2B5EF4-FFF2-40B4-BE49-F238E27FC236}">
                <a16:creationId xmlns:a16="http://schemas.microsoft.com/office/drawing/2014/main" id="{556EF99E-F0C5-99DA-7413-A0BB0C40E7E1}"/>
              </a:ext>
            </a:extLst>
          </p:cNvPr>
          <p:cNvPicPr>
            <a:picLocks noChangeAspect="1"/>
          </p:cNvPicPr>
          <p:nvPr/>
        </p:nvPicPr>
        <p:blipFill>
          <a:blip r:embed="rId2"/>
          <a:stretch>
            <a:fillRect/>
          </a:stretch>
        </p:blipFill>
        <p:spPr>
          <a:xfrm>
            <a:off x="6164064" y="1511273"/>
            <a:ext cx="2471561" cy="3398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2045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72E6-2A60-9AD8-EAC4-E2E0B40B842E}"/>
              </a:ext>
            </a:extLst>
          </p:cNvPr>
          <p:cNvSpPr>
            <a:spLocks noGrp="1"/>
          </p:cNvSpPr>
          <p:nvPr>
            <p:ph type="title"/>
          </p:nvPr>
        </p:nvSpPr>
        <p:spPr>
          <a:xfrm>
            <a:off x="659783" y="874505"/>
            <a:ext cx="2678858" cy="2680137"/>
          </a:xfrm>
        </p:spPr>
        <p:txBody>
          <a:bodyPr vert="horz" lIns="91440" tIns="45720" rIns="91440" bIns="45720" rtlCol="0" anchor="b">
            <a:normAutofit fontScale="90000"/>
          </a:bodyPr>
          <a:lstStyle/>
          <a:p>
            <a:pPr defTabSz="914400"/>
            <a:r>
              <a:rPr lang="en-US" sz="3500" kern="1200" dirty="0">
                <a:solidFill>
                  <a:schemeClr val="tx1"/>
                </a:solidFill>
                <a:latin typeface="+mj-lt"/>
                <a:ea typeface="+mj-ea"/>
                <a:cs typeface="+mj-cs"/>
              </a:rPr>
              <a:t>Talleres </a:t>
            </a:r>
            <a:r>
              <a:rPr lang="en-US" sz="3500" kern="1200" dirty="0" err="1">
                <a:solidFill>
                  <a:schemeClr val="tx1"/>
                </a:solidFill>
                <a:latin typeface="+mj-lt"/>
                <a:ea typeface="+mj-ea"/>
                <a:cs typeface="+mj-cs"/>
              </a:rPr>
              <a:t>programados</a:t>
            </a:r>
            <a:r>
              <a:rPr lang="en-US" sz="3500" kern="1200" dirty="0">
                <a:solidFill>
                  <a:schemeClr val="tx1"/>
                </a:solidFill>
                <a:latin typeface="+mj-lt"/>
                <a:ea typeface="+mj-ea"/>
                <a:cs typeface="+mj-cs"/>
              </a:rPr>
              <a:t> (</a:t>
            </a:r>
            <a:r>
              <a:rPr lang="en-US" sz="3500" kern="1200" dirty="0" err="1">
                <a:solidFill>
                  <a:schemeClr val="tx1"/>
                </a:solidFill>
                <a:latin typeface="+mj-lt"/>
                <a:ea typeface="+mj-ea"/>
                <a:cs typeface="+mj-cs"/>
              </a:rPr>
              <a:t>sujeto</a:t>
            </a:r>
            <a:r>
              <a:rPr lang="en-US" sz="3500" kern="1200" dirty="0">
                <a:solidFill>
                  <a:schemeClr val="tx1"/>
                </a:solidFill>
                <a:latin typeface="+mj-lt"/>
                <a:ea typeface="+mj-ea"/>
                <a:cs typeface="+mj-cs"/>
              </a:rPr>
              <a:t> a </a:t>
            </a:r>
            <a:r>
              <a:rPr lang="en-US" sz="3500" kern="1200" dirty="0" err="1">
                <a:solidFill>
                  <a:schemeClr val="tx1"/>
                </a:solidFill>
                <a:latin typeface="+mj-lt"/>
                <a:ea typeface="+mj-ea"/>
                <a:cs typeface="+mj-cs"/>
              </a:rPr>
              <a:t>cambio</a:t>
            </a:r>
            <a:r>
              <a:rPr lang="en-US" sz="3500" kern="1200" dirty="0">
                <a:solidFill>
                  <a:schemeClr val="tx1"/>
                </a:solidFill>
                <a:latin typeface="+mj-lt"/>
                <a:ea typeface="+mj-ea"/>
                <a:cs typeface="+mj-cs"/>
              </a:rPr>
              <a:t>) </a:t>
            </a:r>
            <a:br>
              <a:rPr lang="en-US" sz="3500" kern="1200" dirty="0">
                <a:solidFill>
                  <a:schemeClr val="tx1"/>
                </a:solidFill>
                <a:latin typeface="+mj-lt"/>
                <a:ea typeface="+mj-ea"/>
                <a:cs typeface="+mj-cs"/>
              </a:rPr>
            </a:br>
            <a:r>
              <a:rPr lang="en-US" sz="3500" kern="1200" dirty="0">
                <a:solidFill>
                  <a:schemeClr val="tx1"/>
                </a:solidFill>
                <a:latin typeface="+mj-lt"/>
                <a:ea typeface="+mj-ea"/>
                <a:cs typeface="+mj-cs"/>
              </a:rPr>
              <a:t>2022-2023</a:t>
            </a:r>
          </a:p>
        </p:txBody>
      </p:sp>
      <p:graphicFrame>
        <p:nvGraphicFramePr>
          <p:cNvPr id="6" name="Content Placeholder 5">
            <a:extLst>
              <a:ext uri="{FF2B5EF4-FFF2-40B4-BE49-F238E27FC236}">
                <a16:creationId xmlns:a16="http://schemas.microsoft.com/office/drawing/2014/main" id="{0EABEC4E-0966-B8C0-238D-39A075921E3E}"/>
              </a:ext>
            </a:extLst>
          </p:cNvPr>
          <p:cNvGraphicFramePr>
            <a:graphicFrameLocks noGrp="1"/>
          </p:cNvGraphicFramePr>
          <p:nvPr>
            <p:ph idx="1"/>
            <p:extLst>
              <p:ext uri="{D42A27DB-BD31-4B8C-83A1-F6EECF244321}">
                <p14:modId xmlns:p14="http://schemas.microsoft.com/office/powerpoint/2010/main" val="768446957"/>
              </p:ext>
            </p:extLst>
          </p:nvPr>
        </p:nvGraphicFramePr>
        <p:xfrm>
          <a:off x="3486465" y="604449"/>
          <a:ext cx="5178374" cy="4162813"/>
        </p:xfrm>
        <a:graphic>
          <a:graphicData uri="http://schemas.openxmlformats.org/drawingml/2006/table">
            <a:tbl>
              <a:tblPr firstRow="1" firstCol="1" bandRow="1">
                <a:tableStyleId>{D27102A9-8310-4765-A935-A1911B00CA55}</a:tableStyleId>
              </a:tblPr>
              <a:tblGrid>
                <a:gridCol w="5178374">
                  <a:extLst>
                    <a:ext uri="{9D8B030D-6E8A-4147-A177-3AD203B41FA5}">
                      <a16:colId xmlns:a16="http://schemas.microsoft.com/office/drawing/2014/main" val="3346091979"/>
                    </a:ext>
                  </a:extLst>
                </a:gridCol>
              </a:tblGrid>
              <a:tr h="334988">
                <a:tc>
                  <a:txBody>
                    <a:bodyPr/>
                    <a:lstStyle/>
                    <a:p>
                      <a:pPr marL="0" marR="0" algn="ctr">
                        <a:lnSpc>
                          <a:spcPct val="107000"/>
                        </a:lnSpc>
                        <a:spcBef>
                          <a:spcPts val="0"/>
                        </a:spcBef>
                        <a:spcAft>
                          <a:spcPts val="0"/>
                        </a:spcAft>
                      </a:pPr>
                      <a:r>
                        <a:rPr lang="en-US" sz="1900" dirty="0">
                          <a:effectLst/>
                        </a:rPr>
                        <a:t>Tema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3110262839"/>
                  </a:ext>
                </a:extLst>
              </a:tr>
              <a:tr h="275031">
                <a:tc>
                  <a:txBody>
                    <a:bodyPr/>
                    <a:lstStyle/>
                    <a:p>
                      <a:pPr marL="0" marR="0">
                        <a:lnSpc>
                          <a:spcPct val="107000"/>
                        </a:lnSpc>
                        <a:spcBef>
                          <a:spcPts val="0"/>
                        </a:spcBef>
                        <a:spcAft>
                          <a:spcPts val="0"/>
                        </a:spcAft>
                      </a:pPr>
                      <a:r>
                        <a:rPr lang="en-US" sz="1500" dirty="0">
                          <a:effectLst/>
                        </a:rPr>
                        <a:t>Política </a:t>
                      </a:r>
                      <a:r>
                        <a:rPr lang="en-US" sz="1500" dirty="0" err="1">
                          <a:effectLst/>
                        </a:rPr>
                        <a:t>Pública</a:t>
                      </a:r>
                      <a:r>
                        <a:rPr lang="en-US" sz="1500" dirty="0">
                          <a:effectLst/>
                        </a:rPr>
                        <a:t> 2023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3660950220"/>
                  </a:ext>
                </a:extLst>
              </a:tr>
              <a:tr h="275031">
                <a:tc>
                  <a:txBody>
                    <a:bodyPr/>
                    <a:lstStyle/>
                    <a:p>
                      <a:pPr marL="0" marR="0">
                        <a:lnSpc>
                          <a:spcPct val="107000"/>
                        </a:lnSpc>
                        <a:spcBef>
                          <a:spcPts val="0"/>
                        </a:spcBef>
                        <a:spcAft>
                          <a:spcPts val="0"/>
                        </a:spcAft>
                      </a:pPr>
                      <a:r>
                        <a:rPr lang="en-US" sz="1500">
                          <a:effectLst/>
                        </a:rPr>
                        <a:t>Salud Sexual/ sexualidad humana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2797096703"/>
                  </a:ext>
                </a:extLst>
              </a:tr>
              <a:tr h="275031">
                <a:tc>
                  <a:txBody>
                    <a:bodyPr/>
                    <a:lstStyle/>
                    <a:p>
                      <a:pPr marL="0" marR="0">
                        <a:lnSpc>
                          <a:spcPct val="107000"/>
                        </a:lnSpc>
                        <a:spcBef>
                          <a:spcPts val="0"/>
                        </a:spcBef>
                        <a:spcAft>
                          <a:spcPts val="0"/>
                        </a:spcAft>
                      </a:pPr>
                      <a:r>
                        <a:rPr lang="en-US" sz="1500" dirty="0" err="1">
                          <a:effectLst/>
                        </a:rPr>
                        <a:t>Nutrición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2720130219"/>
                  </a:ext>
                </a:extLst>
              </a:tr>
              <a:tr h="275031">
                <a:tc>
                  <a:txBody>
                    <a:bodyPr/>
                    <a:lstStyle/>
                    <a:p>
                      <a:pPr marL="0" marR="0">
                        <a:lnSpc>
                          <a:spcPct val="107000"/>
                        </a:lnSpc>
                        <a:spcBef>
                          <a:spcPts val="0"/>
                        </a:spcBef>
                        <a:spcAft>
                          <a:spcPts val="0"/>
                        </a:spcAft>
                      </a:pPr>
                      <a:r>
                        <a:rPr lang="en-US" sz="1500">
                          <a:effectLst/>
                        </a:rPr>
                        <a:t>Prevención de Violencia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905071289"/>
                  </a:ext>
                </a:extLst>
              </a:tr>
              <a:tr h="527453">
                <a:tc>
                  <a:txBody>
                    <a:bodyPr/>
                    <a:lstStyle/>
                    <a:p>
                      <a:pPr marL="0" marR="0">
                        <a:lnSpc>
                          <a:spcPct val="107000"/>
                        </a:lnSpc>
                        <a:spcBef>
                          <a:spcPts val="0"/>
                        </a:spcBef>
                        <a:spcAft>
                          <a:spcPts val="0"/>
                        </a:spcAft>
                      </a:pPr>
                      <a:r>
                        <a:rPr lang="es-ES" sz="1500" dirty="0">
                          <a:effectLst/>
                        </a:rPr>
                        <a:t>Prevención maltrato de menores </a:t>
                      </a:r>
                    </a:p>
                    <a:p>
                      <a:pPr marL="0" marR="0">
                        <a:lnSpc>
                          <a:spcPct val="107000"/>
                        </a:lnSpc>
                        <a:spcBef>
                          <a:spcPts val="0"/>
                        </a:spcBef>
                        <a:spcAft>
                          <a:spcPts val="0"/>
                        </a:spcAft>
                      </a:pPr>
                      <a:r>
                        <a:rPr lang="es-ES" sz="1500" dirty="0">
                          <a:effectLst/>
                        </a:rPr>
                        <a:t>(Prevención abuso sexual)</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2902507229"/>
                  </a:ext>
                </a:extLst>
              </a:tr>
              <a:tr h="275031">
                <a:tc>
                  <a:txBody>
                    <a:bodyPr/>
                    <a:lstStyle/>
                    <a:p>
                      <a:pPr marL="0" marR="0">
                        <a:lnSpc>
                          <a:spcPct val="107000"/>
                        </a:lnSpc>
                        <a:spcBef>
                          <a:spcPts val="0"/>
                        </a:spcBef>
                        <a:spcAft>
                          <a:spcPts val="0"/>
                        </a:spcAft>
                      </a:pPr>
                      <a:r>
                        <a:rPr lang="en-US" sz="1500" dirty="0">
                          <a:effectLst/>
                        </a:rPr>
                        <a:t>Drogas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2016481683"/>
                  </a:ext>
                </a:extLst>
              </a:tr>
              <a:tr h="275031">
                <a:tc>
                  <a:txBody>
                    <a:bodyPr/>
                    <a:lstStyle/>
                    <a:p>
                      <a:pPr marL="0" marR="0">
                        <a:lnSpc>
                          <a:spcPct val="107000"/>
                        </a:lnSpc>
                        <a:spcBef>
                          <a:spcPts val="0"/>
                        </a:spcBef>
                        <a:spcAft>
                          <a:spcPts val="0"/>
                        </a:spcAft>
                      </a:pPr>
                      <a:r>
                        <a:rPr lang="es-ES" sz="1500">
                          <a:effectLst/>
                        </a:rPr>
                        <a:t>Factores protectores y destrezas de rechazo</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1616571837"/>
                  </a:ext>
                </a:extLst>
              </a:tr>
              <a:tr h="275031">
                <a:tc>
                  <a:txBody>
                    <a:bodyPr/>
                    <a:lstStyle/>
                    <a:p>
                      <a:pPr marL="0" marR="0">
                        <a:lnSpc>
                          <a:spcPct val="107000"/>
                        </a:lnSpc>
                        <a:spcBef>
                          <a:spcPts val="0"/>
                        </a:spcBef>
                        <a:spcAft>
                          <a:spcPts val="0"/>
                        </a:spcAft>
                      </a:pPr>
                      <a:r>
                        <a:rPr lang="en-US" sz="1500">
                          <a:effectLst/>
                        </a:rPr>
                        <a:t>STEAM/ STEM</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3323878746"/>
                  </a:ext>
                </a:extLst>
              </a:tr>
              <a:tr h="275031">
                <a:tc>
                  <a:txBody>
                    <a:bodyPr/>
                    <a:lstStyle/>
                    <a:p>
                      <a:pPr marL="0" marR="0">
                        <a:lnSpc>
                          <a:spcPct val="107000"/>
                        </a:lnSpc>
                        <a:spcBef>
                          <a:spcPts val="0"/>
                        </a:spcBef>
                        <a:spcAft>
                          <a:spcPts val="0"/>
                        </a:spcAft>
                      </a:pPr>
                      <a:r>
                        <a:rPr lang="en-US" sz="1500">
                          <a:effectLst/>
                        </a:rPr>
                        <a:t>Salud mental/ inteligencia emocional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7568181"/>
                  </a:ext>
                </a:extLst>
              </a:tr>
              <a:tr h="275031">
                <a:tc>
                  <a:txBody>
                    <a:bodyPr/>
                    <a:lstStyle/>
                    <a:p>
                      <a:pPr marL="0" marR="0">
                        <a:lnSpc>
                          <a:spcPct val="107000"/>
                        </a:lnSpc>
                        <a:spcBef>
                          <a:spcPts val="0"/>
                        </a:spcBef>
                        <a:spcAft>
                          <a:spcPts val="0"/>
                        </a:spcAft>
                      </a:pPr>
                      <a:r>
                        <a:rPr lang="en-US" sz="1500" dirty="0" err="1">
                          <a:effectLst/>
                        </a:rPr>
                        <a:t>Gerosalud</a:t>
                      </a:r>
                      <a:r>
                        <a:rPr lang="en-US" sz="1500" dirty="0">
                          <a:effectLst/>
                        </a:rPr>
                        <a:t> u </a:t>
                      </a:r>
                      <a:r>
                        <a:rPr lang="en-US" sz="1500" dirty="0" err="1">
                          <a:effectLst/>
                        </a:rPr>
                        <a:t>otros</a:t>
                      </a:r>
                      <a:r>
                        <a:rPr lang="en-US" sz="1500" dirty="0">
                          <a:effectLst/>
                        </a:rPr>
                        <a:t> </a:t>
                      </a:r>
                      <a:r>
                        <a:rPr lang="en-US" sz="1500" dirty="0" err="1">
                          <a:effectLst/>
                        </a:rPr>
                        <a:t>proyectos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1581395535"/>
                  </a:ext>
                </a:extLst>
              </a:tr>
              <a:tr h="275031">
                <a:tc>
                  <a:txBody>
                    <a:bodyPr/>
                    <a:lstStyle/>
                    <a:p>
                      <a:pPr marL="0" marR="0">
                        <a:lnSpc>
                          <a:spcPct val="107000"/>
                        </a:lnSpc>
                        <a:spcBef>
                          <a:spcPts val="0"/>
                        </a:spcBef>
                        <a:spcAft>
                          <a:spcPts val="0"/>
                        </a:spcAft>
                      </a:pPr>
                      <a:r>
                        <a:rPr lang="en-US" sz="1500">
                          <a:effectLst/>
                        </a:rPr>
                        <a:t>Diabetes*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3398035053"/>
                  </a:ext>
                </a:extLst>
              </a:tr>
              <a:tr h="275031">
                <a:tc>
                  <a:txBody>
                    <a:bodyPr/>
                    <a:lstStyle/>
                    <a:p>
                      <a:pPr marL="0" marR="0">
                        <a:lnSpc>
                          <a:spcPct val="107000"/>
                        </a:lnSpc>
                        <a:spcBef>
                          <a:spcPts val="0"/>
                        </a:spcBef>
                        <a:spcAft>
                          <a:spcPts val="0"/>
                        </a:spcAft>
                      </a:pPr>
                      <a:r>
                        <a:rPr lang="en-US" sz="1500">
                          <a:effectLst/>
                        </a:rPr>
                        <a:t>Asma*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4154624898"/>
                  </a:ext>
                </a:extLst>
              </a:tr>
              <a:tr h="275031">
                <a:tc>
                  <a:txBody>
                    <a:bodyPr/>
                    <a:lstStyle/>
                    <a:p>
                      <a:pPr marL="0" marR="0">
                        <a:lnSpc>
                          <a:spcPct val="107000"/>
                        </a:lnSpc>
                        <a:spcBef>
                          <a:spcPts val="0"/>
                        </a:spcBef>
                        <a:spcAft>
                          <a:spcPts val="0"/>
                        </a:spcAft>
                      </a:pPr>
                      <a:r>
                        <a:rPr lang="en-PR" sz="1500" dirty="0">
                          <a:effectLst/>
                        </a:rPr>
                        <a:t> </a:t>
                      </a:r>
                      <a:r>
                        <a:rPr lang="en-US" sz="1500" dirty="0" err="1">
                          <a:effectLst/>
                        </a:rPr>
                        <a:t>Otros</a:t>
                      </a:r>
                      <a:endParaRPr lang="en-P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6302" marR="46302" marT="0" marB="0"/>
                </a:tc>
                <a:extLst>
                  <a:ext uri="{0D108BD9-81ED-4DB2-BD59-A6C34878D82A}">
                    <a16:rowId xmlns:a16="http://schemas.microsoft.com/office/drawing/2014/main" val="2706702071"/>
                  </a:ext>
                </a:extLst>
              </a:tr>
            </a:tbl>
          </a:graphicData>
        </a:graphic>
      </p:graphicFrame>
      <p:sp>
        <p:nvSpPr>
          <p:cNvPr id="4" name="Slide Number Placeholder 3">
            <a:extLst>
              <a:ext uri="{FF2B5EF4-FFF2-40B4-BE49-F238E27FC236}">
                <a16:creationId xmlns:a16="http://schemas.microsoft.com/office/drawing/2014/main" id="{C88DFC38-87F6-2FCD-B4DA-FBDB7617EB13}"/>
              </a:ext>
            </a:extLst>
          </p:cNvPr>
          <p:cNvSpPr>
            <a:spLocks noGrp="1"/>
          </p:cNvSpPr>
          <p:nvPr>
            <p:ph type="sldNum" sz="quarter" idx="12"/>
          </p:nvPr>
        </p:nvSpPr>
        <p:spPr>
          <a:xfrm>
            <a:off x="6457950" y="4767262"/>
            <a:ext cx="2057400" cy="273844"/>
          </a:xfrm>
        </p:spPr>
        <p:txBody>
          <a:bodyPr vert="horz" lIns="91440" tIns="45720" rIns="91440" bIns="45720" rtlCol="0" anchor="ctr">
            <a:normAutofit fontScale="77500" lnSpcReduction="20000"/>
          </a:bodyPr>
          <a:lstStyle/>
          <a:p>
            <a:pPr lvl="0" indent="0" defTabSz="914400">
              <a:lnSpc>
                <a:spcPct val="90000"/>
              </a:lnSpc>
              <a:spcBef>
                <a:spcPts val="0"/>
              </a:spcBef>
              <a:spcAft>
                <a:spcPts val="600"/>
              </a:spcAft>
              <a:buNone/>
            </a:pPr>
            <a:fld id="{00000000-1234-1234-1234-123412341234}" type="slidenum">
              <a:rPr lang="en-US" sz="1200" smtClean="0"/>
              <a:pPr lvl="0" indent="0" defTabSz="914400">
                <a:lnSpc>
                  <a:spcPct val="90000"/>
                </a:lnSpc>
                <a:spcBef>
                  <a:spcPts val="0"/>
                </a:spcBef>
                <a:spcAft>
                  <a:spcPts val="600"/>
                </a:spcAft>
                <a:buNone/>
              </a:pPr>
              <a:t>46</a:t>
            </a:fld>
            <a:endParaRPr lang="en-US" sz="1200"/>
          </a:p>
        </p:txBody>
      </p:sp>
      <p:pic>
        <p:nvPicPr>
          <p:cNvPr id="7" name="Picture 2" descr="Salud Escolar | Mysite">
            <a:extLst>
              <a:ext uri="{FF2B5EF4-FFF2-40B4-BE49-F238E27FC236}">
                <a16:creationId xmlns:a16="http://schemas.microsoft.com/office/drawing/2014/main" id="{5F206677-517F-F740-E5D8-E07A570CD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774" y="3651711"/>
            <a:ext cx="1007138" cy="102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44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50" name="Google Shape;250;p19"/>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47</a:t>
            </a:fld>
            <a:endParaRPr dirty="0"/>
          </a:p>
        </p:txBody>
      </p:sp>
      <p:sp>
        <p:nvSpPr>
          <p:cNvPr id="239" name="Google Shape;239;p19"/>
          <p:cNvSpPr txBox="1">
            <a:spLocks noGrp="1"/>
          </p:cNvSpPr>
          <p:nvPr>
            <p:ph type="ctrTitle" idx="4294967295"/>
          </p:nvPr>
        </p:nvSpPr>
        <p:spPr>
          <a:xfrm>
            <a:off x="1304925" y="-122344"/>
            <a:ext cx="6534150" cy="115887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Cómo facilita estos cambios </a:t>
            </a:r>
            <a:endParaRPr sz="3600" dirty="0"/>
          </a:p>
        </p:txBody>
      </p:sp>
      <p:sp>
        <p:nvSpPr>
          <p:cNvPr id="240" name="Google Shape;240;p19"/>
          <p:cNvSpPr txBox="1">
            <a:spLocks noGrp="1"/>
          </p:cNvSpPr>
          <p:nvPr>
            <p:ph type="subTitle" idx="4294967295"/>
          </p:nvPr>
        </p:nvSpPr>
        <p:spPr>
          <a:xfrm>
            <a:off x="1304925" y="3971114"/>
            <a:ext cx="6534150" cy="78422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863533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48</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954107"/>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El nuevo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currículo</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oficial</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facilita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planificación</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enseñanza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9" name="TextBox 8">
            <a:extLst>
              <a:ext uri="{FF2B5EF4-FFF2-40B4-BE49-F238E27FC236}">
                <a16:creationId xmlns:a16="http://schemas.microsoft.com/office/drawing/2014/main" id="{872BC84B-AB3A-44E8-AC6B-45ACCAABF1C1}"/>
              </a:ext>
            </a:extLst>
          </p:cNvPr>
          <p:cNvSpPr txBox="1"/>
          <p:nvPr/>
        </p:nvSpPr>
        <p:spPr>
          <a:xfrm>
            <a:off x="866506" y="1388215"/>
            <a:ext cx="7880788" cy="3447098"/>
          </a:xfrm>
          <a:prstGeom prst="rect">
            <a:avLst/>
          </a:prstGeom>
          <a:noFill/>
        </p:spPr>
        <p:txBody>
          <a:bodyPr wrap="square">
            <a:spAutoFit/>
          </a:bodyPr>
          <a:lstStyle/>
          <a:p>
            <a:pPr marL="114300" indent="-228600" defTabSz="914400">
              <a:lnSpc>
                <a:spcPct val="90000"/>
              </a:lnSpc>
              <a:spcAft>
                <a:spcPts val="600"/>
              </a:spcAft>
              <a:buFont typeface="Arial" panose="020B0604020202020204" pitchFamily="34" charset="0"/>
              <a:buChar char="•"/>
            </a:pPr>
            <a:r>
              <a:rPr lang="en-US" sz="2000" dirty="0" err="1"/>
              <a:t>Proveer</a:t>
            </a:r>
            <a:r>
              <a:rPr lang="en-US" sz="2000" dirty="0"/>
              <a:t> </a:t>
            </a:r>
            <a:r>
              <a:rPr lang="en-US" sz="2000" dirty="0" err="1"/>
              <a:t>herramientas</a:t>
            </a:r>
            <a:r>
              <a:rPr lang="en-US" sz="2000" dirty="0"/>
              <a:t> al estudiante que lo </a:t>
            </a:r>
            <a:r>
              <a:rPr lang="en-US" sz="2000" dirty="0" err="1"/>
              <a:t>ayudarán</a:t>
            </a:r>
            <a:r>
              <a:rPr lang="en-US" sz="2000" dirty="0"/>
              <a:t> a </a:t>
            </a:r>
            <a:r>
              <a:rPr lang="en-US" sz="2000" dirty="0" err="1"/>
              <a:t>tomar</a:t>
            </a:r>
            <a:r>
              <a:rPr lang="en-US" sz="2000" dirty="0"/>
              <a:t> </a:t>
            </a:r>
            <a:r>
              <a:rPr lang="en-US" sz="2000" dirty="0" err="1"/>
              <a:t>mejores</a:t>
            </a:r>
            <a:r>
              <a:rPr lang="en-US" sz="2000" dirty="0"/>
              <a:t> </a:t>
            </a:r>
            <a:r>
              <a:rPr lang="en-US" sz="2000" dirty="0" err="1"/>
              <a:t>decisiones</a:t>
            </a:r>
            <a:r>
              <a:rPr lang="en-US" sz="2000" dirty="0"/>
              <a:t> </a:t>
            </a:r>
            <a:r>
              <a:rPr lang="en-US" sz="2000" dirty="0" err="1"/>
              <a:t>en</a:t>
            </a:r>
            <a:r>
              <a:rPr lang="en-US" sz="2000" dirty="0"/>
              <a:t> </a:t>
            </a:r>
            <a:r>
              <a:rPr lang="en-US" sz="2000" dirty="0" err="1"/>
              <a:t>su</a:t>
            </a:r>
            <a:r>
              <a:rPr lang="en-US" sz="2000" dirty="0"/>
              <a:t> </a:t>
            </a:r>
            <a:r>
              <a:rPr lang="en-US" sz="2000" dirty="0" err="1"/>
              <a:t>entorno</a:t>
            </a:r>
            <a:r>
              <a:rPr lang="en-US" sz="2000" dirty="0"/>
              <a:t>.</a:t>
            </a:r>
          </a:p>
          <a:p>
            <a:pPr indent="-228600" defTabSz="914400">
              <a:lnSpc>
                <a:spcPct val="90000"/>
              </a:lnSpc>
              <a:spcAft>
                <a:spcPts val="600"/>
              </a:spcAft>
              <a:buFont typeface="Arial" panose="020B0604020202020204" pitchFamily="34" charset="0"/>
              <a:buChar char="•"/>
            </a:pPr>
            <a:endParaRPr lang="en-US" sz="1800" dirty="0">
              <a:latin typeface="+mn-lt"/>
            </a:endParaRPr>
          </a:p>
          <a:p>
            <a:pPr marL="114300" indent="-228600" defTabSz="914400">
              <a:lnSpc>
                <a:spcPct val="90000"/>
              </a:lnSpc>
              <a:spcAft>
                <a:spcPts val="600"/>
              </a:spcAft>
              <a:buFont typeface="Arial" panose="020B0604020202020204" pitchFamily="34" charset="0"/>
              <a:buChar char="•"/>
            </a:pPr>
            <a:r>
              <a:rPr lang="en-US" sz="1800" dirty="0" err="1">
                <a:latin typeface="+mn-lt"/>
              </a:rPr>
              <a:t>Mostrar</a:t>
            </a:r>
            <a:r>
              <a:rPr lang="en-US" sz="1800" dirty="0">
                <a:latin typeface="+mn-lt"/>
              </a:rPr>
              <a:t> a </a:t>
            </a:r>
            <a:r>
              <a:rPr lang="en-US" sz="1800" dirty="0" err="1">
                <a:latin typeface="+mn-lt"/>
              </a:rPr>
              <a:t>través</a:t>
            </a:r>
            <a:r>
              <a:rPr lang="en-US" sz="1800" dirty="0">
                <a:latin typeface="+mn-lt"/>
              </a:rPr>
              <a:t> del currículo </a:t>
            </a:r>
            <a:r>
              <a:rPr lang="en-US" sz="1800" dirty="0" err="1">
                <a:latin typeface="+mn-lt"/>
              </a:rPr>
              <a:t>factores</a:t>
            </a:r>
            <a:r>
              <a:rPr lang="en-US" sz="1800" dirty="0">
                <a:latin typeface="+mn-lt"/>
              </a:rPr>
              <a:t> </a:t>
            </a:r>
            <a:r>
              <a:rPr lang="en-US" sz="1800" dirty="0" err="1">
                <a:latin typeface="+mn-lt"/>
              </a:rPr>
              <a:t>protectores</a:t>
            </a:r>
            <a:r>
              <a:rPr lang="en-US" sz="1800" dirty="0">
                <a:latin typeface="+mn-lt"/>
              </a:rPr>
              <a:t> que lo </a:t>
            </a:r>
            <a:r>
              <a:rPr lang="en-US" sz="1800" dirty="0" err="1">
                <a:latin typeface="+mn-lt"/>
              </a:rPr>
              <a:t>ayudaran</a:t>
            </a:r>
            <a:r>
              <a:rPr lang="en-US" sz="1800" dirty="0">
                <a:latin typeface="+mn-lt"/>
              </a:rPr>
              <a:t> a </a:t>
            </a:r>
            <a:r>
              <a:rPr lang="en-US" sz="1800" dirty="0" err="1">
                <a:latin typeface="+mn-lt"/>
              </a:rPr>
              <a:t>prevenir</a:t>
            </a:r>
            <a:r>
              <a:rPr lang="en-US" sz="1800" dirty="0">
                <a:latin typeface="+mn-lt"/>
              </a:rPr>
              <a:t> </a:t>
            </a:r>
            <a:r>
              <a:rPr lang="en-US" sz="1800" dirty="0" err="1">
                <a:latin typeface="+mn-lt"/>
              </a:rPr>
              <a:t>enfermedades</a:t>
            </a:r>
            <a:r>
              <a:rPr lang="en-US" sz="1800" dirty="0">
                <a:latin typeface="+mn-lt"/>
              </a:rPr>
              <a:t> y la </a:t>
            </a:r>
            <a:r>
              <a:rPr lang="en-US" sz="1800" dirty="0" err="1">
                <a:latin typeface="+mn-lt"/>
              </a:rPr>
              <a:t>prevención</a:t>
            </a:r>
            <a:r>
              <a:rPr lang="en-US" sz="1800" dirty="0">
                <a:latin typeface="+mn-lt"/>
              </a:rPr>
              <a:t> de </a:t>
            </a:r>
            <a:r>
              <a:rPr lang="en-US" sz="1800" dirty="0" err="1">
                <a:latin typeface="+mn-lt"/>
              </a:rPr>
              <a:t>factores</a:t>
            </a:r>
            <a:r>
              <a:rPr lang="en-US" sz="1800" dirty="0">
                <a:latin typeface="+mn-lt"/>
              </a:rPr>
              <a:t> de </a:t>
            </a:r>
            <a:r>
              <a:rPr lang="en-US" sz="1800" dirty="0" err="1">
                <a:latin typeface="+mn-lt"/>
              </a:rPr>
              <a:t>riesgo</a:t>
            </a:r>
            <a:r>
              <a:rPr lang="en-US" sz="1800" dirty="0">
                <a:latin typeface="+mn-lt"/>
              </a:rPr>
              <a:t>.</a:t>
            </a:r>
          </a:p>
          <a:p>
            <a:pPr marL="114300" indent="-228600" defTabSz="914400">
              <a:lnSpc>
                <a:spcPct val="90000"/>
              </a:lnSpc>
              <a:spcAft>
                <a:spcPts val="600"/>
              </a:spcAft>
              <a:buFont typeface="Arial" panose="020B0604020202020204" pitchFamily="34" charset="0"/>
              <a:buChar char="•"/>
            </a:pPr>
            <a:endParaRPr lang="en-US" sz="1800" dirty="0">
              <a:latin typeface="+mn-lt"/>
            </a:endParaRPr>
          </a:p>
          <a:p>
            <a:pPr marL="114300" indent="-228600">
              <a:lnSpc>
                <a:spcPct val="90000"/>
              </a:lnSpc>
              <a:spcAft>
                <a:spcPts val="600"/>
              </a:spcAft>
              <a:buFont typeface="Arial" panose="020B0604020202020204" pitchFamily="34" charset="0"/>
              <a:buChar char="•"/>
            </a:pPr>
            <a:r>
              <a:rPr lang="es-ES" sz="1800" dirty="0">
                <a:effectLst/>
                <a:latin typeface="+mn-lt"/>
                <a:ea typeface="Times New Roman" panose="02020603050405020304" pitchFamily="18" charset="0"/>
                <a:cs typeface="Arial" panose="020B0604020202020204" pitchFamily="34" charset="0"/>
              </a:rPr>
              <a:t>Provee al estudiante herramientas que lo ayudarán a tomar mejores decisiones en su entorno, el programa de salud escolar es uno que enseña para la vida, que muestra a través de su currículo factores protectores que lo ayudaran a prevenir enfermedades y la prevención de factores de riesgo que pudiese tener como consecuencias conductas de riesgo que afectarían su salud integral.</a:t>
            </a:r>
            <a:endParaRPr lang="en-US" sz="2000" dirty="0"/>
          </a:p>
        </p:txBody>
      </p:sp>
    </p:spTree>
    <p:extLst>
      <p:ext uri="{BB962C8B-B14F-4D97-AF65-F5344CB8AC3E}">
        <p14:creationId xmlns:p14="http://schemas.microsoft.com/office/powerpoint/2010/main" val="2160610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17000" y="910767"/>
            <a:ext cx="4553525" cy="20094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4"/>
                </a:solidFill>
                <a:effectLst>
                  <a:outerShdw blurRad="38100" dist="38100" dir="2700000" algn="tl">
                    <a:srgbClr val="000000">
                      <a:alpha val="43137"/>
                    </a:srgbClr>
                  </a:outerShdw>
                </a:effectLst>
              </a:rPr>
              <a:t>Deje su opinión sobre la revisión curricular del programa escaneado el código QR. </a:t>
            </a:r>
            <a:endParaRPr sz="24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098856" y="-86630"/>
            <a:ext cx="4396760" cy="1740131"/>
          </a:xfrm>
          <a:prstGeom prst="rect">
            <a:avLst/>
          </a:prstGeom>
        </p:spPr>
      </p:pic>
      <p:pic>
        <p:nvPicPr>
          <p:cNvPr id="3" name="Picture 2" descr="Qr code&#10;&#10;Description automatically generated">
            <a:extLst>
              <a:ext uri="{FF2B5EF4-FFF2-40B4-BE49-F238E27FC236}">
                <a16:creationId xmlns:a16="http://schemas.microsoft.com/office/drawing/2014/main" id="{2A924777-6FEC-7C9E-72D6-050514ACABB9}"/>
              </a:ext>
            </a:extLst>
          </p:cNvPr>
          <p:cNvPicPr>
            <a:picLocks noChangeAspect="1"/>
          </p:cNvPicPr>
          <p:nvPr/>
        </p:nvPicPr>
        <p:blipFill>
          <a:blip r:embed="rId5"/>
          <a:stretch>
            <a:fillRect/>
          </a:stretch>
        </p:blipFill>
        <p:spPr>
          <a:xfrm>
            <a:off x="5459959" y="2989983"/>
            <a:ext cx="2009468" cy="20094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572000" y="1965479"/>
            <a:ext cx="3923148" cy="27861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4"/>
                </a:solidFill>
                <a:effectLst>
                  <a:outerShdw blurRad="38100" dist="38100" dir="2700000" algn="tl">
                    <a:srgbClr val="000000">
                      <a:alpha val="43137"/>
                    </a:srgbClr>
                  </a:outerShdw>
                </a:effectLst>
              </a:rPr>
              <a:t>Fundamentos del Proyecto de Revisión Curricular de Servicios Académicos </a:t>
            </a:r>
            <a:endParaRPr sz="32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extLst>
      <p:ext uri="{BB962C8B-B14F-4D97-AF65-F5344CB8AC3E}">
        <p14:creationId xmlns:p14="http://schemas.microsoft.com/office/powerpoint/2010/main" val="4027690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6" name="Google Shape;426;p3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50</a:t>
            </a:fld>
            <a:endParaRPr/>
          </a:p>
        </p:txBody>
      </p:sp>
      <p:sp>
        <p:nvSpPr>
          <p:cNvPr id="422" name="Google Shape;422;p35"/>
          <p:cNvSpPr txBox="1">
            <a:spLocks noGrp="1"/>
          </p:cNvSpPr>
          <p:nvPr>
            <p:ph type="ctrTitle" idx="4294967295"/>
          </p:nvPr>
        </p:nvSpPr>
        <p:spPr>
          <a:xfrm>
            <a:off x="745299" y="1390150"/>
            <a:ext cx="7772400" cy="11604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t>Gracias por su atención. </a:t>
            </a:r>
            <a:endParaRPr sz="4800" b="1" dirty="0"/>
          </a:p>
        </p:txBody>
      </p:sp>
      <p:pic>
        <p:nvPicPr>
          <p:cNvPr id="7" name="Picture 6" descr="A picture containing text&#10;&#10;Description automatically generated">
            <a:extLst>
              <a:ext uri="{FF2B5EF4-FFF2-40B4-BE49-F238E27FC236}">
                <a16:creationId xmlns:a16="http://schemas.microsoft.com/office/drawing/2014/main" id="{C37F1264-F016-4908-B0A1-792C80AECF26}"/>
              </a:ext>
            </a:extLst>
          </p:cNvPr>
          <p:cNvPicPr>
            <a:picLocks noChangeAspect="1"/>
          </p:cNvPicPr>
          <p:nvPr/>
        </p:nvPicPr>
        <p:blipFill>
          <a:blip r:embed="rId3"/>
          <a:stretch>
            <a:fillRect/>
          </a:stretch>
        </p:blipFill>
        <p:spPr>
          <a:xfrm>
            <a:off x="2043699" y="2734211"/>
            <a:ext cx="5056602" cy="23751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4E6530-7D4C-470B-ADE8-D0C9D61B5514}"/>
              </a:ext>
            </a:extLst>
          </p:cNvPr>
          <p:cNvPicPr>
            <a:picLocks noChangeAspect="1"/>
          </p:cNvPicPr>
          <p:nvPr/>
        </p:nvPicPr>
        <p:blipFill rotWithShape="1">
          <a:blip r:embed="rId2"/>
          <a:srcRect l="69191"/>
          <a:stretch/>
        </p:blipFill>
        <p:spPr>
          <a:xfrm>
            <a:off x="8422036" y="35625"/>
            <a:ext cx="795923" cy="1213492"/>
          </a:xfrm>
          <a:prstGeom prst="rect">
            <a:avLst/>
          </a:prstGeom>
        </p:spPr>
      </p:pic>
      <p:grpSp>
        <p:nvGrpSpPr>
          <p:cNvPr id="5" name="Google Shape;469;p42">
            <a:extLst>
              <a:ext uri="{FF2B5EF4-FFF2-40B4-BE49-F238E27FC236}">
                <a16:creationId xmlns:a16="http://schemas.microsoft.com/office/drawing/2014/main" id="{A14F6F85-324C-4AC3-6F39-576A710314E5}"/>
              </a:ext>
            </a:extLst>
          </p:cNvPr>
          <p:cNvGrpSpPr/>
          <p:nvPr/>
        </p:nvGrpSpPr>
        <p:grpSpPr>
          <a:xfrm>
            <a:off x="1400506" y="1919951"/>
            <a:ext cx="3272445" cy="2740310"/>
            <a:chOff x="3736257" y="4460423"/>
            <a:chExt cx="762630" cy="638618"/>
          </a:xfrm>
        </p:grpSpPr>
        <p:sp>
          <p:nvSpPr>
            <p:cNvPr id="6" name="Google Shape;472;p42">
              <a:extLst>
                <a:ext uri="{FF2B5EF4-FFF2-40B4-BE49-F238E27FC236}">
                  <a16:creationId xmlns:a16="http://schemas.microsoft.com/office/drawing/2014/main" id="{56EA582D-E79E-0CCA-0570-5373DC36E660}"/>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n" sz="1200" b="1">
                  <a:solidFill>
                    <a:schemeClr val="tx1">
                      <a:lumMod val="50000"/>
                    </a:schemeClr>
                  </a:solidFill>
                  <a:latin typeface="Sniglet"/>
                  <a:ea typeface="Sniglet"/>
                  <a:cs typeface="Sniglet"/>
                  <a:sym typeface="Sniglet"/>
                </a:rPr>
                <a:t>PENSAMIENTO CRÍTICO</a:t>
              </a:r>
              <a:endParaRPr lang="en" sz="1200" b="1" i="0" u="none" strike="noStrike" cap="none">
                <a:solidFill>
                  <a:schemeClr val="tx1">
                    <a:lumMod val="50000"/>
                  </a:schemeClr>
                </a:solidFill>
                <a:latin typeface="Sniglet"/>
                <a:ea typeface="Sniglet"/>
                <a:cs typeface="Sniglet"/>
              </a:endParaRPr>
            </a:p>
          </p:txBody>
        </p:sp>
        <p:sp>
          <p:nvSpPr>
            <p:cNvPr id="8" name="Google Shape;473;p42">
              <a:extLst>
                <a:ext uri="{FF2B5EF4-FFF2-40B4-BE49-F238E27FC236}">
                  <a16:creationId xmlns:a16="http://schemas.microsoft.com/office/drawing/2014/main" id="{257166D3-B172-48F1-D973-9EE5E4BF6C7A}"/>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 sz="1100" b="1" dirty="0">
                  <a:latin typeface="Sniglet"/>
                  <a:ea typeface="Sniglet"/>
                  <a:cs typeface="Sniglet"/>
                  <a:sym typeface="Sniglet"/>
                </a:rPr>
                <a:t>ACTITUDES PARA EL ÉXITO ACADÉMICO</a:t>
              </a:r>
              <a:endParaRPr sz="1100" b="1" i="0" u="none" strike="noStrike" cap="none" dirty="0">
                <a:latin typeface="Sniglet"/>
                <a:ea typeface="Sniglet"/>
                <a:cs typeface="Sniglet"/>
                <a:sym typeface="Sniglet"/>
              </a:endParaRPr>
            </a:p>
          </p:txBody>
        </p:sp>
        <p:sp>
          <p:nvSpPr>
            <p:cNvPr id="10" name="Google Shape;474;p42">
              <a:extLst>
                <a:ext uri="{FF2B5EF4-FFF2-40B4-BE49-F238E27FC236}">
                  <a16:creationId xmlns:a16="http://schemas.microsoft.com/office/drawing/2014/main" id="{AE0223A5-BF5F-B792-786B-7E8ABF4A2C57}"/>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 sz="1200" b="1" dirty="0">
                  <a:latin typeface="Sniglet"/>
                  <a:ea typeface="Sniglet"/>
                  <a:cs typeface="Sniglet"/>
                </a:rPr>
                <a:t>PENSAMIENTO CREATIVO</a:t>
              </a:r>
              <a:endParaRPr lang="en" sz="1200" b="1" i="0" u="none" strike="noStrike" cap="none" dirty="0">
                <a:latin typeface="Sniglet"/>
                <a:ea typeface="Sniglet"/>
                <a:cs typeface="Sniglet"/>
              </a:endParaRPr>
            </a:p>
          </p:txBody>
        </p:sp>
        <p:sp>
          <p:nvSpPr>
            <p:cNvPr id="11" name="Google Shape;475;p42">
              <a:extLst>
                <a:ext uri="{FF2B5EF4-FFF2-40B4-BE49-F238E27FC236}">
                  <a16:creationId xmlns:a16="http://schemas.microsoft.com/office/drawing/2014/main" id="{F2E2D634-2E23-019F-96DF-D86B70C15A15}"/>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 sz="1100" b="1" dirty="0">
                  <a:latin typeface="Sniglet"/>
                  <a:ea typeface="Sniglet"/>
                  <a:cs typeface="Sniglet"/>
                  <a:sym typeface="Sniglet"/>
                </a:rPr>
                <a:t>EQUIDAD Y RESPETO HACIA TODOS LOS SERES </a:t>
              </a:r>
              <a:r>
                <a:rPr lang="en" sz="1050" b="1" dirty="0">
                  <a:latin typeface="Sniglet"/>
                  <a:ea typeface="Sniglet"/>
                  <a:cs typeface="Sniglet"/>
                  <a:sym typeface="Sniglet"/>
                </a:rPr>
                <a:t>HUMANOS</a:t>
              </a:r>
              <a:endParaRPr sz="1050" b="1" i="0" u="none" strike="noStrike" cap="none" dirty="0">
                <a:latin typeface="Sniglet"/>
                <a:ea typeface="Sniglet"/>
                <a:cs typeface="Sniglet"/>
                <a:sym typeface="Sniglet"/>
              </a:endParaRPr>
            </a:p>
          </p:txBody>
        </p:sp>
        <p:sp>
          <p:nvSpPr>
            <p:cNvPr id="12" name="Google Shape;476;p42">
              <a:extLst>
                <a:ext uri="{FF2B5EF4-FFF2-40B4-BE49-F238E27FC236}">
                  <a16:creationId xmlns:a16="http://schemas.microsoft.com/office/drawing/2014/main" id="{0A803146-F37A-080C-6CD2-8FFB8C7E38E3}"/>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Sniglet"/>
                <a:ea typeface="Sniglet"/>
                <a:cs typeface="Sniglet"/>
                <a:sym typeface="Sniglet"/>
              </a:endParaRPr>
            </a:p>
          </p:txBody>
        </p:sp>
      </p:grpSp>
      <p:grpSp>
        <p:nvGrpSpPr>
          <p:cNvPr id="13" name="Google Shape;469;p42">
            <a:extLst>
              <a:ext uri="{FF2B5EF4-FFF2-40B4-BE49-F238E27FC236}">
                <a16:creationId xmlns:a16="http://schemas.microsoft.com/office/drawing/2014/main" id="{98DBBCD8-6862-BA49-BF14-3162394134C4}"/>
              </a:ext>
            </a:extLst>
          </p:cNvPr>
          <p:cNvGrpSpPr/>
          <p:nvPr/>
        </p:nvGrpSpPr>
        <p:grpSpPr>
          <a:xfrm>
            <a:off x="4844782" y="1919951"/>
            <a:ext cx="3272445" cy="2740310"/>
            <a:chOff x="3736257" y="4460423"/>
            <a:chExt cx="762630" cy="638618"/>
          </a:xfrm>
        </p:grpSpPr>
        <p:sp>
          <p:nvSpPr>
            <p:cNvPr id="14" name="Google Shape;472;p42">
              <a:extLst>
                <a:ext uri="{FF2B5EF4-FFF2-40B4-BE49-F238E27FC236}">
                  <a16:creationId xmlns:a16="http://schemas.microsoft.com/office/drawing/2014/main" id="{D06FAD65-461A-8630-CB21-76C35B381DE7}"/>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s-PR" sz="1200" b="1" dirty="0">
                  <a:solidFill>
                    <a:schemeClr val="tx1">
                      <a:lumMod val="50000"/>
                    </a:schemeClr>
                  </a:solidFill>
                  <a:latin typeface="Sniglet"/>
                  <a:ea typeface="Sniglet"/>
                  <a:cs typeface="Sniglet"/>
                  <a:sym typeface="Sniglet"/>
                </a:rPr>
                <a:t>PERTINENCIA DE PROGRAMAS DE ESTUDIO (Ley 85-2018)</a:t>
              </a:r>
            </a:p>
          </p:txBody>
        </p:sp>
        <p:sp>
          <p:nvSpPr>
            <p:cNvPr id="15" name="Google Shape;473;p42">
              <a:extLst>
                <a:ext uri="{FF2B5EF4-FFF2-40B4-BE49-F238E27FC236}">
                  <a16:creationId xmlns:a16="http://schemas.microsoft.com/office/drawing/2014/main" id="{47A74132-A4B4-C6DB-297F-7A311E2D84A4}"/>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US" sz="1100" b="1" dirty="0">
                  <a:latin typeface="Sniglet"/>
                  <a:ea typeface="Sniglet"/>
                  <a:cs typeface="Sniglet"/>
                  <a:sym typeface="Sniglet"/>
                </a:rPr>
                <a:t>COMPETENCIAS ESENCIALES </a:t>
              </a:r>
            </a:p>
            <a:p>
              <a:pPr algn="ctr">
                <a:buClr>
                  <a:schemeClr val="dk1"/>
                </a:buClr>
                <a:buSzPts val="1400"/>
              </a:pPr>
              <a:r>
                <a:rPr lang="en-US" sz="1100" b="1" dirty="0">
                  <a:latin typeface="Sniglet"/>
                  <a:ea typeface="Sniglet"/>
                  <a:cs typeface="Sniglet"/>
                  <a:sym typeface="Sniglet"/>
                </a:rPr>
                <a:t>DE FILNANDIA </a:t>
              </a:r>
              <a:endParaRPr lang="en-US" sz="1100" b="1" i="0" u="none" strike="noStrike" cap="none" dirty="0">
                <a:latin typeface="Sniglet"/>
                <a:ea typeface="Sniglet"/>
                <a:cs typeface="Sniglet"/>
                <a:sym typeface="Sniglet"/>
              </a:endParaRPr>
            </a:p>
          </p:txBody>
        </p:sp>
        <p:sp>
          <p:nvSpPr>
            <p:cNvPr id="16" name="Google Shape;474;p42">
              <a:extLst>
                <a:ext uri="{FF2B5EF4-FFF2-40B4-BE49-F238E27FC236}">
                  <a16:creationId xmlns:a16="http://schemas.microsoft.com/office/drawing/2014/main" id="{8F8D6FCE-AF22-E33D-B256-FB2D892AA26C}"/>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US" sz="1200" b="1" dirty="0">
                  <a:latin typeface="Sniglet"/>
                  <a:ea typeface="Sniglet"/>
                  <a:cs typeface="Sniglet"/>
                </a:rPr>
                <a:t>OBJETIVOS DE DESARROLLO SOSTENIBLE  </a:t>
              </a:r>
              <a:endParaRPr lang="en" sz="1200" b="1" i="0" u="none" strike="noStrike" cap="none" dirty="0">
                <a:latin typeface="Sniglet"/>
                <a:ea typeface="Sniglet"/>
                <a:cs typeface="Sniglet"/>
              </a:endParaRPr>
            </a:p>
          </p:txBody>
        </p:sp>
        <p:sp>
          <p:nvSpPr>
            <p:cNvPr id="17" name="Google Shape;475;p42">
              <a:extLst>
                <a:ext uri="{FF2B5EF4-FFF2-40B4-BE49-F238E27FC236}">
                  <a16:creationId xmlns:a16="http://schemas.microsoft.com/office/drawing/2014/main" id="{61771E69-D7CE-0D50-C824-0C667AAA8694}"/>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US" sz="1100" b="1" dirty="0">
                  <a:latin typeface="Sniglet"/>
                  <a:ea typeface="Sniglet"/>
                  <a:cs typeface="Sniglet"/>
                  <a:sym typeface="Sniglet"/>
                </a:rPr>
                <a:t>COMPETENCIAS </a:t>
              </a:r>
            </a:p>
            <a:p>
              <a:pPr algn="ctr">
                <a:buClr>
                  <a:schemeClr val="dk1"/>
                </a:buClr>
                <a:buSzPts val="1400"/>
              </a:pPr>
              <a:r>
                <a:rPr lang="en-US" sz="1100" b="1" dirty="0">
                  <a:latin typeface="Sniglet"/>
                  <a:ea typeface="Sniglet"/>
                  <a:cs typeface="Sniglet"/>
                  <a:sym typeface="Sniglet"/>
                </a:rPr>
                <a:t>DEL SIGLO XXI</a:t>
              </a:r>
              <a:endParaRPr sz="1050" b="1" i="0" u="none" strike="noStrike" cap="none" dirty="0">
                <a:latin typeface="Sniglet"/>
                <a:ea typeface="Sniglet"/>
                <a:cs typeface="Sniglet"/>
                <a:sym typeface="Sniglet"/>
              </a:endParaRPr>
            </a:p>
          </p:txBody>
        </p:sp>
        <p:sp>
          <p:nvSpPr>
            <p:cNvPr id="18" name="Google Shape;476;p42">
              <a:extLst>
                <a:ext uri="{FF2B5EF4-FFF2-40B4-BE49-F238E27FC236}">
                  <a16:creationId xmlns:a16="http://schemas.microsoft.com/office/drawing/2014/main" id="{B635D77B-33B5-04CE-416B-C54562D44F29}"/>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Sniglet"/>
                <a:ea typeface="Sniglet"/>
                <a:cs typeface="Sniglet"/>
                <a:sym typeface="Sniglet"/>
              </a:endParaRPr>
            </a:p>
          </p:txBody>
        </p:sp>
      </p:grpSp>
      <p:sp>
        <p:nvSpPr>
          <p:cNvPr id="19" name="Google Shape;476;p42">
            <a:extLst>
              <a:ext uri="{FF2B5EF4-FFF2-40B4-BE49-F238E27FC236}">
                <a16:creationId xmlns:a16="http://schemas.microsoft.com/office/drawing/2014/main" id="{9AC677F4-E0A3-EEFB-218E-0C108A525798}"/>
              </a:ext>
            </a:extLst>
          </p:cNvPr>
          <p:cNvSpPr/>
          <p:nvPr/>
        </p:nvSpPr>
        <p:spPr>
          <a:xfrm>
            <a:off x="906257" y="965200"/>
            <a:ext cx="7528479" cy="1061801"/>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68575" tIns="34275" rIns="68575" bIns="34275" anchor="ctr" anchorCtr="0">
            <a:noAutofit/>
            <a:scene3d>
              <a:camera prst="orthographicFront"/>
              <a:lightRig rig="threePt" dir="t"/>
            </a:scene3d>
            <a:sp3d extrusionH="57150">
              <a:bevelT w="38100" h="38100"/>
            </a:sp3d>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NUEVO CURRÍCULO DEL ÁREA DE </a:t>
            </a:r>
          </a:p>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SERVICIOS ACADÉMCOS </a:t>
            </a:r>
            <a:endParaRPr sz="1800" b="1" i="0" u="none" strike="noStrike" cap="none" dirty="0">
              <a:solidFill>
                <a:schemeClr val="tx1"/>
              </a:solidFill>
              <a:latin typeface="Sniglet"/>
              <a:ea typeface="Sniglet"/>
              <a:cs typeface="Sniglet"/>
              <a:sym typeface="Sniglet"/>
            </a:endParaRPr>
          </a:p>
        </p:txBody>
      </p:sp>
      <p:sp>
        <p:nvSpPr>
          <p:cNvPr id="20" name="Google Shape;250;p19">
            <a:extLst>
              <a:ext uri="{FF2B5EF4-FFF2-40B4-BE49-F238E27FC236}">
                <a16:creationId xmlns:a16="http://schemas.microsoft.com/office/drawing/2014/main" id="{78B99D66-8E34-A2A2-6D82-F8F535CE93CE}"/>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dirty="0"/>
          </a:p>
        </p:txBody>
      </p:sp>
    </p:spTree>
    <p:extLst>
      <p:ext uri="{BB962C8B-B14F-4D97-AF65-F5344CB8AC3E}">
        <p14:creationId xmlns:p14="http://schemas.microsoft.com/office/powerpoint/2010/main" val="886746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687079" y="2065254"/>
            <a:ext cx="3923148" cy="17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b="1" dirty="0">
                <a:solidFill>
                  <a:schemeClr val="accent4"/>
                </a:solidFill>
                <a:effectLst>
                  <a:outerShdw blurRad="38100" dist="38100" dir="2700000" algn="tl">
                    <a:srgbClr val="000000">
                      <a:alpha val="43137"/>
                    </a:srgbClr>
                  </a:outerShdw>
                </a:effectLst>
              </a:rPr>
              <a:t>Preceptos guías </a:t>
            </a:r>
            <a:endParaRPr sz="48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pic>
        <p:nvPicPr>
          <p:cNvPr id="6" name="Picture 2" descr="Vista previa de imagen">
            <a:extLst>
              <a:ext uri="{FF2B5EF4-FFF2-40B4-BE49-F238E27FC236}">
                <a16:creationId xmlns:a16="http://schemas.microsoft.com/office/drawing/2014/main" id="{BFC6EF16-2EF9-4F30-AA4C-6F95B3855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84" t="10541" r="8750" b="10541"/>
          <a:stretch/>
        </p:blipFill>
        <p:spPr bwMode="auto">
          <a:xfrm>
            <a:off x="5537963" y="4052525"/>
            <a:ext cx="1103546" cy="81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1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3B7864-A609-4AAD-817E-2BEFCE565229}"/>
              </a:ext>
            </a:extLst>
          </p:cNvPr>
          <p:cNvSpPr>
            <a:spLocks noGrp="1"/>
          </p:cNvSpPr>
          <p:nvPr>
            <p:ph type="body" idx="1"/>
          </p:nvPr>
        </p:nvSpPr>
        <p:spPr>
          <a:xfrm>
            <a:off x="2489200" y="991117"/>
            <a:ext cx="6527325" cy="3664158"/>
          </a:xfrm>
        </p:spPr>
        <p:txBody>
          <a:bodyPr/>
          <a:lstStyle/>
          <a:p>
            <a:r>
              <a:rPr lang="es-PR" sz="2000" dirty="0"/>
              <a:t>Pertinencia del currículo. </a:t>
            </a:r>
          </a:p>
          <a:p>
            <a:endParaRPr lang="es-PR" sz="2000" dirty="0"/>
          </a:p>
          <a:p>
            <a:r>
              <a:rPr lang="es-PR" sz="2000" dirty="0"/>
              <a:t>Homogenizar los formatos de los documentos. </a:t>
            </a:r>
          </a:p>
          <a:p>
            <a:endParaRPr lang="es-PR" sz="2000" dirty="0"/>
          </a:p>
          <a:p>
            <a:r>
              <a:rPr lang="es-PR" sz="2000" dirty="0"/>
              <a:t>Asegurar que el rigor de cada grado en cada materia este acorde con la etapas de desarrollo de los estudiantes. </a:t>
            </a:r>
          </a:p>
          <a:p>
            <a:endParaRPr lang="es-PR" sz="2000" dirty="0"/>
          </a:p>
          <a:p>
            <a:r>
              <a:rPr lang="es-PR" sz="2000" dirty="0"/>
              <a:t>Cumplir con el proceso de “Peer </a:t>
            </a:r>
            <a:r>
              <a:rPr lang="es-PR" sz="2000" dirty="0" err="1"/>
              <a:t>Review</a:t>
            </a:r>
            <a:r>
              <a:rPr lang="es-PR" sz="2000" dirty="0"/>
              <a:t>” del Departamento de Educación Federal</a:t>
            </a:r>
            <a:r>
              <a:rPr lang="en-US" sz="2000" dirty="0"/>
              <a:t>. </a:t>
            </a:r>
            <a:endParaRPr lang="es-PR" sz="2000" dirty="0"/>
          </a:p>
        </p:txBody>
      </p:sp>
      <p:sp>
        <p:nvSpPr>
          <p:cNvPr id="4" name="Slide Number Placeholder 3">
            <a:extLst>
              <a:ext uri="{FF2B5EF4-FFF2-40B4-BE49-F238E27FC236}">
                <a16:creationId xmlns:a16="http://schemas.microsoft.com/office/drawing/2014/main" id="{9E46B874-F179-4B9C-AFFF-7659C67B52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7" name="Picture 6" descr="A picture containing text&#10;&#10;Description automatically generated">
            <a:extLst>
              <a:ext uri="{FF2B5EF4-FFF2-40B4-BE49-F238E27FC236}">
                <a16:creationId xmlns:a16="http://schemas.microsoft.com/office/drawing/2014/main" id="{83BF3A37-C3A3-4B3E-B9C2-9A25C95910A4}"/>
              </a:ext>
            </a:extLst>
          </p:cNvPr>
          <p:cNvPicPr>
            <a:picLocks noChangeAspect="1"/>
          </p:cNvPicPr>
          <p:nvPr/>
        </p:nvPicPr>
        <p:blipFill rotWithShape="1">
          <a:blip r:embed="rId2"/>
          <a:srcRect l="69191"/>
          <a:stretch/>
        </p:blipFill>
        <p:spPr>
          <a:xfrm>
            <a:off x="512747" y="-230385"/>
            <a:ext cx="1602354" cy="2443004"/>
          </a:xfrm>
          <a:prstGeom prst="rect">
            <a:avLst/>
          </a:prstGeom>
        </p:spPr>
      </p:pic>
    </p:spTree>
    <p:extLst>
      <p:ext uri="{BB962C8B-B14F-4D97-AF65-F5344CB8AC3E}">
        <p14:creationId xmlns:p14="http://schemas.microsoft.com/office/powerpoint/2010/main" val="371627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F025-3B79-40F3-AF10-BA7867CA4E7C}"/>
              </a:ext>
            </a:extLst>
          </p:cNvPr>
          <p:cNvSpPr>
            <a:spLocks noGrp="1"/>
          </p:cNvSpPr>
          <p:nvPr>
            <p:ph type="title"/>
          </p:nvPr>
        </p:nvSpPr>
        <p:spPr>
          <a:xfrm>
            <a:off x="3113674" y="765441"/>
            <a:ext cx="5275500" cy="641100"/>
          </a:xfrm>
        </p:spPr>
        <p:txBody>
          <a:bodyPr/>
          <a:lstStyle/>
          <a:p>
            <a:r>
              <a:rPr lang="es-PR" sz="2800" b="1" dirty="0">
                <a:solidFill>
                  <a:schemeClr val="accent6"/>
                </a:solidFill>
                <a:effectLst>
                  <a:outerShdw blurRad="38100" dist="38100" dir="2700000" algn="tl">
                    <a:srgbClr val="000000">
                      <a:alpha val="43137"/>
                    </a:srgbClr>
                  </a:outerShdw>
                </a:effectLst>
              </a:rPr>
              <a:t>Puntos de partida</a:t>
            </a:r>
          </a:p>
        </p:txBody>
      </p:sp>
      <p:sp>
        <p:nvSpPr>
          <p:cNvPr id="4" name="Text Placeholder 3">
            <a:extLst>
              <a:ext uri="{FF2B5EF4-FFF2-40B4-BE49-F238E27FC236}">
                <a16:creationId xmlns:a16="http://schemas.microsoft.com/office/drawing/2014/main" id="{554185D0-D53F-4C5E-99C9-008E3BD0C67C}"/>
              </a:ext>
            </a:extLst>
          </p:cNvPr>
          <p:cNvSpPr>
            <a:spLocks noGrp="1"/>
          </p:cNvSpPr>
          <p:nvPr>
            <p:ph type="body" idx="1"/>
          </p:nvPr>
        </p:nvSpPr>
        <p:spPr>
          <a:xfrm>
            <a:off x="2935874" y="1525758"/>
            <a:ext cx="5884275" cy="2786100"/>
          </a:xfrm>
        </p:spPr>
        <p:txBody>
          <a:bodyPr/>
          <a:lstStyle/>
          <a:p>
            <a:r>
              <a:rPr lang="es-PR" sz="1800" dirty="0"/>
              <a:t>Análisis de los resultados de las pruebas estandarizadas y notas. </a:t>
            </a:r>
          </a:p>
          <a:p>
            <a:r>
              <a:rPr lang="es-PR" sz="1800" dirty="0"/>
              <a:t>Consultas a maestros realizadas por los programas. </a:t>
            </a:r>
          </a:p>
          <a:p>
            <a:r>
              <a:rPr lang="es-PR" sz="1800" dirty="0"/>
              <a:t>Revisión de literatura y documentos de estándares de otras jurisdicciones y países. </a:t>
            </a:r>
          </a:p>
          <a:p>
            <a:r>
              <a:rPr lang="es-PR" sz="1800" dirty="0"/>
              <a:t>Recomendaciones de Comité Asesor Técnico del DEPR (TAC, por su siglas en inglés). </a:t>
            </a:r>
          </a:p>
          <a:p>
            <a:pPr marL="76200" indent="0">
              <a:buNone/>
            </a:pPr>
            <a:endParaRPr lang="es-PR" sz="1800" dirty="0"/>
          </a:p>
        </p:txBody>
      </p:sp>
      <p:sp>
        <p:nvSpPr>
          <p:cNvPr id="2" name="Slide Number Placeholder 1">
            <a:extLst>
              <a:ext uri="{FF2B5EF4-FFF2-40B4-BE49-F238E27FC236}">
                <a16:creationId xmlns:a16="http://schemas.microsoft.com/office/drawing/2014/main" id="{9A80BF32-79E1-4445-AB0E-0B7BEC0F49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5" name="Picture 4" descr="A picture containing text&#10;&#10;Description automatically generated">
            <a:extLst>
              <a:ext uri="{FF2B5EF4-FFF2-40B4-BE49-F238E27FC236}">
                <a16:creationId xmlns:a16="http://schemas.microsoft.com/office/drawing/2014/main" id="{189701CA-B791-46EA-B6F8-2D93DB93F701}"/>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680729394"/>
      </p:ext>
    </p:extLst>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1348</TotalTime>
  <Words>3927</Words>
  <Application>Microsoft Office PowerPoint</Application>
  <PresentationFormat>On-screen Show (16:9)</PresentationFormat>
  <Paragraphs>369</Paragraphs>
  <Slides>50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Nixie One</vt:lpstr>
      <vt:lpstr>Calibri</vt:lpstr>
      <vt:lpstr>Montserrat</vt:lpstr>
      <vt:lpstr>Times New Roman</vt:lpstr>
      <vt:lpstr>Calibri Light</vt:lpstr>
      <vt:lpstr>Arial</vt:lpstr>
      <vt:lpstr>Wingdings</vt:lpstr>
      <vt:lpstr>Sniglet</vt:lpstr>
      <vt:lpstr>Varela Round</vt:lpstr>
      <vt:lpstr>Puck template</vt:lpstr>
      <vt:lpstr>Programa Salud Escolar Área de Servicios Académicos </vt:lpstr>
      <vt:lpstr>Notificación de Política Pública </vt:lpstr>
      <vt:lpstr>Nota aclaratoria</vt:lpstr>
      <vt:lpstr>Objetivos </vt:lpstr>
      <vt:lpstr>Fundamentos del Proyecto de Revisión Curricular de Servicios Académicos </vt:lpstr>
      <vt:lpstr>PowerPoint Presentation</vt:lpstr>
      <vt:lpstr>Preceptos guías </vt:lpstr>
      <vt:lpstr>PowerPoint Presentation</vt:lpstr>
      <vt:lpstr>Puntos de partida</vt:lpstr>
      <vt:lpstr>Proceso de Revisión Curricular del Programa  Salud Escolar</vt:lpstr>
      <vt:lpstr>Enfoque del Programa </vt:lpstr>
      <vt:lpstr>PowerPoint Presentation</vt:lpstr>
      <vt:lpstr>PowerPoint Presentation</vt:lpstr>
      <vt:lpstr>Cambios en los estándares </vt:lpstr>
      <vt:lpstr>PowerPoint Presentation</vt:lpstr>
      <vt:lpstr>PowerPoint Presentation</vt:lpstr>
      <vt:lpstr>PowerPoint Presentation</vt:lpstr>
      <vt:lpstr>Nuevos temas transversales </vt:lpstr>
      <vt:lpstr>Los temas transversales</vt:lpstr>
      <vt:lpstr>Los temas transversales</vt:lpstr>
      <vt:lpstr>Temas transversales 2022</vt:lpstr>
      <vt:lpstr>Temas transvesales</vt:lpstr>
      <vt:lpstr>PowerPoint Presentation</vt:lpstr>
      <vt:lpstr>Temas transvesales</vt:lpstr>
      <vt:lpstr>PowerPoint Presentation</vt:lpstr>
      <vt:lpstr>Nuevas herramientas </vt:lpstr>
      <vt:lpstr>PowerPoint Presentation</vt:lpstr>
      <vt:lpstr>PowerPoint Presentation</vt:lpstr>
      <vt:lpstr>POLÍTICA PÚBLICA SOBRE LA ORGANIZACIÓN Y EL FUNCIONAMIENTO DEL PROGRAMA DE SALUD ESCOLAR </vt:lpstr>
      <vt:lpstr>Programa Salud Escolar</vt:lpstr>
      <vt:lpstr>Principios Generales del Programa Salud Escolar</vt:lpstr>
      <vt:lpstr>Fundamentos </vt:lpstr>
      <vt:lpstr>Fundamentos </vt:lpstr>
      <vt:lpstr>Fundamentos </vt:lpstr>
      <vt:lpstr>Unidades temáticas </vt:lpstr>
      <vt:lpstr>Cursos por grados </vt:lpstr>
      <vt:lpstr>Cursos por grados </vt:lpstr>
      <vt:lpstr>Premio  Joven Arquitecto del Siglo XXI  Entrega de carpeta (marzo 2023)</vt:lpstr>
      <vt:lpstr>Proyectos e iniciativas </vt:lpstr>
      <vt:lpstr>Además, de acuerdo con la carga académica del personal de salud escolar favorecerá el desarrollo de organizaciones innovadoras, el diseño de proyectos para cerrar brechas de aprendizaje y disminuir el rezago académico.  Podrá realizar las siguientes actividades: </vt:lpstr>
      <vt:lpstr>El Programa de Salud Escolar...</vt:lpstr>
      <vt:lpstr>Se exhorta a todos los maestros del Programa Salud Escolar y  directores escolares a realizar actividades relacionadas a la Promoción de la Salud y Prevención de Enfermedades durante el año escolar, principalmente en la semana del 13 al 17 de febrero de 2023 Semana del Programa Salud Escolar.</vt:lpstr>
      <vt:lpstr>Importancia del Programa de Salud Escolar en  Ley 85, según enmendada y en el Plan Estratégico del DEPR 2021-2026</vt:lpstr>
      <vt:lpstr>PowerPoint Presentation</vt:lpstr>
      <vt:lpstr>Plan Estratégico DEPR 2021-2026</vt:lpstr>
      <vt:lpstr>Talleres programados (sujeto a cambio)  2022-2023</vt:lpstr>
      <vt:lpstr>Cómo facilita estos cambios </vt:lpstr>
      <vt:lpstr>PowerPoint Presentation</vt:lpstr>
      <vt:lpstr>Deje su opinión sobre la revisión curricular del programa escaneado el código QR. </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Beverly Morro Vega</dc:creator>
  <cp:lastModifiedBy>Beverly Morro Vega</cp:lastModifiedBy>
  <cp:revision>155</cp:revision>
  <dcterms:modified xsi:type="dcterms:W3CDTF">2022-08-04T23:04:36Z</dcterms:modified>
</cp:coreProperties>
</file>