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80" r:id="rId17"/>
    <p:sldId id="377" r:id="rId18"/>
    <p:sldId id="378" r:id="rId19"/>
    <p:sldId id="379" r:id="rId20"/>
    <p:sldId id="381" r:id="rId21"/>
    <p:sldId id="382" r:id="rId22"/>
    <p:sldId id="383" r:id="rId23"/>
    <p:sldId id="384" r:id="rId24"/>
    <p:sldId id="385" r:id="rId25"/>
    <p:sldId id="386" r:id="rId26"/>
    <p:sldId id="388" r:id="rId27"/>
    <p:sldId id="389" r:id="rId28"/>
    <p:sldId id="387" r:id="rId29"/>
    <p:sldId id="35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Montserrat"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926"/>
    <a:srgbClr val="09517B"/>
    <a:srgbClr val="03674A"/>
    <a:srgbClr val="0B8D9A"/>
    <a:srgbClr val="C83B80"/>
    <a:srgbClr val="0955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p:restoredTop sz="94670"/>
  </p:normalViewPr>
  <p:slideViewPr>
    <p:cSldViewPr snapToGrid="0">
      <p:cViewPr>
        <p:scale>
          <a:sx n="140" d="100"/>
          <a:sy n="140" d="100"/>
        </p:scale>
        <p:origin x="-19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90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69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2870538"/>
            <a:ext cx="9144000" cy="2387700"/>
          </a:xfrm>
          <a:prstGeom prst="rect">
            <a:avLst/>
          </a:prstGeom>
          <a:noFill/>
          <a:ln>
            <a:noFill/>
          </a:ln>
        </p:spPr>
        <p:txBody>
          <a:bodyPr spcFirstLastPara="1" wrap="square" lIns="91425" tIns="45700" rIns="91425" bIns="45700" anchor="b" anchorCtr="0">
            <a:normAutofit/>
          </a:bodyPr>
          <a:lstStyle>
            <a:lvl1pPr lvl="0">
              <a:lnSpc>
                <a:spcPct val="90000"/>
              </a:lnSpc>
              <a:spcBef>
                <a:spcPts val="0"/>
              </a:spcBef>
              <a:spcAft>
                <a:spcPts val="0"/>
              </a:spcAft>
              <a:buClr>
                <a:schemeClr val="lt1"/>
              </a:buClr>
              <a:buSzPts val="5400"/>
              <a:buFont typeface="Montserrat"/>
              <a:buNone/>
              <a:defRPr sz="54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 name="Google Shape;14;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S"/>
              <a:t>‹#›</a:t>
            </a:fld>
            <a:endParaRPr dirty="0"/>
          </a:p>
        </p:txBody>
      </p:sp>
      <p:sp>
        <p:nvSpPr>
          <p:cNvPr id="29" name="Google Shape;29;p5"/>
          <p:cNvSpPr txBox="1">
            <a:spLocks noGrp="1"/>
          </p:cNvSpPr>
          <p:nvPr>
            <p:ph type="ctrTitle"/>
          </p:nvPr>
        </p:nvSpPr>
        <p:spPr>
          <a:xfrm>
            <a:off x="4897900" y="1371400"/>
            <a:ext cx="6644100" cy="31497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SzPts val="5400"/>
              <a:buFont typeface="Montserrat"/>
              <a:buNone/>
              <a:defRPr sz="5400">
                <a:latin typeface="Montserrat"/>
                <a:ea typeface="Montserrat"/>
                <a:cs typeface="Montserrat"/>
                <a:sym typeface="Montserrat"/>
              </a:defRPr>
            </a:lvl1pPr>
            <a:lvl2pPr lvl="1"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2pPr>
            <a:lvl3pPr lvl="2"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3pPr>
            <a:lvl4pPr lvl="3"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4pPr>
            <a:lvl5pPr lvl="4"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5pPr>
            <a:lvl6pPr lvl="5"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6pPr>
            <a:lvl7pPr lvl="6"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7pPr>
            <a:lvl8pPr lvl="7"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8pPr>
            <a:lvl9pPr lvl="8"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S"/>
              <a:t>‹#›</a:t>
            </a:fld>
            <a:endParaRPr dirty="0"/>
          </a:p>
        </p:txBody>
      </p:sp>
      <p:sp>
        <p:nvSpPr>
          <p:cNvPr id="68" name="Google Shape;68;p10"/>
          <p:cNvSpPr txBox="1">
            <a:spLocks noGrp="1"/>
          </p:cNvSpPr>
          <p:nvPr>
            <p:ph type="title"/>
          </p:nvPr>
        </p:nvSpPr>
        <p:spPr>
          <a:xfrm>
            <a:off x="346625" y="365125"/>
            <a:ext cx="114234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1200"/>
              <a:buFont typeface="Montserrat"/>
              <a:buNone/>
              <a:defRPr sz="3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0"/>
          <p:cNvSpPr txBox="1">
            <a:spLocks noGrp="1"/>
          </p:cNvSpPr>
          <p:nvPr>
            <p:ph type="subTitle" idx="1"/>
          </p:nvPr>
        </p:nvSpPr>
        <p:spPr>
          <a:xfrm>
            <a:off x="1443875"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0" name="Google Shape;70;p10"/>
          <p:cNvSpPr txBox="1">
            <a:spLocks noGrp="1"/>
          </p:cNvSpPr>
          <p:nvPr>
            <p:ph type="body" idx="2"/>
          </p:nvPr>
        </p:nvSpPr>
        <p:spPr>
          <a:xfrm>
            <a:off x="1466375" y="4702488"/>
            <a:ext cx="2238000" cy="974400"/>
          </a:xfrm>
          <a:prstGeom prst="rect">
            <a:avLst/>
          </a:prstGeom>
        </p:spPr>
        <p:txBody>
          <a:bodyPr spcFirstLastPara="1" wrap="square" lIns="91425" tIns="45700" rIns="91425" bIns="45700" anchor="t" anchorCtr="0">
            <a:normAutofit/>
          </a:bodyPr>
          <a:lstStyle>
            <a:lvl1pPr marL="457200" lvl="0" indent="-292100"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400" lvl="1"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600" lvl="2"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800" lvl="3"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6000" lvl="4"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200" lvl="5"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400" lvl="6"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600" lvl="7"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800" lvl="8"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1" name="Google Shape;71;p10"/>
          <p:cNvSpPr>
            <a:spLocks noGrp="1"/>
          </p:cNvSpPr>
          <p:nvPr>
            <p:ph type="pic" idx="3"/>
          </p:nvPr>
        </p:nvSpPr>
        <p:spPr>
          <a:xfrm>
            <a:off x="1685025" y="1953725"/>
            <a:ext cx="1853700" cy="1853700"/>
          </a:xfrm>
          <a:prstGeom prst="ellipse">
            <a:avLst/>
          </a:prstGeom>
          <a:noFill/>
          <a:ln>
            <a:noFill/>
          </a:ln>
        </p:spPr>
      </p:sp>
      <p:sp>
        <p:nvSpPr>
          <p:cNvPr id="72" name="Google Shape;72;p10"/>
          <p:cNvSpPr txBox="1">
            <a:spLocks noGrp="1"/>
          </p:cNvSpPr>
          <p:nvPr>
            <p:ph type="subTitle" idx="4"/>
          </p:nvPr>
        </p:nvSpPr>
        <p:spPr>
          <a:xfrm>
            <a:off x="4708802"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3" name="Google Shape;73;p10"/>
          <p:cNvSpPr txBox="1">
            <a:spLocks noGrp="1"/>
          </p:cNvSpPr>
          <p:nvPr>
            <p:ph type="body" idx="5"/>
          </p:nvPr>
        </p:nvSpPr>
        <p:spPr>
          <a:xfrm>
            <a:off x="4731302" y="4702488"/>
            <a:ext cx="2238000" cy="974400"/>
          </a:xfrm>
          <a:prstGeom prst="rect">
            <a:avLst/>
          </a:prstGeom>
        </p:spPr>
        <p:txBody>
          <a:bodyPr spcFirstLastPara="1" wrap="square" lIns="91425" tIns="45700" rIns="91425" bIns="45700" anchor="t" anchorCtr="0">
            <a:normAutofit/>
          </a:bodyPr>
          <a:lstStyle>
            <a:lvl1pPr marL="457200" lvl="0" indent="-292100"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400" lvl="1"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600" lvl="2"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800" lvl="3"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6000" lvl="4"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200" lvl="5"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400" lvl="6"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600" lvl="7"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800" lvl="8"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4" name="Google Shape;74;p10"/>
          <p:cNvSpPr>
            <a:spLocks noGrp="1"/>
          </p:cNvSpPr>
          <p:nvPr>
            <p:ph type="pic" idx="6"/>
          </p:nvPr>
        </p:nvSpPr>
        <p:spPr>
          <a:xfrm>
            <a:off x="4949952" y="1953725"/>
            <a:ext cx="1853700" cy="1853700"/>
          </a:xfrm>
          <a:prstGeom prst="ellipse">
            <a:avLst/>
          </a:prstGeom>
          <a:noFill/>
          <a:ln>
            <a:noFill/>
          </a:ln>
        </p:spPr>
      </p:sp>
      <p:sp>
        <p:nvSpPr>
          <p:cNvPr id="75" name="Google Shape;75;p10"/>
          <p:cNvSpPr txBox="1">
            <a:spLocks noGrp="1"/>
          </p:cNvSpPr>
          <p:nvPr>
            <p:ph type="subTitle" idx="7"/>
          </p:nvPr>
        </p:nvSpPr>
        <p:spPr>
          <a:xfrm>
            <a:off x="8047907" y="4070325"/>
            <a:ext cx="2260500" cy="570600"/>
          </a:xfrm>
          <a:prstGeom prst="rect">
            <a:avLst/>
          </a:prstGeom>
        </p:spPr>
        <p:txBody>
          <a:bodyPr spcFirstLastPara="1" wrap="square" lIns="91425" tIns="45700" rIns="91425" bIns="45700" anchor="t" anchorCtr="0">
            <a:normAutofit/>
          </a:bodyPr>
          <a:lstStyle>
            <a:lvl1pPr lvl="0" algn="ctr" rtl="0">
              <a:spcBef>
                <a:spcPts val="1000"/>
              </a:spcBef>
              <a:spcAft>
                <a:spcPts val="0"/>
              </a:spcAft>
              <a:buSzPts val="1600"/>
              <a:buFont typeface="Montserrat"/>
              <a:buNone/>
              <a:defRPr sz="1600" b="1">
                <a:latin typeface="Montserrat"/>
                <a:ea typeface="Montserrat"/>
                <a:cs typeface="Montserrat"/>
                <a:sym typeface="Montserra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76" name="Google Shape;76;p10"/>
          <p:cNvSpPr txBox="1">
            <a:spLocks noGrp="1"/>
          </p:cNvSpPr>
          <p:nvPr>
            <p:ph type="body" idx="8"/>
          </p:nvPr>
        </p:nvSpPr>
        <p:spPr>
          <a:xfrm>
            <a:off x="8070407" y="4702488"/>
            <a:ext cx="2238000" cy="974400"/>
          </a:xfrm>
          <a:prstGeom prst="rect">
            <a:avLst/>
          </a:prstGeom>
        </p:spPr>
        <p:txBody>
          <a:bodyPr spcFirstLastPara="1" wrap="square" lIns="91425" tIns="45700" rIns="91425" bIns="45700" anchor="t" anchorCtr="0">
            <a:normAutofit/>
          </a:bodyPr>
          <a:lstStyle>
            <a:lvl1pPr marL="457200" lvl="0" indent="-292100" algn="ctr" rtl="0">
              <a:lnSpc>
                <a:spcPct val="100000"/>
              </a:lnSpc>
              <a:spcBef>
                <a:spcPts val="10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1pPr>
            <a:lvl2pPr marL="914400" lvl="1"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2pPr>
            <a:lvl3pPr marL="1371600" lvl="2"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3pPr>
            <a:lvl4pPr marL="1828800" lvl="3"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4pPr>
            <a:lvl5pPr marL="2286000" lvl="4"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5pPr>
            <a:lvl6pPr marL="2743200" lvl="5"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6pPr>
            <a:lvl7pPr marL="3200400" lvl="6"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7pPr>
            <a:lvl8pPr marL="3657600" lvl="7"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8pPr>
            <a:lvl9pPr marL="4114800" lvl="8" indent="-292100" algn="ctr" rtl="0">
              <a:lnSpc>
                <a:spcPct val="100000"/>
              </a:lnSpc>
              <a:spcBef>
                <a:spcPts val="500"/>
              </a:spcBef>
              <a:spcAft>
                <a:spcPts val="0"/>
              </a:spcAft>
              <a:buClr>
                <a:srgbClr val="808080"/>
              </a:buClr>
              <a:buSzPts val="1000"/>
              <a:buFont typeface="Montserrat"/>
              <a:buChar char="•"/>
              <a:defRPr sz="1000">
                <a:solidFill>
                  <a:srgbClr val="808080"/>
                </a:solidFill>
                <a:latin typeface="Montserrat"/>
                <a:ea typeface="Montserrat"/>
                <a:cs typeface="Montserrat"/>
                <a:sym typeface="Montserrat"/>
              </a:defRPr>
            </a:lvl9pPr>
          </a:lstStyle>
          <a:p>
            <a:endParaRPr/>
          </a:p>
        </p:txBody>
      </p:sp>
      <p:sp>
        <p:nvSpPr>
          <p:cNvPr id="77" name="Google Shape;77;p10"/>
          <p:cNvSpPr>
            <a:spLocks noGrp="1"/>
          </p:cNvSpPr>
          <p:nvPr>
            <p:ph type="pic" idx="9"/>
          </p:nvPr>
        </p:nvSpPr>
        <p:spPr>
          <a:xfrm>
            <a:off x="8289057" y="1953725"/>
            <a:ext cx="1853700" cy="18537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1"/>
          <p:cNvSpPr txBox="1">
            <a:spLocks noGrp="1"/>
          </p:cNvSpPr>
          <p:nvPr>
            <p:ph type="ctrTitle"/>
          </p:nvPr>
        </p:nvSpPr>
        <p:spPr>
          <a:xfrm>
            <a:off x="4897900" y="1883800"/>
            <a:ext cx="6644100" cy="42348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SzPts val="5400"/>
              <a:buFont typeface="Montserrat"/>
              <a:buNone/>
              <a:defRPr sz="5400">
                <a:latin typeface="Montserrat"/>
                <a:ea typeface="Montserrat"/>
                <a:cs typeface="Montserrat"/>
                <a:sym typeface="Montserrat"/>
              </a:defRPr>
            </a:lvl1pPr>
            <a:lvl2pPr lvl="1"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2pPr>
            <a:lvl3pPr lvl="2"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3pPr>
            <a:lvl4pPr lvl="3"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4pPr>
            <a:lvl5pPr lvl="4"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5pPr>
            <a:lvl6pPr lvl="5"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6pPr>
            <a:lvl7pPr lvl="6"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7pPr>
            <a:lvl8pPr lvl="7"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8pPr>
            <a:lvl9pPr lvl="8" algn="r" rtl="0">
              <a:spcBef>
                <a:spcPts val="0"/>
              </a:spcBef>
              <a:spcAft>
                <a:spcPts val="0"/>
              </a:spcAft>
              <a:buClr>
                <a:schemeClr val="dk1"/>
              </a:buClr>
              <a:buSzPts val="5400"/>
              <a:buFont typeface="Montserrat"/>
              <a:buNone/>
              <a:defRPr sz="54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trc@de.pr.gov"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285750" y="2543175"/>
            <a:ext cx="10077451" cy="3538023"/>
          </a:xfrm>
          <a:prstGeom prst="rect">
            <a:avLst/>
          </a:prstGeom>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2800" b="1" dirty="0" err="1">
                <a:latin typeface="Montserrat"/>
                <a:ea typeface="Montserrat"/>
                <a:cs typeface="Montserrat"/>
                <a:sym typeface="Montserrat"/>
              </a:rPr>
              <a:t>Cómo</a:t>
            </a:r>
            <a:r>
              <a:rPr lang="en-US" sz="2800" b="1" dirty="0">
                <a:latin typeface="Montserrat"/>
                <a:ea typeface="Montserrat"/>
                <a:cs typeface="Montserrat"/>
                <a:sym typeface="Montserrat"/>
              </a:rPr>
              <a:t> </a:t>
            </a:r>
            <a:r>
              <a:rPr lang="en-US" sz="2800" b="1" dirty="0" err="1">
                <a:latin typeface="Montserrat"/>
                <a:ea typeface="Montserrat"/>
                <a:cs typeface="Montserrat"/>
                <a:sym typeface="Montserrat"/>
              </a:rPr>
              <a:t>completar</a:t>
            </a:r>
            <a:r>
              <a:rPr lang="en-US" sz="2800" b="1" dirty="0">
                <a:latin typeface="Montserrat"/>
                <a:ea typeface="Montserrat"/>
                <a:cs typeface="Montserrat"/>
                <a:sym typeface="Montserrat"/>
              </a:rPr>
              <a:t> </a:t>
            </a:r>
            <a:r>
              <a:rPr lang="en-US" sz="2800" b="1" dirty="0" err="1">
                <a:latin typeface="Montserrat"/>
                <a:ea typeface="Montserrat"/>
                <a:cs typeface="Montserrat"/>
                <a:sym typeface="Montserrat"/>
              </a:rPr>
              <a:t>el</a:t>
            </a:r>
            <a:r>
              <a:rPr lang="en-US" sz="2800" b="1" dirty="0">
                <a:latin typeface="Montserrat"/>
                <a:ea typeface="Montserrat"/>
                <a:cs typeface="Montserrat"/>
                <a:sym typeface="Montserrat"/>
              </a:rPr>
              <a:t> </a:t>
            </a:r>
            <a:r>
              <a:rPr lang="en-US" sz="2800" b="1" dirty="0" err="1">
                <a:latin typeface="Montserrat"/>
                <a:ea typeface="Montserrat"/>
                <a:cs typeface="Montserrat"/>
                <a:sym typeface="Montserrat"/>
              </a:rPr>
              <a:t>reporte</a:t>
            </a:r>
            <a:r>
              <a:rPr lang="en-US" sz="2800" b="1" dirty="0">
                <a:latin typeface="Montserrat"/>
                <a:ea typeface="Montserrat"/>
                <a:cs typeface="Montserrat"/>
                <a:sym typeface="Montserrat"/>
              </a:rPr>
              <a:t> </a:t>
            </a:r>
            <a:br>
              <a:rPr lang="en-US" sz="2800" b="1" dirty="0">
                <a:latin typeface="Montserrat"/>
                <a:ea typeface="Montserrat"/>
                <a:cs typeface="Montserrat"/>
                <a:sym typeface="Montserrat"/>
              </a:rPr>
            </a:br>
            <a:r>
              <a:rPr lang="en-US" sz="2800" b="1" dirty="0">
                <a:latin typeface="Montserrat"/>
                <a:ea typeface="Montserrat"/>
                <a:cs typeface="Montserrat"/>
                <a:sym typeface="Montserrat"/>
              </a:rPr>
              <a:t>Institutional and Program Report Card (IPRC)</a:t>
            </a:r>
            <a:br>
              <a:rPr lang="en-US" sz="2800" b="1" dirty="0">
                <a:latin typeface="Montserrat"/>
                <a:ea typeface="Montserrat"/>
                <a:cs typeface="Montserrat"/>
                <a:sym typeface="Montserrat"/>
              </a:rPr>
            </a:br>
            <a:r>
              <a:rPr lang="en-US" sz="2800" b="1" dirty="0">
                <a:latin typeface="Montserrat"/>
                <a:ea typeface="Montserrat"/>
                <a:cs typeface="Montserrat"/>
                <a:sym typeface="Montserrat"/>
              </a:rPr>
              <a:t>2022</a:t>
            </a:r>
            <a:br>
              <a:rPr lang="en-US" sz="2800" b="1" dirty="0">
                <a:latin typeface="Montserrat"/>
                <a:ea typeface="Montserrat"/>
                <a:cs typeface="Montserrat"/>
                <a:sym typeface="Montserrat"/>
              </a:rPr>
            </a:br>
            <a:br>
              <a:rPr lang="en-US" sz="2800" b="1" dirty="0">
                <a:latin typeface="Montserrat"/>
                <a:ea typeface="Montserrat"/>
                <a:cs typeface="Montserrat"/>
                <a:sym typeface="Montserrat"/>
              </a:rPr>
            </a:br>
            <a:r>
              <a:rPr lang="en-US" sz="2800" b="1" dirty="0">
                <a:latin typeface="Montserrat"/>
                <a:ea typeface="Montserrat"/>
                <a:cs typeface="Montserrat"/>
                <a:sym typeface="Montserrat"/>
              </a:rPr>
              <a:t>Ileana Cortés Burgos</a:t>
            </a:r>
            <a:br>
              <a:rPr lang="en-US" sz="2800" b="1" dirty="0">
                <a:latin typeface="Montserrat"/>
                <a:ea typeface="Montserrat"/>
                <a:cs typeface="Montserrat"/>
                <a:sym typeface="Montserrat"/>
              </a:rPr>
            </a:br>
            <a:r>
              <a:rPr lang="en-US" sz="2800" b="1" dirty="0" err="1">
                <a:latin typeface="Montserrat"/>
                <a:ea typeface="Montserrat"/>
                <a:cs typeface="Montserrat"/>
                <a:sym typeface="Montserrat"/>
              </a:rPr>
              <a:t>Coordinadora</a:t>
            </a:r>
            <a:r>
              <a:rPr lang="en-US" sz="2800" b="1" dirty="0">
                <a:latin typeface="Montserrat"/>
                <a:ea typeface="Montserrat"/>
                <a:cs typeface="Montserrat"/>
                <a:sym typeface="Montserrat"/>
              </a:rPr>
              <a:t> </a:t>
            </a:r>
            <a:r>
              <a:rPr lang="en-US" sz="2800" b="1" dirty="0" err="1">
                <a:latin typeface="Montserrat"/>
                <a:ea typeface="Montserrat"/>
                <a:cs typeface="Montserrat"/>
                <a:sym typeface="Montserrat"/>
              </a:rPr>
              <a:t>Estatal</a:t>
            </a:r>
            <a:br>
              <a:rPr lang="en-US" sz="2800" b="1" dirty="0">
                <a:latin typeface="Montserrat"/>
                <a:ea typeface="Montserrat"/>
                <a:cs typeface="Montserrat"/>
                <a:sym typeface="Montserrat"/>
              </a:rPr>
            </a:br>
            <a:r>
              <a:rPr lang="en-US" sz="2800" b="1" dirty="0">
                <a:latin typeface="Montserrat"/>
                <a:ea typeface="Montserrat"/>
                <a:cs typeface="Montserrat"/>
                <a:sym typeface="Montserrat"/>
              </a:rPr>
              <a:t>787-469-1444</a:t>
            </a:r>
            <a:br>
              <a:rPr lang="en-US" sz="2800" b="1" dirty="0">
                <a:latin typeface="Montserrat"/>
                <a:ea typeface="Montserrat"/>
                <a:cs typeface="Montserrat"/>
                <a:sym typeface="Montserrat"/>
              </a:rPr>
            </a:br>
            <a:r>
              <a:rPr lang="en-US" sz="2800" b="1" dirty="0">
                <a:latin typeface="Montserrat"/>
                <a:ea typeface="Montserrat"/>
                <a:cs typeface="Montserrat"/>
                <a:sym typeface="Montserrat"/>
              </a:rPr>
              <a:t>1ero de </a:t>
            </a:r>
            <a:r>
              <a:rPr lang="en-US" sz="2800" b="1" dirty="0" err="1">
                <a:latin typeface="Montserrat"/>
                <a:ea typeface="Montserrat"/>
                <a:cs typeface="Montserrat"/>
                <a:sym typeface="Montserrat"/>
              </a:rPr>
              <a:t>marzo</a:t>
            </a:r>
            <a:r>
              <a:rPr lang="en-US" sz="2800" b="1" dirty="0">
                <a:latin typeface="Montserrat"/>
                <a:ea typeface="Montserrat"/>
                <a:cs typeface="Montserrat"/>
                <a:sym typeface="Montserrat"/>
              </a:rPr>
              <a:t> de 2023</a:t>
            </a:r>
            <a:endParaRPr sz="2800" b="1" dirty="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D23863-65BF-8EDF-0A45-504B43B6CBAF}"/>
              </a:ext>
            </a:extLst>
          </p:cNvPr>
          <p:cNvPicPr>
            <a:picLocks noChangeAspect="1"/>
          </p:cNvPicPr>
          <p:nvPr/>
        </p:nvPicPr>
        <p:blipFill>
          <a:blip r:embed="rId2"/>
          <a:stretch>
            <a:fillRect/>
          </a:stretch>
        </p:blipFill>
        <p:spPr>
          <a:xfrm>
            <a:off x="247650" y="261496"/>
            <a:ext cx="9363075" cy="6195996"/>
          </a:xfrm>
          <a:prstGeom prst="rect">
            <a:avLst/>
          </a:prstGeom>
        </p:spPr>
      </p:pic>
    </p:spTree>
    <p:extLst>
      <p:ext uri="{BB962C8B-B14F-4D97-AF65-F5344CB8AC3E}">
        <p14:creationId xmlns:p14="http://schemas.microsoft.com/office/powerpoint/2010/main" val="231175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32C90A-E159-2F3A-20FF-F74BF31F81A4}"/>
              </a:ext>
            </a:extLst>
          </p:cNvPr>
          <p:cNvPicPr>
            <a:picLocks noChangeAspect="1"/>
          </p:cNvPicPr>
          <p:nvPr/>
        </p:nvPicPr>
        <p:blipFill>
          <a:blip r:embed="rId2"/>
          <a:stretch>
            <a:fillRect/>
          </a:stretch>
        </p:blipFill>
        <p:spPr>
          <a:xfrm>
            <a:off x="636495" y="1038226"/>
            <a:ext cx="10536329" cy="3686356"/>
          </a:xfrm>
          <a:prstGeom prst="rect">
            <a:avLst/>
          </a:prstGeom>
        </p:spPr>
      </p:pic>
    </p:spTree>
    <p:extLst>
      <p:ext uri="{BB962C8B-B14F-4D97-AF65-F5344CB8AC3E}">
        <p14:creationId xmlns:p14="http://schemas.microsoft.com/office/powerpoint/2010/main" val="127728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B8901C-8C1A-CD39-F413-DBB5160C74B0}"/>
              </a:ext>
            </a:extLst>
          </p:cNvPr>
          <p:cNvPicPr>
            <a:picLocks noChangeAspect="1"/>
          </p:cNvPicPr>
          <p:nvPr/>
        </p:nvPicPr>
        <p:blipFill>
          <a:blip r:embed="rId2"/>
          <a:stretch>
            <a:fillRect/>
          </a:stretch>
        </p:blipFill>
        <p:spPr>
          <a:xfrm>
            <a:off x="352425" y="628259"/>
            <a:ext cx="10772775" cy="5601482"/>
          </a:xfrm>
          <a:prstGeom prst="rect">
            <a:avLst/>
          </a:prstGeom>
        </p:spPr>
      </p:pic>
    </p:spTree>
    <p:extLst>
      <p:ext uri="{BB962C8B-B14F-4D97-AF65-F5344CB8AC3E}">
        <p14:creationId xmlns:p14="http://schemas.microsoft.com/office/powerpoint/2010/main" val="311546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2408A7-40CA-076E-B148-D3E52D573673}"/>
              </a:ext>
            </a:extLst>
          </p:cNvPr>
          <p:cNvPicPr>
            <a:picLocks noChangeAspect="1"/>
          </p:cNvPicPr>
          <p:nvPr/>
        </p:nvPicPr>
        <p:blipFill>
          <a:blip r:embed="rId2"/>
          <a:stretch>
            <a:fillRect/>
          </a:stretch>
        </p:blipFill>
        <p:spPr>
          <a:xfrm>
            <a:off x="1290072" y="161685"/>
            <a:ext cx="8106906" cy="3429479"/>
          </a:xfrm>
          <a:prstGeom prst="rect">
            <a:avLst/>
          </a:prstGeom>
        </p:spPr>
      </p:pic>
      <p:pic>
        <p:nvPicPr>
          <p:cNvPr id="15" name="Picture 14">
            <a:extLst>
              <a:ext uri="{FF2B5EF4-FFF2-40B4-BE49-F238E27FC236}">
                <a16:creationId xmlns:a16="http://schemas.microsoft.com/office/drawing/2014/main" id="{4C1A5D35-C6D2-0EFE-F393-F3E7B8971320}"/>
              </a:ext>
            </a:extLst>
          </p:cNvPr>
          <p:cNvPicPr>
            <a:picLocks noChangeAspect="1"/>
          </p:cNvPicPr>
          <p:nvPr/>
        </p:nvPicPr>
        <p:blipFill>
          <a:blip r:embed="rId3"/>
          <a:stretch>
            <a:fillRect/>
          </a:stretch>
        </p:blipFill>
        <p:spPr>
          <a:xfrm>
            <a:off x="1671125" y="3591164"/>
            <a:ext cx="7344800" cy="2610214"/>
          </a:xfrm>
          <a:prstGeom prst="rect">
            <a:avLst/>
          </a:prstGeom>
        </p:spPr>
      </p:pic>
    </p:spTree>
    <p:extLst>
      <p:ext uri="{BB962C8B-B14F-4D97-AF65-F5344CB8AC3E}">
        <p14:creationId xmlns:p14="http://schemas.microsoft.com/office/powerpoint/2010/main" val="296614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39D6EA6-F943-30D9-836B-DCA7BAAB7C77}"/>
              </a:ext>
            </a:extLst>
          </p:cNvPr>
          <p:cNvPicPr>
            <a:picLocks noChangeAspect="1"/>
          </p:cNvPicPr>
          <p:nvPr/>
        </p:nvPicPr>
        <p:blipFill>
          <a:blip r:embed="rId2"/>
          <a:stretch>
            <a:fillRect/>
          </a:stretch>
        </p:blipFill>
        <p:spPr>
          <a:xfrm>
            <a:off x="1019175" y="718759"/>
            <a:ext cx="9086849" cy="5420481"/>
          </a:xfrm>
          <a:prstGeom prst="rect">
            <a:avLst/>
          </a:prstGeom>
        </p:spPr>
      </p:pic>
    </p:spTree>
    <p:extLst>
      <p:ext uri="{BB962C8B-B14F-4D97-AF65-F5344CB8AC3E}">
        <p14:creationId xmlns:p14="http://schemas.microsoft.com/office/powerpoint/2010/main" val="84861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8C9CD7-87C1-7783-93E7-9E904CF82546}"/>
              </a:ext>
            </a:extLst>
          </p:cNvPr>
          <p:cNvPicPr>
            <a:picLocks noChangeAspect="1"/>
          </p:cNvPicPr>
          <p:nvPr/>
        </p:nvPicPr>
        <p:blipFill>
          <a:blip r:embed="rId2"/>
          <a:stretch>
            <a:fillRect/>
          </a:stretch>
        </p:blipFill>
        <p:spPr>
          <a:xfrm>
            <a:off x="771525" y="232916"/>
            <a:ext cx="9763125" cy="6082159"/>
          </a:xfrm>
          <a:prstGeom prst="rect">
            <a:avLst/>
          </a:prstGeom>
        </p:spPr>
      </p:pic>
    </p:spTree>
    <p:extLst>
      <p:ext uri="{BB962C8B-B14F-4D97-AF65-F5344CB8AC3E}">
        <p14:creationId xmlns:p14="http://schemas.microsoft.com/office/powerpoint/2010/main" val="193856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1E9171-B064-7EF0-769B-1C0DB5CC6AEA}"/>
              </a:ext>
            </a:extLst>
          </p:cNvPr>
          <p:cNvPicPr>
            <a:picLocks noChangeAspect="1"/>
          </p:cNvPicPr>
          <p:nvPr/>
        </p:nvPicPr>
        <p:blipFill>
          <a:blip r:embed="rId2"/>
          <a:stretch>
            <a:fillRect/>
          </a:stretch>
        </p:blipFill>
        <p:spPr>
          <a:xfrm>
            <a:off x="876300" y="290075"/>
            <a:ext cx="9658349" cy="6034526"/>
          </a:xfrm>
          <a:prstGeom prst="rect">
            <a:avLst/>
          </a:prstGeom>
        </p:spPr>
      </p:pic>
    </p:spTree>
    <p:extLst>
      <p:ext uri="{BB962C8B-B14F-4D97-AF65-F5344CB8AC3E}">
        <p14:creationId xmlns:p14="http://schemas.microsoft.com/office/powerpoint/2010/main" val="69973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BF07CC-ED3C-5C3F-5BA5-4D4CDF074471}"/>
              </a:ext>
            </a:extLst>
          </p:cNvPr>
          <p:cNvPicPr>
            <a:picLocks noChangeAspect="1"/>
          </p:cNvPicPr>
          <p:nvPr/>
        </p:nvPicPr>
        <p:blipFill>
          <a:blip r:embed="rId2"/>
          <a:stretch>
            <a:fillRect/>
          </a:stretch>
        </p:blipFill>
        <p:spPr>
          <a:xfrm>
            <a:off x="352425" y="332943"/>
            <a:ext cx="10429875" cy="5972607"/>
          </a:xfrm>
          <a:prstGeom prst="rect">
            <a:avLst/>
          </a:prstGeom>
        </p:spPr>
      </p:pic>
    </p:spTree>
    <p:extLst>
      <p:ext uri="{BB962C8B-B14F-4D97-AF65-F5344CB8AC3E}">
        <p14:creationId xmlns:p14="http://schemas.microsoft.com/office/powerpoint/2010/main" val="422426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5EA530-EE5F-86DD-8F8B-C39296DAA13E}"/>
              </a:ext>
            </a:extLst>
          </p:cNvPr>
          <p:cNvPicPr>
            <a:picLocks noChangeAspect="1"/>
          </p:cNvPicPr>
          <p:nvPr/>
        </p:nvPicPr>
        <p:blipFill>
          <a:blip r:embed="rId2"/>
          <a:stretch>
            <a:fillRect/>
          </a:stretch>
        </p:blipFill>
        <p:spPr>
          <a:xfrm>
            <a:off x="581025" y="109074"/>
            <a:ext cx="9639299" cy="6639852"/>
          </a:xfrm>
          <a:prstGeom prst="rect">
            <a:avLst/>
          </a:prstGeom>
        </p:spPr>
      </p:pic>
    </p:spTree>
    <p:extLst>
      <p:ext uri="{BB962C8B-B14F-4D97-AF65-F5344CB8AC3E}">
        <p14:creationId xmlns:p14="http://schemas.microsoft.com/office/powerpoint/2010/main" val="65157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2DB4569-C4C4-AA70-F144-8851D46C4931}"/>
              </a:ext>
            </a:extLst>
          </p:cNvPr>
          <p:cNvPicPr>
            <a:picLocks noChangeAspect="1"/>
          </p:cNvPicPr>
          <p:nvPr/>
        </p:nvPicPr>
        <p:blipFill>
          <a:blip r:embed="rId2"/>
          <a:stretch>
            <a:fillRect/>
          </a:stretch>
        </p:blipFill>
        <p:spPr>
          <a:xfrm>
            <a:off x="1780769" y="180975"/>
            <a:ext cx="7953781" cy="6058746"/>
          </a:xfrm>
          <a:prstGeom prst="rect">
            <a:avLst/>
          </a:prstGeom>
        </p:spPr>
      </p:pic>
    </p:spTree>
    <p:extLst>
      <p:ext uri="{BB962C8B-B14F-4D97-AF65-F5344CB8AC3E}">
        <p14:creationId xmlns:p14="http://schemas.microsoft.com/office/powerpoint/2010/main" val="427240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Google Shape;161;p22">
            <a:extLst>
              <a:ext uri="{FF2B5EF4-FFF2-40B4-BE49-F238E27FC236}">
                <a16:creationId xmlns:a16="http://schemas.microsoft.com/office/drawing/2014/main" id="{C3B0F2B2-003D-1847-B921-78D10EF66371}"/>
              </a:ext>
            </a:extLst>
          </p:cNvPr>
          <p:cNvSpPr txBox="1">
            <a:spLocks/>
          </p:cNvSpPr>
          <p:nvPr/>
        </p:nvSpPr>
        <p:spPr>
          <a:xfrm>
            <a:off x="3077677" y="220373"/>
            <a:ext cx="9486531" cy="92441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1pPr>
            <a:lvl2pPr marR="0" lvl="1"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2pPr>
            <a:lvl3pPr marR="0" lvl="2"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3pPr>
            <a:lvl4pPr marR="0" lvl="3"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4pPr>
            <a:lvl5pPr marR="0" lvl="4"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5pPr>
            <a:lvl6pPr marR="0" lvl="5"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6pPr>
            <a:lvl7pPr marR="0" lvl="6"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7pPr>
            <a:lvl8pPr marR="0" lvl="7"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8pPr>
            <a:lvl9pPr marR="0" lvl="8" algn="r" rtl="0">
              <a:lnSpc>
                <a:spcPct val="100000"/>
              </a:lnSpc>
              <a:spcBef>
                <a:spcPts val="0"/>
              </a:spcBef>
              <a:spcAft>
                <a:spcPts val="0"/>
              </a:spcAft>
              <a:buClr>
                <a:schemeClr val="dk1"/>
              </a:buClr>
              <a:buSzPts val="5400"/>
              <a:buFont typeface="Montserrat"/>
              <a:buNone/>
              <a:defRPr sz="5400" b="0" i="0" u="none" strike="noStrike" cap="none">
                <a:solidFill>
                  <a:schemeClr val="dk1"/>
                </a:solidFill>
                <a:latin typeface="Montserrat"/>
                <a:ea typeface="Montserrat"/>
                <a:cs typeface="Montserrat"/>
                <a:sym typeface="Montserrat"/>
              </a:defRPr>
            </a:lvl9pPr>
          </a:lstStyle>
          <a:p>
            <a:pPr algn="ctr"/>
            <a:r>
              <a:rPr lang="es-US" sz="5000" b="1" dirty="0"/>
              <a:t>INTRODUCCIÓN</a:t>
            </a:r>
          </a:p>
        </p:txBody>
      </p:sp>
      <p:pic>
        <p:nvPicPr>
          <p:cNvPr id="10" name="Graphic 9" descr="Open hand with plant">
            <a:extLst>
              <a:ext uri="{FF2B5EF4-FFF2-40B4-BE49-F238E27FC236}">
                <a16:creationId xmlns:a16="http://schemas.microsoft.com/office/drawing/2014/main" id="{748DA43A-2802-4241-98A2-84FF25469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3461" y="5431631"/>
            <a:ext cx="914400" cy="914400"/>
          </a:xfrm>
          <a:prstGeom prst="rect">
            <a:avLst/>
          </a:prstGeom>
        </p:spPr>
      </p:pic>
      <p:sp>
        <p:nvSpPr>
          <p:cNvPr id="4" name="Title 3">
            <a:extLst>
              <a:ext uri="{FF2B5EF4-FFF2-40B4-BE49-F238E27FC236}">
                <a16:creationId xmlns:a16="http://schemas.microsoft.com/office/drawing/2014/main" id="{C489842C-8C0F-4E48-8BC4-6FF51F95034C}"/>
              </a:ext>
            </a:extLst>
          </p:cNvPr>
          <p:cNvSpPr>
            <a:spLocks noGrp="1"/>
          </p:cNvSpPr>
          <p:nvPr>
            <p:ph type="ctrTitle"/>
          </p:nvPr>
        </p:nvSpPr>
        <p:spPr>
          <a:xfrm>
            <a:off x="4581526" y="1009650"/>
            <a:ext cx="7017624" cy="4914900"/>
          </a:xfrm>
        </p:spPr>
        <p:txBody>
          <a:bodyPr>
            <a:normAutofit fontScale="90000"/>
          </a:bodyPr>
          <a:lstStyle/>
          <a:p>
            <a:pPr algn="l"/>
            <a:r>
              <a:rPr lang="es-PR" sz="2700" dirty="0"/>
              <a:t>La Sección 205 del Título II de la Ley de Oportunidades de Educación Superior (</a:t>
            </a:r>
            <a:r>
              <a:rPr lang="es-PR" sz="2700" dirty="0" err="1"/>
              <a:t>Higher</a:t>
            </a:r>
            <a:r>
              <a:rPr lang="es-PR" sz="2700" dirty="0"/>
              <a:t> Education </a:t>
            </a:r>
            <a:r>
              <a:rPr lang="es-PR" sz="2700" dirty="0" err="1"/>
              <a:t>Opportunity</a:t>
            </a:r>
            <a:r>
              <a:rPr lang="es-PR" sz="2700" dirty="0"/>
              <a:t> </a:t>
            </a:r>
            <a:r>
              <a:rPr lang="es-PR" sz="2700" dirty="0" err="1"/>
              <a:t>Act</a:t>
            </a:r>
            <a:r>
              <a:rPr lang="es-PR" sz="2700" dirty="0"/>
              <a:t>) ordena que el Departamento de Educación recopile datos sobre las evaluaciones estatales, otros requisitos y normas para la certificación y licencia del profesorado, así como datos sobre el rendimiento de los programas de preparación del profesorado. La ley exige que el Secretario utilice estos datos para presentar al Congreso un informe anual sobre la calidad de la preparación del profesorado.</a:t>
            </a:r>
            <a:br>
              <a:rPr lang="es-ES_tradnl" sz="2800" dirty="0"/>
            </a:br>
            <a:endParaRPr lang="es-ES_tradnl"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120FA2-DC10-51BA-7BAF-05CB3CB49BE2}"/>
              </a:ext>
            </a:extLst>
          </p:cNvPr>
          <p:cNvPicPr>
            <a:picLocks noChangeAspect="1"/>
          </p:cNvPicPr>
          <p:nvPr/>
        </p:nvPicPr>
        <p:blipFill>
          <a:blip r:embed="rId2"/>
          <a:stretch>
            <a:fillRect/>
          </a:stretch>
        </p:blipFill>
        <p:spPr>
          <a:xfrm>
            <a:off x="704850" y="656838"/>
            <a:ext cx="9873288" cy="5544324"/>
          </a:xfrm>
          <a:prstGeom prst="rect">
            <a:avLst/>
          </a:prstGeom>
        </p:spPr>
      </p:pic>
    </p:spTree>
    <p:extLst>
      <p:ext uri="{BB962C8B-B14F-4D97-AF65-F5344CB8AC3E}">
        <p14:creationId xmlns:p14="http://schemas.microsoft.com/office/powerpoint/2010/main" val="217127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9B8F16-A5FD-173F-0057-C84B79D2DD15}"/>
              </a:ext>
            </a:extLst>
          </p:cNvPr>
          <p:cNvPicPr>
            <a:picLocks noChangeAspect="1"/>
          </p:cNvPicPr>
          <p:nvPr/>
        </p:nvPicPr>
        <p:blipFill>
          <a:blip r:embed="rId2"/>
          <a:stretch>
            <a:fillRect/>
          </a:stretch>
        </p:blipFill>
        <p:spPr>
          <a:xfrm>
            <a:off x="476251" y="442495"/>
            <a:ext cx="9820274" cy="5781961"/>
          </a:xfrm>
          <a:prstGeom prst="rect">
            <a:avLst/>
          </a:prstGeom>
        </p:spPr>
      </p:pic>
    </p:spTree>
    <p:extLst>
      <p:ext uri="{BB962C8B-B14F-4D97-AF65-F5344CB8AC3E}">
        <p14:creationId xmlns:p14="http://schemas.microsoft.com/office/powerpoint/2010/main" val="2217075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863AA9-D19E-9FA1-708E-912238B28A71}"/>
              </a:ext>
            </a:extLst>
          </p:cNvPr>
          <p:cNvPicPr>
            <a:picLocks noChangeAspect="1"/>
          </p:cNvPicPr>
          <p:nvPr/>
        </p:nvPicPr>
        <p:blipFill>
          <a:blip r:embed="rId2"/>
          <a:stretch>
            <a:fillRect/>
          </a:stretch>
        </p:blipFill>
        <p:spPr>
          <a:xfrm>
            <a:off x="790575" y="628259"/>
            <a:ext cx="9154062" cy="5601482"/>
          </a:xfrm>
          <a:prstGeom prst="rect">
            <a:avLst/>
          </a:prstGeom>
        </p:spPr>
      </p:pic>
    </p:spTree>
    <p:extLst>
      <p:ext uri="{BB962C8B-B14F-4D97-AF65-F5344CB8AC3E}">
        <p14:creationId xmlns:p14="http://schemas.microsoft.com/office/powerpoint/2010/main" val="339689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BDBA26A-1EE7-E11A-F659-F795F5DB65A0}"/>
              </a:ext>
            </a:extLst>
          </p:cNvPr>
          <p:cNvPicPr>
            <a:picLocks noChangeAspect="1"/>
          </p:cNvPicPr>
          <p:nvPr/>
        </p:nvPicPr>
        <p:blipFill>
          <a:blip r:embed="rId2"/>
          <a:stretch>
            <a:fillRect/>
          </a:stretch>
        </p:blipFill>
        <p:spPr>
          <a:xfrm>
            <a:off x="895350" y="1266522"/>
            <a:ext cx="9505950" cy="4704145"/>
          </a:xfrm>
          <a:prstGeom prst="rect">
            <a:avLst/>
          </a:prstGeom>
        </p:spPr>
      </p:pic>
    </p:spTree>
    <p:extLst>
      <p:ext uri="{BB962C8B-B14F-4D97-AF65-F5344CB8AC3E}">
        <p14:creationId xmlns:p14="http://schemas.microsoft.com/office/powerpoint/2010/main" val="111920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3A4E44-A64D-9E51-FFA0-7E0DD787621B}"/>
              </a:ext>
            </a:extLst>
          </p:cNvPr>
          <p:cNvPicPr>
            <a:picLocks noChangeAspect="1"/>
          </p:cNvPicPr>
          <p:nvPr/>
        </p:nvPicPr>
        <p:blipFill>
          <a:blip r:embed="rId2"/>
          <a:stretch>
            <a:fillRect/>
          </a:stretch>
        </p:blipFill>
        <p:spPr>
          <a:xfrm>
            <a:off x="790575" y="1118865"/>
            <a:ext cx="8630114" cy="4620270"/>
          </a:xfrm>
          <a:prstGeom prst="rect">
            <a:avLst/>
          </a:prstGeom>
        </p:spPr>
      </p:pic>
    </p:spTree>
    <p:extLst>
      <p:ext uri="{BB962C8B-B14F-4D97-AF65-F5344CB8AC3E}">
        <p14:creationId xmlns:p14="http://schemas.microsoft.com/office/powerpoint/2010/main" val="973413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1109F9-85CF-2B07-2614-F42E84D4F4E0}"/>
              </a:ext>
            </a:extLst>
          </p:cNvPr>
          <p:cNvPicPr>
            <a:picLocks noChangeAspect="1"/>
          </p:cNvPicPr>
          <p:nvPr/>
        </p:nvPicPr>
        <p:blipFill>
          <a:blip r:embed="rId2"/>
          <a:stretch>
            <a:fillRect/>
          </a:stretch>
        </p:blipFill>
        <p:spPr>
          <a:xfrm>
            <a:off x="430079" y="676276"/>
            <a:ext cx="10038506" cy="4877096"/>
          </a:xfrm>
          <a:prstGeom prst="rect">
            <a:avLst/>
          </a:prstGeom>
        </p:spPr>
      </p:pic>
    </p:spTree>
    <p:extLst>
      <p:ext uri="{BB962C8B-B14F-4D97-AF65-F5344CB8AC3E}">
        <p14:creationId xmlns:p14="http://schemas.microsoft.com/office/powerpoint/2010/main" val="1619507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574C-9B7F-FF1A-7471-3805A38991EA}"/>
              </a:ext>
            </a:extLst>
          </p:cNvPr>
          <p:cNvSpPr>
            <a:spLocks noGrp="1"/>
          </p:cNvSpPr>
          <p:nvPr>
            <p:ph type="title"/>
          </p:nvPr>
        </p:nvSpPr>
        <p:spPr/>
        <p:txBody>
          <a:bodyPr/>
          <a:lstStyle/>
          <a:p>
            <a:r>
              <a:rPr lang="es-PR" dirty="0"/>
              <a:t>Asistencia Técnica</a:t>
            </a:r>
          </a:p>
        </p:txBody>
      </p:sp>
      <p:sp>
        <p:nvSpPr>
          <p:cNvPr id="4" name="Text Placeholder 3">
            <a:extLst>
              <a:ext uri="{FF2B5EF4-FFF2-40B4-BE49-F238E27FC236}">
                <a16:creationId xmlns:a16="http://schemas.microsoft.com/office/drawing/2014/main" id="{97D364C6-0F41-5249-324B-F2300BE39E89}"/>
              </a:ext>
            </a:extLst>
          </p:cNvPr>
          <p:cNvSpPr>
            <a:spLocks noGrp="1"/>
          </p:cNvSpPr>
          <p:nvPr>
            <p:ph type="body" idx="2"/>
          </p:nvPr>
        </p:nvSpPr>
        <p:spPr>
          <a:xfrm>
            <a:off x="1228250" y="1276350"/>
            <a:ext cx="8620600" cy="1152525"/>
          </a:xfrm>
        </p:spPr>
        <p:txBody>
          <a:bodyPr>
            <a:normAutofit/>
          </a:bodyPr>
          <a:lstStyle/>
          <a:p>
            <a:pPr marL="165100" indent="0" algn="l">
              <a:buNone/>
            </a:pPr>
            <a:r>
              <a:rPr lang="es-PR" sz="2000" dirty="0"/>
              <a:t>La plataforma tiene una sección donde encontrará presentaciones anteriores sobre varios aspectos relacionados a cómo completar este reporte.</a:t>
            </a:r>
          </a:p>
          <a:p>
            <a:pPr marL="165100" indent="0" algn="l">
              <a:buNone/>
            </a:pPr>
            <a:endParaRPr lang="es-PR" sz="2000" dirty="0"/>
          </a:p>
        </p:txBody>
      </p:sp>
      <p:pic>
        <p:nvPicPr>
          <p:cNvPr id="13" name="Picture 12">
            <a:extLst>
              <a:ext uri="{FF2B5EF4-FFF2-40B4-BE49-F238E27FC236}">
                <a16:creationId xmlns:a16="http://schemas.microsoft.com/office/drawing/2014/main" id="{1B86CEEA-0996-532D-F02B-5AC6F78D68DB}"/>
              </a:ext>
            </a:extLst>
          </p:cNvPr>
          <p:cNvPicPr>
            <a:picLocks noChangeAspect="1"/>
          </p:cNvPicPr>
          <p:nvPr/>
        </p:nvPicPr>
        <p:blipFill>
          <a:blip r:embed="rId2"/>
          <a:stretch>
            <a:fillRect/>
          </a:stretch>
        </p:blipFill>
        <p:spPr>
          <a:xfrm>
            <a:off x="999257" y="2428875"/>
            <a:ext cx="9621593" cy="3324689"/>
          </a:xfrm>
          <a:prstGeom prst="rect">
            <a:avLst/>
          </a:prstGeom>
        </p:spPr>
      </p:pic>
      <p:sp>
        <p:nvSpPr>
          <p:cNvPr id="14" name="Arrow: Left 13">
            <a:extLst>
              <a:ext uri="{FF2B5EF4-FFF2-40B4-BE49-F238E27FC236}">
                <a16:creationId xmlns:a16="http://schemas.microsoft.com/office/drawing/2014/main" id="{30BB099E-E4F9-3239-2C6C-E2769E23551C}"/>
              </a:ext>
            </a:extLst>
          </p:cNvPr>
          <p:cNvSpPr/>
          <p:nvPr/>
        </p:nvSpPr>
        <p:spPr>
          <a:xfrm>
            <a:off x="10648950" y="4333875"/>
            <a:ext cx="1121075"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extLst>
      <p:ext uri="{BB962C8B-B14F-4D97-AF65-F5344CB8AC3E}">
        <p14:creationId xmlns:p14="http://schemas.microsoft.com/office/powerpoint/2010/main" val="344672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BAF4529-8A29-2B6B-BEAB-1B32580DB84D}"/>
              </a:ext>
            </a:extLst>
          </p:cNvPr>
          <p:cNvPicPr>
            <a:picLocks noChangeAspect="1"/>
          </p:cNvPicPr>
          <p:nvPr/>
        </p:nvPicPr>
        <p:blipFill>
          <a:blip r:embed="rId2"/>
          <a:stretch>
            <a:fillRect/>
          </a:stretch>
        </p:blipFill>
        <p:spPr>
          <a:xfrm>
            <a:off x="1457325" y="0"/>
            <a:ext cx="9277350" cy="6057900"/>
          </a:xfrm>
          <a:prstGeom prst="rect">
            <a:avLst/>
          </a:prstGeom>
        </p:spPr>
      </p:pic>
    </p:spTree>
    <p:extLst>
      <p:ext uri="{BB962C8B-B14F-4D97-AF65-F5344CB8AC3E}">
        <p14:creationId xmlns:p14="http://schemas.microsoft.com/office/powerpoint/2010/main" val="50124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CEEF-2DFF-FC95-0089-6CC63B4D251F}"/>
              </a:ext>
            </a:extLst>
          </p:cNvPr>
          <p:cNvSpPr>
            <a:spLocks noGrp="1"/>
          </p:cNvSpPr>
          <p:nvPr>
            <p:ph type="title"/>
          </p:nvPr>
        </p:nvSpPr>
        <p:spPr/>
        <p:txBody>
          <a:bodyPr/>
          <a:lstStyle/>
          <a:p>
            <a:r>
              <a:rPr lang="es-PR" dirty="0"/>
              <a:t>INFORMACIONES IMPORTANTES</a:t>
            </a:r>
          </a:p>
        </p:txBody>
      </p:sp>
      <p:sp>
        <p:nvSpPr>
          <p:cNvPr id="13" name="TextBox 12">
            <a:extLst>
              <a:ext uri="{FF2B5EF4-FFF2-40B4-BE49-F238E27FC236}">
                <a16:creationId xmlns:a16="http://schemas.microsoft.com/office/drawing/2014/main" id="{AA60B8AD-4F92-D91C-ECA6-90B6ECA0069E}"/>
              </a:ext>
            </a:extLst>
          </p:cNvPr>
          <p:cNvSpPr txBox="1"/>
          <p:nvPr/>
        </p:nvSpPr>
        <p:spPr>
          <a:xfrm>
            <a:off x="1285876" y="1690825"/>
            <a:ext cx="8953500" cy="3323987"/>
          </a:xfrm>
          <a:prstGeom prst="rect">
            <a:avLst/>
          </a:prstGeom>
          <a:noFill/>
        </p:spPr>
        <p:txBody>
          <a:bodyPr wrap="square" rtlCol="0">
            <a:spAutoFit/>
          </a:bodyPr>
          <a:lstStyle/>
          <a:p>
            <a:r>
              <a:rPr lang="es-PR" dirty="0"/>
              <a:t>APERTURA DE LA PLATAFORMA: 2 DE MARZO DE 2023</a:t>
            </a:r>
          </a:p>
          <a:p>
            <a:endParaRPr lang="es-PR" dirty="0"/>
          </a:p>
          <a:p>
            <a:r>
              <a:rPr lang="es-PR" dirty="0"/>
              <a:t>FECHA LÍMITE PARA COMPLETAR Y CERTIFICAR EL/LOS REPORTE/S:</a:t>
            </a:r>
          </a:p>
          <a:p>
            <a:r>
              <a:rPr lang="es-PR" dirty="0"/>
              <a:t>		VIERNES</a:t>
            </a:r>
            <a:r>
              <a:rPr lang="es-PR"/>
              <a:t>, 19 </a:t>
            </a:r>
            <a:r>
              <a:rPr lang="es-PR" dirty="0"/>
              <a:t>DE MAYO</a:t>
            </a:r>
          </a:p>
          <a:p>
            <a:endParaRPr lang="es-PR" dirty="0"/>
          </a:p>
          <a:p>
            <a:endParaRPr lang="es-PR" dirty="0"/>
          </a:p>
          <a:p>
            <a:r>
              <a:rPr lang="es-PR" dirty="0"/>
              <a:t>Problemas de acceso a la plataforma se comunicarán con la Sra. Ileana Cortés Burgos</a:t>
            </a:r>
          </a:p>
          <a:p>
            <a:r>
              <a:rPr lang="es-PR" dirty="0"/>
              <a:t>Dirección electrónica: </a:t>
            </a:r>
            <a:r>
              <a:rPr lang="es-PR" dirty="0">
                <a:hlinkClick r:id="rId2"/>
              </a:rPr>
              <a:t>trc@de.pr.gov</a:t>
            </a:r>
            <a:endParaRPr lang="es-PR" dirty="0"/>
          </a:p>
          <a:p>
            <a:endParaRPr lang="es-PR" dirty="0"/>
          </a:p>
          <a:p>
            <a:r>
              <a:rPr lang="es-PR" dirty="0"/>
              <a:t>Dudas o preguntas comunicarse con la Sra. Ileana Cortés Burgos</a:t>
            </a:r>
          </a:p>
          <a:p>
            <a:endParaRPr lang="es-PR" dirty="0"/>
          </a:p>
          <a:p>
            <a:r>
              <a:rPr lang="es-PR" dirty="0"/>
              <a:t>No se autoriza a ninguna entidad a comunicarse con Title II o RTI sin la previa autorización de la Coordinadora Estatal.</a:t>
            </a:r>
          </a:p>
          <a:p>
            <a:endParaRPr lang="es-PR" dirty="0"/>
          </a:p>
          <a:p>
            <a:r>
              <a:rPr lang="es-PR" dirty="0"/>
              <a:t>Consejo: No dejar para el último día el completar y certificar el o los reportes. </a:t>
            </a:r>
          </a:p>
        </p:txBody>
      </p:sp>
    </p:spTree>
    <p:extLst>
      <p:ext uri="{BB962C8B-B14F-4D97-AF65-F5344CB8AC3E}">
        <p14:creationId xmlns:p14="http://schemas.microsoft.com/office/powerpoint/2010/main" val="167338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p:nvPr>
        </p:nvSpPr>
        <p:spPr>
          <a:xfrm>
            <a:off x="4916140" y="1190841"/>
            <a:ext cx="6644100" cy="4234800"/>
          </a:xfrm>
          <a:prstGeom prst="rect">
            <a:avLst/>
          </a:prstGeom>
        </p:spPr>
        <p:txBody>
          <a:bodyPr spcFirstLastPara="1" wrap="square" lIns="91425" tIns="45700" rIns="91425" bIns="45700" anchor="ctr" anchorCtr="0">
            <a:normAutofit/>
          </a:bodyPr>
          <a:lstStyle/>
          <a:p>
            <a:pPr lvl="0" algn="ctr"/>
            <a:r>
              <a:rPr lang="es-US" sz="4400" b="1" dirty="0"/>
              <a:t>¿PREGUNTAS?</a:t>
            </a:r>
            <a:endParaRPr sz="4400" b="1" dirty="0"/>
          </a:p>
        </p:txBody>
      </p:sp>
    </p:spTree>
    <p:extLst>
      <p:ext uri="{BB962C8B-B14F-4D97-AF65-F5344CB8AC3E}">
        <p14:creationId xmlns:p14="http://schemas.microsoft.com/office/powerpoint/2010/main" val="374965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210699" y="168855"/>
            <a:ext cx="11294075" cy="1003453"/>
          </a:xfrm>
          <a:prstGeom prst="rect">
            <a:avLst/>
          </a:prstGeom>
        </p:spPr>
        <p:txBody>
          <a:bodyPr spcFirstLastPara="1" wrap="square" lIns="91425" tIns="45700" rIns="91425" bIns="45700" anchor="ctr" anchorCtr="0">
            <a:normAutofit/>
          </a:bodyPr>
          <a:lstStyle/>
          <a:p>
            <a:pPr lvl="0"/>
            <a:r>
              <a:rPr lang="es-PR" sz="1800" b="1" dirty="0"/>
              <a:t>                          </a:t>
            </a:r>
            <a:r>
              <a:rPr lang="es-PR" sz="2400" b="1" dirty="0"/>
              <a:t>PASOS PARA COMPLETAR EL REPORTE IPRC</a:t>
            </a:r>
            <a:endParaRPr lang="es-US" sz="4800" b="1" dirty="0"/>
          </a:p>
        </p:txBody>
      </p:sp>
      <p:pic>
        <p:nvPicPr>
          <p:cNvPr id="3" name="Picture 2">
            <a:extLst>
              <a:ext uri="{FF2B5EF4-FFF2-40B4-BE49-F238E27FC236}">
                <a16:creationId xmlns:a16="http://schemas.microsoft.com/office/drawing/2014/main" id="{2D5071E1-6AF4-8AB2-9622-6320E556DF55}"/>
              </a:ext>
            </a:extLst>
          </p:cNvPr>
          <p:cNvPicPr>
            <a:picLocks noChangeAspect="1"/>
          </p:cNvPicPr>
          <p:nvPr/>
        </p:nvPicPr>
        <p:blipFill>
          <a:blip r:embed="rId3"/>
          <a:stretch>
            <a:fillRect/>
          </a:stretch>
        </p:blipFill>
        <p:spPr>
          <a:xfrm>
            <a:off x="277374" y="168855"/>
            <a:ext cx="2770557" cy="878895"/>
          </a:xfrm>
          <a:prstGeom prst="rect">
            <a:avLst/>
          </a:prstGeom>
        </p:spPr>
      </p:pic>
      <p:sp>
        <p:nvSpPr>
          <p:cNvPr id="5" name="TextBox 4">
            <a:extLst>
              <a:ext uri="{FF2B5EF4-FFF2-40B4-BE49-F238E27FC236}">
                <a16:creationId xmlns:a16="http://schemas.microsoft.com/office/drawing/2014/main" id="{B06244A7-26C0-53C8-F42E-0A3AAB9E2B71}"/>
              </a:ext>
            </a:extLst>
          </p:cNvPr>
          <p:cNvSpPr txBox="1"/>
          <p:nvPr/>
        </p:nvSpPr>
        <p:spPr>
          <a:xfrm>
            <a:off x="277374" y="1246287"/>
            <a:ext cx="6096000" cy="307777"/>
          </a:xfrm>
          <a:prstGeom prst="rect">
            <a:avLst/>
          </a:prstGeom>
          <a:noFill/>
        </p:spPr>
        <p:txBody>
          <a:bodyPr wrap="square">
            <a:spAutoFit/>
          </a:bodyPr>
          <a:lstStyle/>
          <a:p>
            <a:r>
              <a:rPr lang="es-PR" sz="1400" b="1" i="0" u="none" strike="noStrike" baseline="0" dirty="0">
                <a:solidFill>
                  <a:srgbClr val="1F3863"/>
                </a:solidFill>
                <a:latin typeface="Calibri" panose="020F0502020204030204" pitchFamily="34" charset="0"/>
              </a:rPr>
              <a:t>Paso 1. ¿Cómo acceso a la página del reporte? </a:t>
            </a:r>
            <a:endParaRPr lang="es-PR" dirty="0"/>
          </a:p>
        </p:txBody>
      </p:sp>
      <p:sp>
        <p:nvSpPr>
          <p:cNvPr id="7" name="TextBox 6">
            <a:extLst>
              <a:ext uri="{FF2B5EF4-FFF2-40B4-BE49-F238E27FC236}">
                <a16:creationId xmlns:a16="http://schemas.microsoft.com/office/drawing/2014/main" id="{FFB8B624-BE1E-B91D-6808-54EF0B3DAC9A}"/>
              </a:ext>
            </a:extLst>
          </p:cNvPr>
          <p:cNvSpPr txBox="1"/>
          <p:nvPr/>
        </p:nvSpPr>
        <p:spPr>
          <a:xfrm>
            <a:off x="361950" y="1628043"/>
            <a:ext cx="8591550" cy="523220"/>
          </a:xfrm>
          <a:prstGeom prst="rect">
            <a:avLst/>
          </a:prstGeom>
          <a:noFill/>
        </p:spPr>
        <p:txBody>
          <a:bodyPr wrap="square">
            <a:spAutoFit/>
          </a:bodyPr>
          <a:lstStyle/>
          <a:p>
            <a:r>
              <a:rPr lang="es-PR" dirty="0"/>
              <a:t>Utilice la siguiente dirección electrónica: https://title2.ed.gov/Public/Home.aspx</a:t>
            </a:r>
          </a:p>
          <a:p>
            <a:r>
              <a:rPr lang="es-PR" dirty="0"/>
              <a:t>Aparecerá la siguiente pantalla:</a:t>
            </a:r>
          </a:p>
        </p:txBody>
      </p:sp>
      <p:pic>
        <p:nvPicPr>
          <p:cNvPr id="9" name="Picture 8">
            <a:extLst>
              <a:ext uri="{FF2B5EF4-FFF2-40B4-BE49-F238E27FC236}">
                <a16:creationId xmlns:a16="http://schemas.microsoft.com/office/drawing/2014/main" id="{3927CB35-B13E-74C0-C9C4-A750CF8532D3}"/>
              </a:ext>
            </a:extLst>
          </p:cNvPr>
          <p:cNvPicPr>
            <a:picLocks noChangeAspect="1"/>
          </p:cNvPicPr>
          <p:nvPr/>
        </p:nvPicPr>
        <p:blipFill>
          <a:blip r:embed="rId4"/>
          <a:stretch>
            <a:fillRect/>
          </a:stretch>
        </p:blipFill>
        <p:spPr>
          <a:xfrm>
            <a:off x="2847589" y="2225242"/>
            <a:ext cx="5525271" cy="3410426"/>
          </a:xfrm>
          <a:prstGeom prst="rect">
            <a:avLst/>
          </a:prstGeom>
        </p:spPr>
      </p:pic>
    </p:spTree>
    <p:extLst>
      <p:ext uri="{BB962C8B-B14F-4D97-AF65-F5344CB8AC3E}">
        <p14:creationId xmlns:p14="http://schemas.microsoft.com/office/powerpoint/2010/main" val="255992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FF1E203-2B8C-D54C-6BC8-F7870035D002}"/>
              </a:ext>
            </a:extLst>
          </p:cNvPr>
          <p:cNvSpPr txBox="1"/>
          <p:nvPr/>
        </p:nvSpPr>
        <p:spPr>
          <a:xfrm>
            <a:off x="409575" y="538490"/>
            <a:ext cx="8086725" cy="307777"/>
          </a:xfrm>
          <a:prstGeom prst="rect">
            <a:avLst/>
          </a:prstGeom>
          <a:noFill/>
        </p:spPr>
        <p:txBody>
          <a:bodyPr wrap="square">
            <a:spAutoFit/>
          </a:bodyPr>
          <a:lstStyle/>
          <a:p>
            <a:r>
              <a:rPr lang="es-PR" sz="1400" b="1" i="0" u="none" strike="noStrike" baseline="0" dirty="0">
                <a:solidFill>
                  <a:srgbClr val="1F3863"/>
                </a:solidFill>
                <a:latin typeface="Calibri" panose="020F0502020204030204" pitchFamily="34" charset="0"/>
              </a:rPr>
              <a:t>Paso 2. Seleccionar “</a:t>
            </a:r>
            <a:r>
              <a:rPr lang="es-PR" sz="1400" b="1" i="1" u="none" strike="noStrike" baseline="0" dirty="0" err="1">
                <a:solidFill>
                  <a:srgbClr val="1F3863"/>
                </a:solidFill>
                <a:latin typeface="Calibri" panose="020F0502020204030204" pitchFamily="34" charset="0"/>
              </a:rPr>
              <a:t>Submit</a:t>
            </a:r>
            <a:r>
              <a:rPr lang="es-PR" sz="1400" b="1" i="1" u="none" strike="noStrike" baseline="0" dirty="0">
                <a:solidFill>
                  <a:srgbClr val="1F3863"/>
                </a:solidFill>
                <a:latin typeface="Calibri" panose="020F0502020204030204" pitchFamily="34" charset="0"/>
              </a:rPr>
              <a:t> </a:t>
            </a:r>
            <a:r>
              <a:rPr lang="es-PR" sz="1400" b="1" i="1" u="none" strike="noStrike" baseline="0" dirty="0" err="1">
                <a:solidFill>
                  <a:srgbClr val="1F3863"/>
                </a:solidFill>
                <a:latin typeface="Calibri" panose="020F0502020204030204" pitchFamily="34" charset="0"/>
              </a:rPr>
              <a:t>Reports</a:t>
            </a:r>
            <a:r>
              <a:rPr lang="es-PR" sz="1400" b="1" i="0" u="none" strike="noStrike" baseline="0" dirty="0">
                <a:solidFill>
                  <a:srgbClr val="1F3863"/>
                </a:solidFill>
                <a:latin typeface="Calibri" panose="020F0502020204030204" pitchFamily="34" charset="0"/>
              </a:rPr>
              <a:t>” </a:t>
            </a:r>
            <a:endParaRPr lang="es-PR" dirty="0"/>
          </a:p>
        </p:txBody>
      </p:sp>
      <p:pic>
        <p:nvPicPr>
          <p:cNvPr id="17" name="Picture 16">
            <a:extLst>
              <a:ext uri="{FF2B5EF4-FFF2-40B4-BE49-F238E27FC236}">
                <a16:creationId xmlns:a16="http://schemas.microsoft.com/office/drawing/2014/main" id="{434965EA-8FA7-ACB2-EAD3-9F718DBDCA2C}"/>
              </a:ext>
            </a:extLst>
          </p:cNvPr>
          <p:cNvPicPr>
            <a:picLocks noChangeAspect="1"/>
          </p:cNvPicPr>
          <p:nvPr/>
        </p:nvPicPr>
        <p:blipFill>
          <a:blip r:embed="rId2"/>
          <a:stretch>
            <a:fillRect/>
          </a:stretch>
        </p:blipFill>
        <p:spPr>
          <a:xfrm>
            <a:off x="384547" y="846267"/>
            <a:ext cx="10926794" cy="1177874"/>
          </a:xfrm>
          <a:prstGeom prst="rect">
            <a:avLst/>
          </a:prstGeom>
        </p:spPr>
      </p:pic>
      <p:sp>
        <p:nvSpPr>
          <p:cNvPr id="19" name="TextBox 18">
            <a:extLst>
              <a:ext uri="{FF2B5EF4-FFF2-40B4-BE49-F238E27FC236}">
                <a16:creationId xmlns:a16="http://schemas.microsoft.com/office/drawing/2014/main" id="{F4CB8BF9-85CC-9C8E-0568-BF221C9C3C97}"/>
              </a:ext>
            </a:extLst>
          </p:cNvPr>
          <p:cNvSpPr txBox="1"/>
          <p:nvPr/>
        </p:nvSpPr>
        <p:spPr>
          <a:xfrm>
            <a:off x="561975" y="1985478"/>
            <a:ext cx="8515350" cy="307777"/>
          </a:xfrm>
          <a:prstGeom prst="rect">
            <a:avLst/>
          </a:prstGeom>
          <a:noFill/>
        </p:spPr>
        <p:txBody>
          <a:bodyPr wrap="square">
            <a:spAutoFit/>
          </a:bodyPr>
          <a:lstStyle/>
          <a:p>
            <a:r>
              <a:rPr lang="es-PR" sz="1400" b="1" i="0" u="none" strike="noStrike" baseline="0" dirty="0">
                <a:solidFill>
                  <a:srgbClr val="1F3863"/>
                </a:solidFill>
                <a:highlight>
                  <a:srgbClr val="E27926"/>
                </a:highlight>
                <a:latin typeface="Calibri" panose="020F0502020204030204" pitchFamily="34" charset="0"/>
              </a:rPr>
              <a:t>NOTA. </a:t>
            </a:r>
            <a:r>
              <a:rPr lang="es-PR" sz="1400" b="0" i="0" u="none" strike="noStrike" baseline="0" dirty="0">
                <a:solidFill>
                  <a:srgbClr val="1F3863"/>
                </a:solidFill>
                <a:highlight>
                  <a:srgbClr val="E27926"/>
                </a:highlight>
                <a:latin typeface="Calibri" panose="020F0502020204030204" pitchFamily="34" charset="0"/>
              </a:rPr>
              <a:t>Aquella institución que tiene las dos rutas deberá completar ambos reportes. </a:t>
            </a:r>
            <a:endParaRPr lang="es-PR" dirty="0">
              <a:highlight>
                <a:srgbClr val="E27926"/>
              </a:highlight>
            </a:endParaRPr>
          </a:p>
        </p:txBody>
      </p:sp>
      <p:pic>
        <p:nvPicPr>
          <p:cNvPr id="21" name="Picture 20">
            <a:extLst>
              <a:ext uri="{FF2B5EF4-FFF2-40B4-BE49-F238E27FC236}">
                <a16:creationId xmlns:a16="http://schemas.microsoft.com/office/drawing/2014/main" id="{788FDA5E-8D59-749F-8B20-DBD46C7C3A2F}"/>
              </a:ext>
            </a:extLst>
          </p:cNvPr>
          <p:cNvPicPr>
            <a:picLocks noChangeAspect="1"/>
          </p:cNvPicPr>
          <p:nvPr/>
        </p:nvPicPr>
        <p:blipFill>
          <a:blip r:embed="rId3"/>
          <a:stretch>
            <a:fillRect/>
          </a:stretch>
        </p:blipFill>
        <p:spPr>
          <a:xfrm>
            <a:off x="384547" y="2293255"/>
            <a:ext cx="8707065" cy="4239217"/>
          </a:xfrm>
          <a:prstGeom prst="rect">
            <a:avLst/>
          </a:prstGeom>
        </p:spPr>
      </p:pic>
    </p:spTree>
    <p:extLst>
      <p:ext uri="{BB962C8B-B14F-4D97-AF65-F5344CB8AC3E}">
        <p14:creationId xmlns:p14="http://schemas.microsoft.com/office/powerpoint/2010/main" val="280033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8A8F79-673E-4B29-AC76-BCE1C6434C5A}"/>
              </a:ext>
            </a:extLst>
          </p:cNvPr>
          <p:cNvPicPr>
            <a:picLocks noChangeAspect="1"/>
          </p:cNvPicPr>
          <p:nvPr/>
        </p:nvPicPr>
        <p:blipFill>
          <a:blip r:embed="rId2"/>
          <a:stretch>
            <a:fillRect/>
          </a:stretch>
        </p:blipFill>
        <p:spPr>
          <a:xfrm>
            <a:off x="361951" y="232916"/>
            <a:ext cx="9639299" cy="6019987"/>
          </a:xfrm>
          <a:prstGeom prst="rect">
            <a:avLst/>
          </a:prstGeom>
        </p:spPr>
      </p:pic>
    </p:spTree>
    <p:extLst>
      <p:ext uri="{BB962C8B-B14F-4D97-AF65-F5344CB8AC3E}">
        <p14:creationId xmlns:p14="http://schemas.microsoft.com/office/powerpoint/2010/main" val="8047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D6FA167-CF69-A74F-9735-BEC723A7D278}"/>
              </a:ext>
            </a:extLst>
          </p:cNvPr>
          <p:cNvPicPr>
            <a:picLocks noChangeAspect="1"/>
          </p:cNvPicPr>
          <p:nvPr/>
        </p:nvPicPr>
        <p:blipFill>
          <a:blip r:embed="rId2"/>
          <a:stretch>
            <a:fillRect/>
          </a:stretch>
        </p:blipFill>
        <p:spPr>
          <a:xfrm>
            <a:off x="314325" y="652075"/>
            <a:ext cx="10063760" cy="5553850"/>
          </a:xfrm>
          <a:prstGeom prst="rect">
            <a:avLst/>
          </a:prstGeom>
        </p:spPr>
      </p:pic>
    </p:spTree>
    <p:extLst>
      <p:ext uri="{BB962C8B-B14F-4D97-AF65-F5344CB8AC3E}">
        <p14:creationId xmlns:p14="http://schemas.microsoft.com/office/powerpoint/2010/main" val="109411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1E6C66-D38C-8B6B-1810-3C3F550123CD}"/>
              </a:ext>
            </a:extLst>
          </p:cNvPr>
          <p:cNvPicPr>
            <a:picLocks noChangeAspect="1"/>
          </p:cNvPicPr>
          <p:nvPr/>
        </p:nvPicPr>
        <p:blipFill>
          <a:blip r:embed="rId2"/>
          <a:stretch>
            <a:fillRect/>
          </a:stretch>
        </p:blipFill>
        <p:spPr>
          <a:xfrm>
            <a:off x="581025" y="289345"/>
            <a:ext cx="9982823" cy="5683185"/>
          </a:xfrm>
          <a:prstGeom prst="rect">
            <a:avLst/>
          </a:prstGeom>
        </p:spPr>
      </p:pic>
    </p:spTree>
    <p:extLst>
      <p:ext uri="{BB962C8B-B14F-4D97-AF65-F5344CB8AC3E}">
        <p14:creationId xmlns:p14="http://schemas.microsoft.com/office/powerpoint/2010/main" val="205620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EB14C8-517E-D979-C6BC-6220BE6606E1}"/>
              </a:ext>
            </a:extLst>
          </p:cNvPr>
          <p:cNvPicPr>
            <a:picLocks noChangeAspect="1"/>
          </p:cNvPicPr>
          <p:nvPr/>
        </p:nvPicPr>
        <p:blipFill>
          <a:blip r:embed="rId2"/>
          <a:stretch>
            <a:fillRect/>
          </a:stretch>
        </p:blipFill>
        <p:spPr>
          <a:xfrm>
            <a:off x="1082470" y="617646"/>
            <a:ext cx="8724593" cy="5622707"/>
          </a:xfrm>
          <a:prstGeom prst="rect">
            <a:avLst/>
          </a:prstGeom>
        </p:spPr>
      </p:pic>
    </p:spTree>
    <p:extLst>
      <p:ext uri="{BB962C8B-B14F-4D97-AF65-F5344CB8AC3E}">
        <p14:creationId xmlns:p14="http://schemas.microsoft.com/office/powerpoint/2010/main" val="258622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51F59C-AFC2-83D6-91C3-73B056960EC1}"/>
              </a:ext>
            </a:extLst>
          </p:cNvPr>
          <p:cNvPicPr>
            <a:picLocks noChangeAspect="1"/>
          </p:cNvPicPr>
          <p:nvPr/>
        </p:nvPicPr>
        <p:blipFill>
          <a:blip r:embed="rId2"/>
          <a:stretch>
            <a:fillRect/>
          </a:stretch>
        </p:blipFill>
        <p:spPr>
          <a:xfrm>
            <a:off x="923927" y="876301"/>
            <a:ext cx="9101684" cy="3862570"/>
          </a:xfrm>
          <a:prstGeom prst="rect">
            <a:avLst/>
          </a:prstGeom>
        </p:spPr>
      </p:pic>
    </p:spTree>
    <p:extLst>
      <p:ext uri="{BB962C8B-B14F-4D97-AF65-F5344CB8AC3E}">
        <p14:creationId xmlns:p14="http://schemas.microsoft.com/office/powerpoint/2010/main" val="538205519"/>
      </p:ext>
    </p:extLst>
  </p:cSld>
  <p:clrMapOvr>
    <a:masterClrMapping/>
  </p:clrMapOvr>
</p:sld>
</file>

<file path=ppt/theme/theme1.xml><?xml version="1.0" encoding="utf-8"?>
<a:theme xmlns:a="http://schemas.openxmlformats.org/drawingml/2006/main" name="D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313</Words>
  <Application>Microsoft Office PowerPoint</Application>
  <PresentationFormat>Widescreen</PresentationFormat>
  <Paragraphs>27</Paragraphs>
  <Slides>29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Montserrat</vt:lpstr>
      <vt:lpstr>Calibri</vt:lpstr>
      <vt:lpstr>Arial</vt:lpstr>
      <vt:lpstr>DE Theme</vt:lpstr>
      <vt:lpstr>Cómo completar el reporte  Institutional and Program Report Card (IPRC) 2022  Ileana Cortés Burgos Coordinadora Estatal 787-469-1444 1ero de marzo de 2023</vt:lpstr>
      <vt:lpstr>La Sección 205 del Título II de la Ley de Oportunidades de Educación Superior (Higher Education Opportunity Act) ordena que el Departamento de Educación recopile datos sobre las evaluaciones estatales, otros requisitos y normas para la certificación y licencia del profesorado, así como datos sobre el rendimiento de los programas de preparación del profesorado. La ley exige que el Secretario utilice estos datos para presentar al Congreso un informe anual sobre la calidad de la preparación del profesorado. </vt:lpstr>
      <vt:lpstr>                          PASOS PARA COMPLETAR EL REPORTE IPRC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Asistencia Técnica</vt:lpstr>
      <vt:lpstr>PowerPoint Presentation</vt:lpstr>
      <vt:lpstr>INFORMACIONES IMPORTANTES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EJEMPLO TÍTULO  A DOS LÍNEAS</dc:title>
  <dc:creator>Naitzabes Martinez</dc:creator>
  <cp:lastModifiedBy>Ileana Cortés Burgos</cp:lastModifiedBy>
  <cp:revision>26</cp:revision>
  <dcterms:modified xsi:type="dcterms:W3CDTF">2023-03-01T16:20:05Z</dcterms:modified>
</cp:coreProperties>
</file>