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9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648" r:id="rId4"/>
  </p:sldMasterIdLst>
  <p:notesMasterIdLst>
    <p:notesMasterId r:id="rId36"/>
  </p:notesMasterIdLst>
  <p:sldIdLst>
    <p:sldId id="257" r:id="rId5"/>
    <p:sldId id="262" r:id="rId6"/>
    <p:sldId id="364" r:id="rId7"/>
    <p:sldId id="369" r:id="rId8"/>
    <p:sldId id="365" r:id="rId9"/>
    <p:sldId id="363" r:id="rId10"/>
    <p:sldId id="272" r:id="rId11"/>
    <p:sldId id="275" r:id="rId12"/>
    <p:sldId id="276" r:id="rId13"/>
    <p:sldId id="366" r:id="rId14"/>
    <p:sldId id="277" r:id="rId15"/>
    <p:sldId id="274" r:id="rId16"/>
    <p:sldId id="371" r:id="rId17"/>
    <p:sldId id="372" r:id="rId18"/>
    <p:sldId id="367" r:id="rId19"/>
    <p:sldId id="374" r:id="rId20"/>
    <p:sldId id="375" r:id="rId21"/>
    <p:sldId id="376" r:id="rId22"/>
    <p:sldId id="377" r:id="rId23"/>
    <p:sldId id="378" r:id="rId24"/>
    <p:sldId id="370" r:id="rId25"/>
    <p:sldId id="304" r:id="rId26"/>
    <p:sldId id="305" r:id="rId27"/>
    <p:sldId id="373" r:id="rId28"/>
    <p:sldId id="307" r:id="rId29"/>
    <p:sldId id="308" r:id="rId30"/>
    <p:sldId id="309" r:id="rId31"/>
    <p:sldId id="310" r:id="rId32"/>
    <p:sldId id="379" r:id="rId33"/>
    <p:sldId id="311" r:id="rId34"/>
    <p:sldId id="306" r:id="rId35"/>
  </p:sldIdLst>
  <p:sldSz cx="12192000" cy="6858000"/>
  <p:notesSz cx="7010400" cy="9296400"/>
  <p:defaultTextStyle>
    <a:defPPr>
      <a:defRPr lang="en-P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969"/>
    <a:srgbClr val="52C9BD"/>
    <a:srgbClr val="5D7373"/>
    <a:srgbClr val="FEC10F"/>
    <a:srgbClr val="1B2754"/>
    <a:srgbClr val="996633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17" autoAdjust="0"/>
    <p:restoredTop sz="95033" autoAdjust="0"/>
  </p:normalViewPr>
  <p:slideViewPr>
    <p:cSldViewPr snapToGrid="0">
      <p:cViewPr varScale="1">
        <p:scale>
          <a:sx n="70" d="100"/>
          <a:sy n="70" d="100"/>
        </p:scale>
        <p:origin x="1214" y="278"/>
      </p:cViewPr>
      <p:guideLst/>
    </p:cSldViewPr>
  </p:slideViewPr>
  <p:outlineViewPr>
    <p:cViewPr>
      <p:scale>
        <a:sx n="100" d="100"/>
        <a:sy n="100" d="100"/>
      </p:scale>
      <p:origin x="0" y="-15972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707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4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4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Book4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adames.jimenez\AppData\Roaming\Microsoft\Excel\03_05_05_Informe%2520de%2520Notas%2520por%2520Periodo(4)311971400507733093\03_05_05_Informe%2520de%2520Notas%2520por%2520Periodo(4)((Autorecovered-311979194184411637)).xlsb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adames.jimenez\Desktop\Book4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Matrícula!$B$2</c:f>
              <c:strCache>
                <c:ptCount val="1"/>
                <c:pt idx="0">
                  <c:v>Matrícula Regular</c:v>
                </c:pt>
              </c:strCache>
            </c:strRef>
          </c:tx>
          <c:spPr>
            <a:solidFill>
              <a:srgbClr val="1B2754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Matrícula!$A$3:$A$6</c:f>
              <c:strCache>
                <c:ptCount val="4"/>
                <c:pt idx="0">
                  <c:v>2022-23</c:v>
                </c:pt>
                <c:pt idx="1">
                  <c:v>2023-24</c:v>
                </c:pt>
                <c:pt idx="2">
                  <c:v>2024-25</c:v>
                </c:pt>
                <c:pt idx="3">
                  <c:v>2025-26*</c:v>
                </c:pt>
              </c:strCache>
            </c:strRef>
          </c:cat>
          <c:val>
            <c:numRef>
              <c:f>Matrícula!$B$3:$B$6</c:f>
              <c:numCache>
                <c:formatCode>General</c:formatCode>
                <c:ptCount val="4"/>
                <c:pt idx="0">
                  <c:v>12323</c:v>
                </c:pt>
                <c:pt idx="1">
                  <c:v>9711</c:v>
                </c:pt>
                <c:pt idx="2">
                  <c:v>9379</c:v>
                </c:pt>
                <c:pt idx="3">
                  <c:v>8537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BC5-43A9-A837-B827D98B0510}"/>
            </c:ext>
          </c:extLst>
        </c:ser>
        <c:ser>
          <c:idx val="1"/>
          <c:order val="1"/>
          <c:tx>
            <c:strRef>
              <c:f>Matrícula!$C$2</c:f>
              <c:strCache>
                <c:ptCount val="1"/>
                <c:pt idx="0">
                  <c:v>Matrícula EE</c:v>
                </c:pt>
              </c:strCache>
            </c:strRef>
          </c:tx>
          <c:spPr>
            <a:solidFill>
              <a:srgbClr val="FEC10F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Matrícula!$A$3:$A$6</c:f>
              <c:strCache>
                <c:ptCount val="4"/>
                <c:pt idx="0">
                  <c:v>2022-23</c:v>
                </c:pt>
                <c:pt idx="1">
                  <c:v>2023-24</c:v>
                </c:pt>
                <c:pt idx="2">
                  <c:v>2024-25</c:v>
                </c:pt>
                <c:pt idx="3">
                  <c:v>2025-26*</c:v>
                </c:pt>
              </c:strCache>
            </c:strRef>
          </c:cat>
          <c:val>
            <c:numRef>
              <c:f>Matrícula!$C$3:$C$6</c:f>
              <c:numCache>
                <c:formatCode>General</c:formatCode>
                <c:ptCount val="4"/>
                <c:pt idx="0">
                  <c:v>4515</c:v>
                </c:pt>
                <c:pt idx="1">
                  <c:v>6268</c:v>
                </c:pt>
                <c:pt idx="2">
                  <c:v>5758</c:v>
                </c:pt>
                <c:pt idx="3">
                  <c:v>6090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BC5-43A9-A837-B827D98B05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140375120"/>
        <c:axId val="1140385200"/>
      </c:barChart>
      <c:lineChart>
        <c:grouping val="standard"/>
        <c:varyColors val="0"/>
        <c:ser>
          <c:idx val="2"/>
          <c:order val="2"/>
          <c:tx>
            <c:strRef>
              <c:f>Matrícula!$D$2</c:f>
              <c:strCache>
                <c:ptCount val="1"/>
                <c:pt idx="0">
                  <c:v>Total</c:v>
                </c:pt>
              </c:strCache>
            </c:strRef>
          </c:tx>
          <c:spPr>
            <a:ln w="28575" cap="rnd">
              <a:solidFill>
                <a:srgbClr val="99663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996633"/>
              </a:solidFill>
              <a:ln w="9525">
                <a:solidFill>
                  <a:srgbClr val="996633"/>
                </a:solidFill>
              </a:ln>
              <a:effectLst/>
            </c:spPr>
          </c:marker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Matrícula!$A$3:$A$6</c:f>
              <c:strCache>
                <c:ptCount val="4"/>
                <c:pt idx="0">
                  <c:v>2022-23</c:v>
                </c:pt>
                <c:pt idx="1">
                  <c:v>2023-24</c:v>
                </c:pt>
                <c:pt idx="2">
                  <c:v>2024-25</c:v>
                </c:pt>
                <c:pt idx="3">
                  <c:v>2025-26*</c:v>
                </c:pt>
              </c:strCache>
            </c:strRef>
          </c:cat>
          <c:val>
            <c:numRef>
              <c:f>Matrícula!$D$3:$D$6</c:f>
              <c:numCache>
                <c:formatCode>General</c:formatCode>
                <c:ptCount val="4"/>
                <c:pt idx="0">
                  <c:v>16838</c:v>
                </c:pt>
                <c:pt idx="1">
                  <c:v>15979</c:v>
                </c:pt>
                <c:pt idx="2">
                  <c:v>15137</c:v>
                </c:pt>
                <c:pt idx="3">
                  <c:v>14627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BC5-43A9-A837-B827D98B05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69221568"/>
        <c:axId val="1669221088"/>
      </c:lineChart>
      <c:catAx>
        <c:axId val="1140375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0385200"/>
        <c:crosses val="autoZero"/>
        <c:auto val="1"/>
        <c:lblAlgn val="ctr"/>
        <c:lblOffset val="100"/>
        <c:noMultiLvlLbl val="0"/>
      </c:catAx>
      <c:valAx>
        <c:axId val="1140385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0375120"/>
        <c:crosses val="autoZero"/>
        <c:crossBetween val="between"/>
      </c:valAx>
      <c:valAx>
        <c:axId val="1669221088"/>
        <c:scaling>
          <c:orientation val="minMax"/>
        </c:scaling>
        <c:delete val="1"/>
        <c:axPos val="r"/>
        <c:numFmt formatCode="General" sourceLinked="1"/>
        <c:majorTickMark val="out"/>
        <c:minorTickMark val="none"/>
        <c:tickLblPos val="nextTo"/>
        <c:crossAx val="1669221568"/>
        <c:crosses val="max"/>
        <c:crossBetween val="between"/>
      </c:valAx>
      <c:catAx>
        <c:axId val="166922156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66922108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Matrícula!$B$9</c:f>
              <c:strCache>
                <c:ptCount val="1"/>
                <c:pt idx="0">
                  <c:v>Matrícula Regular</c:v>
                </c:pt>
              </c:strCache>
            </c:strRef>
          </c:tx>
          <c:spPr>
            <a:solidFill>
              <a:srgbClr val="1B2754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Matrícula!$A$10:$A$13</c:f>
              <c:strCache>
                <c:ptCount val="4"/>
                <c:pt idx="0">
                  <c:v>2022-23</c:v>
                </c:pt>
                <c:pt idx="1">
                  <c:v>2023-24</c:v>
                </c:pt>
                <c:pt idx="2">
                  <c:v>2024-25</c:v>
                </c:pt>
                <c:pt idx="3">
                  <c:v>2025-26*</c:v>
                </c:pt>
              </c:strCache>
            </c:strRef>
          </c:cat>
          <c:val>
            <c:numRef>
              <c:f>Matrícula!$B$10:$B$13</c:f>
              <c:numCache>
                <c:formatCode>General</c:formatCode>
                <c:ptCount val="4"/>
                <c:pt idx="0">
                  <c:v>10502</c:v>
                </c:pt>
                <c:pt idx="1">
                  <c:v>10369</c:v>
                </c:pt>
                <c:pt idx="2">
                  <c:v>9378</c:v>
                </c:pt>
                <c:pt idx="3">
                  <c:v>8732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6B-4840-997C-F0E023A5D30C}"/>
            </c:ext>
          </c:extLst>
        </c:ser>
        <c:ser>
          <c:idx val="1"/>
          <c:order val="1"/>
          <c:tx>
            <c:strRef>
              <c:f>Matrícula!$C$9</c:f>
              <c:strCache>
                <c:ptCount val="1"/>
                <c:pt idx="0">
                  <c:v>Matrícula EE</c:v>
                </c:pt>
              </c:strCache>
            </c:strRef>
          </c:tx>
          <c:spPr>
            <a:solidFill>
              <a:srgbClr val="FEC10F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Matrícula!$A$10:$A$13</c:f>
              <c:strCache>
                <c:ptCount val="4"/>
                <c:pt idx="0">
                  <c:v>2022-23</c:v>
                </c:pt>
                <c:pt idx="1">
                  <c:v>2023-24</c:v>
                </c:pt>
                <c:pt idx="2">
                  <c:v>2024-25</c:v>
                </c:pt>
                <c:pt idx="3">
                  <c:v>2025-26*</c:v>
                </c:pt>
              </c:strCache>
            </c:strRef>
          </c:cat>
          <c:val>
            <c:numRef>
              <c:f>Matrícula!$C$10:$C$13</c:f>
              <c:numCache>
                <c:formatCode>General</c:formatCode>
                <c:ptCount val="4"/>
                <c:pt idx="0">
                  <c:v>4530</c:v>
                </c:pt>
                <c:pt idx="1">
                  <c:v>6487</c:v>
                </c:pt>
                <c:pt idx="2">
                  <c:v>6270</c:v>
                </c:pt>
                <c:pt idx="3">
                  <c:v>6418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16B-4840-997C-F0E023A5D3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669301728"/>
        <c:axId val="1669291168"/>
      </c:barChart>
      <c:lineChart>
        <c:grouping val="standard"/>
        <c:varyColors val="0"/>
        <c:ser>
          <c:idx val="2"/>
          <c:order val="2"/>
          <c:tx>
            <c:strRef>
              <c:f>Matrícula!$D$9</c:f>
              <c:strCache>
                <c:ptCount val="1"/>
                <c:pt idx="0">
                  <c:v>Total</c:v>
                </c:pt>
              </c:strCache>
            </c:strRef>
          </c:tx>
          <c:spPr>
            <a:ln w="28575" cap="rnd">
              <a:solidFill>
                <a:srgbClr val="99663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996633"/>
              </a:solidFill>
              <a:ln w="9525">
                <a:solidFill>
                  <a:srgbClr val="996633"/>
                </a:solidFill>
              </a:ln>
              <a:effectLst/>
            </c:spPr>
          </c:marker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Matrícula!$A$10:$A$13</c:f>
              <c:strCache>
                <c:ptCount val="4"/>
                <c:pt idx="0">
                  <c:v>2022-23</c:v>
                </c:pt>
                <c:pt idx="1">
                  <c:v>2023-24</c:v>
                </c:pt>
                <c:pt idx="2">
                  <c:v>2024-25</c:v>
                </c:pt>
                <c:pt idx="3">
                  <c:v>2025-26*</c:v>
                </c:pt>
              </c:strCache>
            </c:strRef>
          </c:cat>
          <c:val>
            <c:numRef>
              <c:f>Matrícula!$D$10:$D$13</c:f>
              <c:numCache>
                <c:formatCode>General</c:formatCode>
                <c:ptCount val="4"/>
                <c:pt idx="0">
                  <c:v>15032</c:v>
                </c:pt>
                <c:pt idx="1">
                  <c:v>16856</c:v>
                </c:pt>
                <c:pt idx="2">
                  <c:v>15648</c:v>
                </c:pt>
                <c:pt idx="3">
                  <c:v>15150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16B-4840-997C-F0E023A5D3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40372720"/>
        <c:axId val="1140364560"/>
      </c:lineChart>
      <c:catAx>
        <c:axId val="1669301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69291168"/>
        <c:crosses val="autoZero"/>
        <c:auto val="1"/>
        <c:lblAlgn val="ctr"/>
        <c:lblOffset val="100"/>
        <c:noMultiLvlLbl val="0"/>
      </c:catAx>
      <c:valAx>
        <c:axId val="16692911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69301728"/>
        <c:crosses val="autoZero"/>
        <c:crossBetween val="between"/>
      </c:valAx>
      <c:valAx>
        <c:axId val="1140364560"/>
        <c:scaling>
          <c:orientation val="minMax"/>
        </c:scaling>
        <c:delete val="1"/>
        <c:axPos val="r"/>
        <c:numFmt formatCode="General" sourceLinked="1"/>
        <c:majorTickMark val="out"/>
        <c:minorTickMark val="none"/>
        <c:tickLblPos val="nextTo"/>
        <c:crossAx val="1140372720"/>
        <c:crosses val="max"/>
        <c:crossBetween val="between"/>
      </c:valAx>
      <c:catAx>
        <c:axId val="114037272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4036456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Matrícula!$B$16</c:f>
              <c:strCache>
                <c:ptCount val="1"/>
                <c:pt idx="0">
                  <c:v>Matrícula Regular</c:v>
                </c:pt>
              </c:strCache>
            </c:strRef>
          </c:tx>
          <c:spPr>
            <a:solidFill>
              <a:srgbClr val="1B2754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Matrícula!$A$17:$A$20</c:f>
              <c:strCache>
                <c:ptCount val="4"/>
                <c:pt idx="0">
                  <c:v>2022-23</c:v>
                </c:pt>
                <c:pt idx="1">
                  <c:v>2023-24</c:v>
                </c:pt>
                <c:pt idx="2">
                  <c:v>2024-25</c:v>
                </c:pt>
                <c:pt idx="3">
                  <c:v>2025-26*</c:v>
                </c:pt>
              </c:strCache>
            </c:strRef>
          </c:cat>
          <c:val>
            <c:numRef>
              <c:f>Matrícula!$B$17:$B$20</c:f>
              <c:numCache>
                <c:formatCode>General</c:formatCode>
                <c:ptCount val="4"/>
                <c:pt idx="0">
                  <c:v>11149</c:v>
                </c:pt>
                <c:pt idx="1">
                  <c:v>9479</c:v>
                </c:pt>
                <c:pt idx="2">
                  <c:v>10478</c:v>
                </c:pt>
                <c:pt idx="3">
                  <c:v>9190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038-42F5-843F-65477268F887}"/>
            </c:ext>
          </c:extLst>
        </c:ser>
        <c:ser>
          <c:idx val="1"/>
          <c:order val="1"/>
          <c:tx>
            <c:strRef>
              <c:f>Matrícula!$C$16</c:f>
              <c:strCache>
                <c:ptCount val="1"/>
                <c:pt idx="0">
                  <c:v>Matrícula EE</c:v>
                </c:pt>
              </c:strCache>
            </c:strRef>
          </c:tx>
          <c:spPr>
            <a:solidFill>
              <a:srgbClr val="FEC10F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Matrícula!$A$17:$A$20</c:f>
              <c:strCache>
                <c:ptCount val="4"/>
                <c:pt idx="0">
                  <c:v>2022-23</c:v>
                </c:pt>
                <c:pt idx="1">
                  <c:v>2023-24</c:v>
                </c:pt>
                <c:pt idx="2">
                  <c:v>2024-25</c:v>
                </c:pt>
                <c:pt idx="3">
                  <c:v>2025-26*</c:v>
                </c:pt>
              </c:strCache>
            </c:strRef>
          </c:cat>
          <c:val>
            <c:numRef>
              <c:f>Matrícula!$C$17:$C$20</c:f>
              <c:numCache>
                <c:formatCode>General</c:formatCode>
                <c:ptCount val="4"/>
                <c:pt idx="0">
                  <c:v>5192</c:v>
                </c:pt>
                <c:pt idx="1">
                  <c:v>6252</c:v>
                </c:pt>
                <c:pt idx="2">
                  <c:v>6724</c:v>
                </c:pt>
                <c:pt idx="3">
                  <c:v>6762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038-42F5-843F-65477268F8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669223008"/>
        <c:axId val="1669235488"/>
      </c:barChart>
      <c:lineChart>
        <c:grouping val="standard"/>
        <c:varyColors val="0"/>
        <c:ser>
          <c:idx val="2"/>
          <c:order val="2"/>
          <c:tx>
            <c:strRef>
              <c:f>Matrícula!$D$16</c:f>
              <c:strCache>
                <c:ptCount val="1"/>
                <c:pt idx="0">
                  <c:v>Total</c:v>
                </c:pt>
              </c:strCache>
            </c:strRef>
          </c:tx>
          <c:spPr>
            <a:ln w="28575" cap="rnd">
              <a:solidFill>
                <a:srgbClr val="99663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996633"/>
              </a:solidFill>
              <a:ln w="9525">
                <a:solidFill>
                  <a:srgbClr val="996633"/>
                </a:solidFill>
              </a:ln>
              <a:effectLst/>
            </c:spPr>
          </c:marker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Matrícula!$A$17:$A$20</c:f>
              <c:strCache>
                <c:ptCount val="4"/>
                <c:pt idx="0">
                  <c:v>2022-23</c:v>
                </c:pt>
                <c:pt idx="1">
                  <c:v>2023-24</c:v>
                </c:pt>
                <c:pt idx="2">
                  <c:v>2024-25</c:v>
                </c:pt>
                <c:pt idx="3">
                  <c:v>2025-26*</c:v>
                </c:pt>
              </c:strCache>
            </c:strRef>
          </c:cat>
          <c:val>
            <c:numRef>
              <c:f>Matrícula!$D$17:$D$20</c:f>
              <c:numCache>
                <c:formatCode>General</c:formatCode>
                <c:ptCount val="4"/>
                <c:pt idx="0">
                  <c:v>16341</c:v>
                </c:pt>
                <c:pt idx="1">
                  <c:v>15731</c:v>
                </c:pt>
                <c:pt idx="2">
                  <c:v>17202</c:v>
                </c:pt>
                <c:pt idx="3">
                  <c:v>15952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038-42F5-843F-65477268F8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40373200"/>
        <c:axId val="1140378960"/>
      </c:lineChart>
      <c:catAx>
        <c:axId val="1669223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69235488"/>
        <c:crosses val="autoZero"/>
        <c:auto val="1"/>
        <c:lblAlgn val="ctr"/>
        <c:lblOffset val="100"/>
        <c:noMultiLvlLbl val="0"/>
      </c:catAx>
      <c:valAx>
        <c:axId val="16692354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69223008"/>
        <c:crosses val="autoZero"/>
        <c:crossBetween val="between"/>
      </c:valAx>
      <c:valAx>
        <c:axId val="1140378960"/>
        <c:scaling>
          <c:orientation val="minMax"/>
        </c:scaling>
        <c:delete val="1"/>
        <c:axPos val="r"/>
        <c:numFmt formatCode="General" sourceLinked="1"/>
        <c:majorTickMark val="out"/>
        <c:minorTickMark val="none"/>
        <c:tickLblPos val="nextTo"/>
        <c:crossAx val="1140373200"/>
        <c:crosses val="max"/>
        <c:crossBetween val="between"/>
      </c:valAx>
      <c:catAx>
        <c:axId val="114037320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4037896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Sheet1!$P$28</c:f>
              <c:strCache>
                <c:ptCount val="1"/>
                <c:pt idx="0">
                  <c:v>Español</c:v>
                </c:pt>
              </c:strCache>
            </c:strRef>
          </c:tx>
          <c:spPr>
            <a:ln w="28575" cap="rnd">
              <a:solidFill>
                <a:srgbClr val="FEC10F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EC10F"/>
              </a:solidFill>
              <a:ln w="9525">
                <a:solidFill>
                  <a:srgbClr val="FEC10F"/>
                </a:solidFill>
              </a:ln>
              <a:effectLst/>
            </c:spPr>
          </c:marker>
          <c:dLbls>
            <c:spPr>
              <a:solidFill>
                <a:srgbClr val="FEC10F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Sheet1!$Q$27:$S$27</c:f>
              <c:strCache>
                <c:ptCount val="3"/>
                <c:pt idx="0">
                  <c:v>2022-2023</c:v>
                </c:pt>
                <c:pt idx="1">
                  <c:v>2023-2024</c:v>
                </c:pt>
                <c:pt idx="2">
                  <c:v>2024-2025</c:v>
                </c:pt>
              </c:strCache>
            </c:strRef>
          </c:cat>
          <c:val>
            <c:numRef>
              <c:f>Sheet1!$Q$28:$S$28</c:f>
              <c:numCache>
                <c:formatCode>0.00%</c:formatCode>
                <c:ptCount val="3"/>
                <c:pt idx="0">
                  <c:v>0.84522716585682622</c:v>
                </c:pt>
                <c:pt idx="1">
                  <c:v>0.86150300471708274</c:v>
                </c:pt>
                <c:pt idx="2">
                  <c:v>0.85965968980575214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8C8-494E-8D90-B8E99F7730BB}"/>
            </c:ext>
          </c:extLst>
        </c:ser>
        <c:ser>
          <c:idx val="1"/>
          <c:order val="1"/>
          <c:tx>
            <c:strRef>
              <c:f>Sheet1!$P$29</c:f>
              <c:strCache>
                <c:ptCount val="1"/>
                <c:pt idx="0">
                  <c:v>Inglés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C00000"/>
              </a:solidFill>
              <a:ln w="9525">
                <a:solidFill>
                  <a:srgbClr val="C00000"/>
                </a:solidFill>
              </a:ln>
              <a:effectLst/>
            </c:spPr>
          </c:marker>
          <c:dLbls>
            <c:spPr>
              <a:solidFill>
                <a:srgbClr val="C0000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Sheet1!$Q$27:$S$27</c:f>
              <c:strCache>
                <c:ptCount val="3"/>
                <c:pt idx="0">
                  <c:v>2022-2023</c:v>
                </c:pt>
                <c:pt idx="1">
                  <c:v>2023-2024</c:v>
                </c:pt>
                <c:pt idx="2">
                  <c:v>2024-2025</c:v>
                </c:pt>
              </c:strCache>
            </c:strRef>
          </c:cat>
          <c:val>
            <c:numRef>
              <c:f>Sheet1!$Q$29:$S$29</c:f>
              <c:numCache>
                <c:formatCode>0.00%</c:formatCode>
                <c:ptCount val="3"/>
                <c:pt idx="0">
                  <c:v>0.89057246408453783</c:v>
                </c:pt>
                <c:pt idx="1">
                  <c:v>0.89806386512224345</c:v>
                </c:pt>
                <c:pt idx="2">
                  <c:v>0.90407069144540275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8C8-494E-8D90-B8E99F7730BB}"/>
            </c:ext>
          </c:extLst>
        </c:ser>
        <c:ser>
          <c:idx val="2"/>
          <c:order val="2"/>
          <c:tx>
            <c:strRef>
              <c:f>Sheet1!$P$30</c:f>
              <c:strCache>
                <c:ptCount val="1"/>
                <c:pt idx="0">
                  <c:v>Matemáticas</c:v>
                </c:pt>
              </c:strCache>
            </c:strRef>
          </c:tx>
          <c:spPr>
            <a:ln w="28575" cap="rnd">
              <a:solidFill>
                <a:srgbClr val="1B275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1B2754"/>
              </a:solidFill>
              <a:ln w="9525">
                <a:solidFill>
                  <a:srgbClr val="1B2754"/>
                </a:solidFill>
              </a:ln>
              <a:effectLst/>
            </c:spPr>
          </c:marker>
          <c:dLbls>
            <c:spPr>
              <a:solidFill>
                <a:srgbClr val="1B2754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Sheet1!$Q$27:$S$27</c:f>
              <c:strCache>
                <c:ptCount val="3"/>
                <c:pt idx="0">
                  <c:v>2022-2023</c:v>
                </c:pt>
                <c:pt idx="1">
                  <c:v>2023-2024</c:v>
                </c:pt>
                <c:pt idx="2">
                  <c:v>2024-2025</c:v>
                </c:pt>
              </c:strCache>
            </c:strRef>
          </c:cat>
          <c:val>
            <c:numRef>
              <c:f>Sheet1!$Q$30:$S$30</c:f>
              <c:numCache>
                <c:formatCode>0.00%</c:formatCode>
                <c:ptCount val="3"/>
                <c:pt idx="0">
                  <c:v>0.87886863438885654</c:v>
                </c:pt>
                <c:pt idx="1">
                  <c:v>0.89226902409429709</c:v>
                </c:pt>
                <c:pt idx="2">
                  <c:v>0.88987306308053704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8C8-494E-8D90-B8E99F7730BB}"/>
            </c:ext>
          </c:extLst>
        </c:ser>
        <c:ser>
          <c:idx val="3"/>
          <c:order val="3"/>
          <c:tx>
            <c:strRef>
              <c:f>Sheet1!$P$31</c:f>
              <c:strCache>
                <c:ptCount val="1"/>
                <c:pt idx="0">
                  <c:v>Ciencias</c:v>
                </c:pt>
              </c:strCache>
            </c:strRef>
          </c:tx>
          <c:spPr>
            <a:ln w="28575" cap="rnd">
              <a:solidFill>
                <a:srgbClr val="99663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996633"/>
              </a:solidFill>
              <a:ln w="9525">
                <a:solidFill>
                  <a:srgbClr val="996633"/>
                </a:solidFill>
              </a:ln>
              <a:effectLst/>
            </c:spPr>
          </c:marker>
          <c:dLbls>
            <c:spPr>
              <a:solidFill>
                <a:srgbClr val="996633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Sheet1!$Q$27:$S$27</c:f>
              <c:strCache>
                <c:ptCount val="3"/>
                <c:pt idx="0">
                  <c:v>2022-2023</c:v>
                </c:pt>
                <c:pt idx="1">
                  <c:v>2023-2024</c:v>
                </c:pt>
                <c:pt idx="2">
                  <c:v>2024-2025</c:v>
                </c:pt>
              </c:strCache>
            </c:strRef>
          </c:cat>
          <c:val>
            <c:numRef>
              <c:f>Sheet1!$Q$31:$S$31</c:f>
              <c:numCache>
                <c:formatCode>0.00%</c:formatCode>
                <c:ptCount val="3"/>
                <c:pt idx="0">
                  <c:v>0.92524284882940144</c:v>
                </c:pt>
                <c:pt idx="1">
                  <c:v>0.93171248729207679</c:v>
                </c:pt>
                <c:pt idx="2">
                  <c:v>0.92984493623244513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8C8-494E-8D90-B8E99F7730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37043215"/>
        <c:axId val="1137055215"/>
      </c:lineChart>
      <c:catAx>
        <c:axId val="11370432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37055215"/>
        <c:crosses val="autoZero"/>
        <c:auto val="1"/>
        <c:lblAlgn val="ctr"/>
        <c:lblOffset val="100"/>
        <c:noMultiLvlLbl val="0"/>
      </c:catAx>
      <c:valAx>
        <c:axId val="113705521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3704321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Sheet1!$H$1</c:f>
              <c:strCache>
                <c:ptCount val="1"/>
                <c:pt idx="0">
                  <c:v>2022-23</c:v>
                </c:pt>
              </c:strCache>
            </c:strRef>
          </c:tx>
          <c:spPr>
            <a:solidFill>
              <a:srgbClr val="99663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Sheet1!$G$2:$G$4</c:f>
              <c:strCache>
                <c:ptCount val="3"/>
                <c:pt idx="0">
                  <c:v>Español</c:v>
                </c:pt>
                <c:pt idx="1">
                  <c:v>Inglés</c:v>
                </c:pt>
                <c:pt idx="2">
                  <c:v>Matemáticas</c:v>
                </c:pt>
              </c:strCache>
            </c:strRef>
          </c:cat>
          <c:val>
            <c:numRef>
              <c:f>Sheet1!$H$2:$H$4</c:f>
              <c:numCache>
                <c:formatCode>0.00%</c:formatCode>
                <c:ptCount val="3"/>
                <c:pt idx="0">
                  <c:v>0.498563734290844</c:v>
                </c:pt>
                <c:pt idx="1">
                  <c:v>0.45596010574381202</c:v>
                </c:pt>
                <c:pt idx="2">
                  <c:v>0.61117766862345801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7F4-4EEE-BEDD-46E3DEC5F592}"/>
            </c:ext>
          </c:extLst>
        </c:ser>
        <c:ser>
          <c:idx val="1"/>
          <c:order val="1"/>
          <c:tx>
            <c:strRef>
              <c:f>Sheet1!$I$1</c:f>
              <c:strCache>
                <c:ptCount val="1"/>
                <c:pt idx="0">
                  <c:v>2023-24</c:v>
                </c:pt>
              </c:strCache>
            </c:strRef>
          </c:tx>
          <c:spPr>
            <a:solidFill>
              <a:srgbClr val="FEC10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Sheet1!$G$2:$G$4</c:f>
              <c:strCache>
                <c:ptCount val="3"/>
                <c:pt idx="0">
                  <c:v>Español</c:v>
                </c:pt>
                <c:pt idx="1">
                  <c:v>Inglés</c:v>
                </c:pt>
                <c:pt idx="2">
                  <c:v>Matemáticas</c:v>
                </c:pt>
              </c:strCache>
            </c:strRef>
          </c:cat>
          <c:val>
            <c:numRef>
              <c:f>Sheet1!$I$2:$I$4</c:f>
              <c:numCache>
                <c:formatCode>0.00%</c:formatCode>
                <c:ptCount val="3"/>
                <c:pt idx="0">
                  <c:v>0.57745211466769497</c:v>
                </c:pt>
                <c:pt idx="1">
                  <c:v>0.31718629219273398</c:v>
                </c:pt>
                <c:pt idx="2">
                  <c:v>0.56282117163412104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7F4-4EEE-BEDD-46E3DEC5F592}"/>
            </c:ext>
          </c:extLst>
        </c:ser>
        <c:ser>
          <c:idx val="2"/>
          <c:order val="2"/>
          <c:tx>
            <c:strRef>
              <c:f>Sheet1!$J$1</c:f>
              <c:strCache>
                <c:ptCount val="1"/>
                <c:pt idx="0">
                  <c:v>2024-25</c:v>
                </c:pt>
              </c:strCache>
            </c:strRef>
          </c:tx>
          <c:spPr>
            <a:solidFill>
              <a:srgbClr val="1B275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Sheet1!$G$2:$G$4</c:f>
              <c:strCache>
                <c:ptCount val="3"/>
                <c:pt idx="0">
                  <c:v>Español</c:v>
                </c:pt>
                <c:pt idx="1">
                  <c:v>Inglés</c:v>
                </c:pt>
                <c:pt idx="2">
                  <c:v>Matemáticas</c:v>
                </c:pt>
              </c:strCache>
            </c:strRef>
          </c:cat>
          <c:val>
            <c:numRef>
              <c:f>Sheet1!$J$2:$J$4</c:f>
              <c:numCache>
                <c:formatCode>0.00%</c:formatCode>
                <c:ptCount val="3"/>
                <c:pt idx="0">
                  <c:v>0.65425469826076799</c:v>
                </c:pt>
                <c:pt idx="1">
                  <c:v>0.37941485021564297</c:v>
                </c:pt>
                <c:pt idx="2">
                  <c:v>0.64328948900011595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7F4-4EEE-BEDD-46E3DEC5F5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37012015"/>
        <c:axId val="1137004815"/>
      </c:barChart>
      <c:catAx>
        <c:axId val="11370120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37004815"/>
        <c:crosses val="autoZero"/>
        <c:auto val="1"/>
        <c:lblAlgn val="ctr"/>
        <c:lblOffset val="100"/>
        <c:noMultiLvlLbl val="0"/>
      </c:catAx>
      <c:valAx>
        <c:axId val="113700481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3701201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8817347-581E-4918-9434-DA857F2973AD}" type="doc">
      <dgm:prSet loTypeId="urn:microsoft.com/office/officeart/2005/8/layout/gear1" loCatId="process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5399053-7A78-4976-B81B-FBF2A054F2B8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600" b="1" dirty="0" err="1">
              <a:latin typeface="+mn-lt"/>
              <a:cs typeface="Dreaming Outloud Pro" panose="03050502040302030504" pitchFamily="66" charset="0"/>
            </a:rPr>
            <a:t>Infe-recial</a:t>
          </a:r>
          <a:endParaRPr lang="en-US" sz="1600" b="1" dirty="0">
            <a:latin typeface="+mn-lt"/>
            <a:cs typeface="Dreaming Outloud Pro" panose="03050502040302030504" pitchFamily="66" charset="0"/>
          </a:endParaRPr>
        </a:p>
      </dgm:t>
    </dgm:pt>
    <dgm:pt modelId="{6F5F2B2A-5B1A-4EC6-BBF6-377DE408F994}" type="parTrans" cxnId="{67953F90-7225-4D8A-A934-44633C55E370}">
      <dgm:prSet/>
      <dgm:spPr/>
      <dgm:t>
        <a:bodyPr/>
        <a:lstStyle/>
        <a:p>
          <a:endParaRPr lang="en-US"/>
        </a:p>
      </dgm:t>
    </dgm:pt>
    <dgm:pt modelId="{FDCA21F1-7952-497D-BBD7-4EB66D46EE35}" type="sibTrans" cxnId="{67953F90-7225-4D8A-A934-44633C55E370}">
      <dgm:prSet/>
      <dgm:spPr>
        <a:solidFill>
          <a:schemeClr val="accent6"/>
        </a:solidFill>
      </dgm:spPr>
      <dgm:t>
        <a:bodyPr/>
        <a:lstStyle/>
        <a:p>
          <a:endParaRPr lang="en-US"/>
        </a:p>
      </dgm:t>
    </dgm:pt>
    <dgm:pt modelId="{3B152B49-C500-400D-A96D-B78516ACC61B}">
      <dgm:prSet phldrT="[Text]" custT="1"/>
      <dgm:spPr/>
      <dgm:t>
        <a:bodyPr/>
        <a:lstStyle/>
        <a:p>
          <a:r>
            <a:rPr lang="en-US" sz="1600" b="1" dirty="0" err="1">
              <a:latin typeface="+mn-lt"/>
              <a:cs typeface="Dreaming Outloud Pro" panose="03050502040302030504" pitchFamily="66" charset="0"/>
            </a:rPr>
            <a:t>Literal</a:t>
          </a:r>
          <a:endParaRPr lang="en-US" sz="1600" b="1" dirty="0">
            <a:latin typeface="+mn-lt"/>
            <a:cs typeface="Dreaming Outloud Pro" panose="03050502040302030504" pitchFamily="66" charset="0"/>
          </a:endParaRPr>
        </a:p>
      </dgm:t>
    </dgm:pt>
    <dgm:pt modelId="{86B6E77A-0EAC-4A63-BFC9-0CD75F12BB6E}" type="parTrans" cxnId="{239AA6F2-2DA5-4060-AE2B-B03589EA2BA9}">
      <dgm:prSet/>
      <dgm:spPr/>
      <dgm:t>
        <a:bodyPr/>
        <a:lstStyle/>
        <a:p>
          <a:endParaRPr lang="en-US"/>
        </a:p>
      </dgm:t>
    </dgm:pt>
    <dgm:pt modelId="{A500EDC3-DCF5-4968-BCD6-E0359A914B28}" type="sibTrans" cxnId="{239AA6F2-2DA5-4060-AE2B-B03589EA2BA9}">
      <dgm:prSet/>
      <dgm:spPr/>
      <dgm:t>
        <a:bodyPr/>
        <a:lstStyle/>
        <a:p>
          <a:endParaRPr lang="en-US"/>
        </a:p>
      </dgm:t>
    </dgm:pt>
    <dgm:pt modelId="{708208F3-4140-4697-9D06-C8F479711E3D}">
      <dgm:prSet phldrT="[Text]" custT="1"/>
      <dgm:spPr/>
      <dgm:t>
        <a:bodyPr/>
        <a:lstStyle/>
        <a:p>
          <a:r>
            <a:rPr lang="en-US" sz="1600" b="1" dirty="0" err="1">
              <a:latin typeface="+mn-lt"/>
              <a:cs typeface="Dreaming Outloud Pro" panose="03050502040302030504" pitchFamily="66" charset="0"/>
            </a:rPr>
            <a:t>Crítico</a:t>
          </a:r>
          <a:endParaRPr lang="en-US" sz="1600" b="1" dirty="0">
            <a:latin typeface="+mn-lt"/>
            <a:cs typeface="Dreaming Outloud Pro" panose="03050502040302030504" pitchFamily="66" charset="0"/>
          </a:endParaRPr>
        </a:p>
      </dgm:t>
    </dgm:pt>
    <dgm:pt modelId="{00CFC857-17B9-4131-B33B-9F89211C3817}" type="parTrans" cxnId="{A961733C-7D52-4F66-99C2-24A7D1931DD2}">
      <dgm:prSet/>
      <dgm:spPr/>
      <dgm:t>
        <a:bodyPr/>
        <a:lstStyle/>
        <a:p>
          <a:endParaRPr lang="en-US"/>
        </a:p>
      </dgm:t>
    </dgm:pt>
    <dgm:pt modelId="{971A301E-E5D2-4592-A662-15207B349F1A}" type="sibTrans" cxnId="{A961733C-7D52-4F66-99C2-24A7D1931DD2}">
      <dgm:prSet/>
      <dgm:spPr/>
      <dgm:t>
        <a:bodyPr/>
        <a:lstStyle/>
        <a:p>
          <a:endParaRPr lang="en-US"/>
        </a:p>
      </dgm:t>
    </dgm:pt>
    <dgm:pt modelId="{FAEAC9AD-2DF0-4EB0-A595-D40FF9800835}" type="pres">
      <dgm:prSet presAssocID="{E8817347-581E-4918-9434-DA857F2973AD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5768A00C-C494-4F70-BE07-D9D2D372BEA1}" type="pres">
      <dgm:prSet presAssocID="{708208F3-4140-4697-9D06-C8F479711E3D}" presName="gear1" presStyleLbl="node1" presStyleIdx="0" presStyleCnt="3">
        <dgm:presLayoutVars>
          <dgm:chMax val="1"/>
          <dgm:bulletEnabled val="1"/>
        </dgm:presLayoutVars>
      </dgm:prSet>
      <dgm:spPr/>
    </dgm:pt>
    <dgm:pt modelId="{6DFC013B-6BDB-493B-B1DA-13BEE907D4F9}" type="pres">
      <dgm:prSet presAssocID="{708208F3-4140-4697-9D06-C8F479711E3D}" presName="gear1srcNode" presStyleLbl="node1" presStyleIdx="0" presStyleCnt="3"/>
      <dgm:spPr/>
    </dgm:pt>
    <dgm:pt modelId="{F99C58C8-C5A4-4C8C-B363-1C80A33E5894}" type="pres">
      <dgm:prSet presAssocID="{708208F3-4140-4697-9D06-C8F479711E3D}" presName="gear1dstNode" presStyleLbl="node1" presStyleIdx="0" presStyleCnt="3"/>
      <dgm:spPr/>
    </dgm:pt>
    <dgm:pt modelId="{FBF04A30-4BA0-4D17-B52B-A03823BB5706}" type="pres">
      <dgm:prSet presAssocID="{65399053-7A78-4976-B81B-FBF2A054F2B8}" presName="gear2" presStyleLbl="node1" presStyleIdx="1" presStyleCnt="3">
        <dgm:presLayoutVars>
          <dgm:chMax val="1"/>
          <dgm:bulletEnabled val="1"/>
        </dgm:presLayoutVars>
      </dgm:prSet>
      <dgm:spPr/>
    </dgm:pt>
    <dgm:pt modelId="{DA1E5604-4F85-4419-92EB-F0A019B6E120}" type="pres">
      <dgm:prSet presAssocID="{65399053-7A78-4976-B81B-FBF2A054F2B8}" presName="gear2srcNode" presStyleLbl="node1" presStyleIdx="1" presStyleCnt="3"/>
      <dgm:spPr/>
    </dgm:pt>
    <dgm:pt modelId="{8DE659C5-1B4C-4E37-B0A6-A0D1CB6AEDBA}" type="pres">
      <dgm:prSet presAssocID="{65399053-7A78-4976-B81B-FBF2A054F2B8}" presName="gear2dstNode" presStyleLbl="node1" presStyleIdx="1" presStyleCnt="3"/>
      <dgm:spPr/>
    </dgm:pt>
    <dgm:pt modelId="{C567376B-97CF-4D3A-8CFD-811F60125B5B}" type="pres">
      <dgm:prSet presAssocID="{3B152B49-C500-400D-A96D-B78516ACC61B}" presName="gear3" presStyleLbl="node1" presStyleIdx="2" presStyleCnt="3"/>
      <dgm:spPr/>
    </dgm:pt>
    <dgm:pt modelId="{DF77B8CA-C581-4B4C-9CE2-938199D73F06}" type="pres">
      <dgm:prSet presAssocID="{3B152B49-C500-400D-A96D-B78516ACC61B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338CBD33-5BEE-4195-AFE0-99A8EB8A252A}" type="pres">
      <dgm:prSet presAssocID="{3B152B49-C500-400D-A96D-B78516ACC61B}" presName="gear3srcNode" presStyleLbl="node1" presStyleIdx="2" presStyleCnt="3"/>
      <dgm:spPr/>
    </dgm:pt>
    <dgm:pt modelId="{D800C442-788F-4A9A-9F8F-95019D39A48E}" type="pres">
      <dgm:prSet presAssocID="{3B152B49-C500-400D-A96D-B78516ACC61B}" presName="gear3dstNode" presStyleLbl="node1" presStyleIdx="2" presStyleCnt="3"/>
      <dgm:spPr/>
    </dgm:pt>
    <dgm:pt modelId="{764B9E92-9354-42FF-8B2E-46480D9C6162}" type="pres">
      <dgm:prSet presAssocID="{971A301E-E5D2-4592-A662-15207B349F1A}" presName="connector1" presStyleLbl="sibTrans2D1" presStyleIdx="0" presStyleCnt="3"/>
      <dgm:spPr/>
    </dgm:pt>
    <dgm:pt modelId="{599B52C9-6375-48E1-84A4-7D62394180E4}" type="pres">
      <dgm:prSet presAssocID="{FDCA21F1-7952-497D-BBD7-4EB66D46EE35}" presName="connector2" presStyleLbl="sibTrans2D1" presStyleIdx="1" presStyleCnt="3"/>
      <dgm:spPr/>
    </dgm:pt>
    <dgm:pt modelId="{74C5B2BF-ED82-4781-9E19-9732EAD4F997}" type="pres">
      <dgm:prSet presAssocID="{A500EDC3-DCF5-4968-BCD6-E0359A914B28}" presName="connector3" presStyleLbl="sibTrans2D1" presStyleIdx="2" presStyleCnt="3"/>
      <dgm:spPr/>
    </dgm:pt>
  </dgm:ptLst>
  <dgm:cxnLst>
    <dgm:cxn modelId="{993C371C-7E1C-40F8-9B37-5273505EF1C3}" type="presOf" srcId="{FDCA21F1-7952-497D-BBD7-4EB66D46EE35}" destId="{599B52C9-6375-48E1-84A4-7D62394180E4}" srcOrd="0" destOrd="0" presId="urn:microsoft.com/office/officeart/2005/8/layout/gear1"/>
    <dgm:cxn modelId="{062A6C1F-DFB3-4A50-B80E-588445D5B757}" type="presOf" srcId="{3B152B49-C500-400D-A96D-B78516ACC61B}" destId="{338CBD33-5BEE-4195-AFE0-99A8EB8A252A}" srcOrd="2" destOrd="0" presId="urn:microsoft.com/office/officeart/2005/8/layout/gear1"/>
    <dgm:cxn modelId="{A0CC9425-FB76-429B-9329-7051DCC0C2CC}" type="presOf" srcId="{65399053-7A78-4976-B81B-FBF2A054F2B8}" destId="{FBF04A30-4BA0-4D17-B52B-A03823BB5706}" srcOrd="0" destOrd="0" presId="urn:microsoft.com/office/officeart/2005/8/layout/gear1"/>
    <dgm:cxn modelId="{A961733C-7D52-4F66-99C2-24A7D1931DD2}" srcId="{E8817347-581E-4918-9434-DA857F2973AD}" destId="{708208F3-4140-4697-9D06-C8F479711E3D}" srcOrd="0" destOrd="0" parTransId="{00CFC857-17B9-4131-B33B-9F89211C3817}" sibTransId="{971A301E-E5D2-4592-A662-15207B349F1A}"/>
    <dgm:cxn modelId="{DDF36D61-2A52-4611-BAF6-CCDE9C829306}" type="presOf" srcId="{65399053-7A78-4976-B81B-FBF2A054F2B8}" destId="{DA1E5604-4F85-4419-92EB-F0A019B6E120}" srcOrd="1" destOrd="0" presId="urn:microsoft.com/office/officeart/2005/8/layout/gear1"/>
    <dgm:cxn modelId="{C8BBC568-FAFF-4583-A62B-446819DC2765}" type="presOf" srcId="{65399053-7A78-4976-B81B-FBF2A054F2B8}" destId="{8DE659C5-1B4C-4E37-B0A6-A0D1CB6AEDBA}" srcOrd="2" destOrd="0" presId="urn:microsoft.com/office/officeart/2005/8/layout/gear1"/>
    <dgm:cxn modelId="{E60B546E-DDEF-4330-AE8E-0375C62BB69C}" type="presOf" srcId="{3B152B49-C500-400D-A96D-B78516ACC61B}" destId="{D800C442-788F-4A9A-9F8F-95019D39A48E}" srcOrd="3" destOrd="0" presId="urn:microsoft.com/office/officeart/2005/8/layout/gear1"/>
    <dgm:cxn modelId="{88739B8D-7DCD-45C1-A1B9-47CE2D5A870C}" type="presOf" srcId="{971A301E-E5D2-4592-A662-15207B349F1A}" destId="{764B9E92-9354-42FF-8B2E-46480D9C6162}" srcOrd="0" destOrd="0" presId="urn:microsoft.com/office/officeart/2005/8/layout/gear1"/>
    <dgm:cxn modelId="{67953F90-7225-4D8A-A934-44633C55E370}" srcId="{E8817347-581E-4918-9434-DA857F2973AD}" destId="{65399053-7A78-4976-B81B-FBF2A054F2B8}" srcOrd="1" destOrd="0" parTransId="{6F5F2B2A-5B1A-4EC6-BBF6-377DE408F994}" sibTransId="{FDCA21F1-7952-497D-BBD7-4EB66D46EE35}"/>
    <dgm:cxn modelId="{82335C9C-EAA9-4FF9-BF8A-F8719A445FCB}" type="presOf" srcId="{708208F3-4140-4697-9D06-C8F479711E3D}" destId="{6DFC013B-6BDB-493B-B1DA-13BEE907D4F9}" srcOrd="1" destOrd="0" presId="urn:microsoft.com/office/officeart/2005/8/layout/gear1"/>
    <dgm:cxn modelId="{B3329EA0-C3CF-481E-AB93-505099830F04}" type="presOf" srcId="{E8817347-581E-4918-9434-DA857F2973AD}" destId="{FAEAC9AD-2DF0-4EB0-A595-D40FF9800835}" srcOrd="0" destOrd="0" presId="urn:microsoft.com/office/officeart/2005/8/layout/gear1"/>
    <dgm:cxn modelId="{7C2B29B4-20BD-4F65-82FB-30DACB56A61C}" type="presOf" srcId="{3B152B49-C500-400D-A96D-B78516ACC61B}" destId="{DF77B8CA-C581-4B4C-9CE2-938199D73F06}" srcOrd="1" destOrd="0" presId="urn:microsoft.com/office/officeart/2005/8/layout/gear1"/>
    <dgm:cxn modelId="{8AA4EBBE-1AD1-4598-9E8F-D0BBA7043B1C}" type="presOf" srcId="{708208F3-4140-4697-9D06-C8F479711E3D}" destId="{F99C58C8-C5A4-4C8C-B363-1C80A33E5894}" srcOrd="2" destOrd="0" presId="urn:microsoft.com/office/officeart/2005/8/layout/gear1"/>
    <dgm:cxn modelId="{A7E2A1D5-73D9-4804-8006-9591E02ECB67}" type="presOf" srcId="{708208F3-4140-4697-9D06-C8F479711E3D}" destId="{5768A00C-C494-4F70-BE07-D9D2D372BEA1}" srcOrd="0" destOrd="0" presId="urn:microsoft.com/office/officeart/2005/8/layout/gear1"/>
    <dgm:cxn modelId="{9014DAE3-7899-4D48-AE4D-C99BC94002AC}" type="presOf" srcId="{A500EDC3-DCF5-4968-BCD6-E0359A914B28}" destId="{74C5B2BF-ED82-4781-9E19-9732EAD4F997}" srcOrd="0" destOrd="0" presId="urn:microsoft.com/office/officeart/2005/8/layout/gear1"/>
    <dgm:cxn modelId="{239AA6F2-2DA5-4060-AE2B-B03589EA2BA9}" srcId="{E8817347-581E-4918-9434-DA857F2973AD}" destId="{3B152B49-C500-400D-A96D-B78516ACC61B}" srcOrd="2" destOrd="0" parTransId="{86B6E77A-0EAC-4A63-BFC9-0CD75F12BB6E}" sibTransId="{A500EDC3-DCF5-4968-BCD6-E0359A914B28}"/>
    <dgm:cxn modelId="{4CEE96F5-5881-4073-9A68-EEB6E0D63655}" type="presOf" srcId="{3B152B49-C500-400D-A96D-B78516ACC61B}" destId="{C567376B-97CF-4D3A-8CFD-811F60125B5B}" srcOrd="0" destOrd="0" presId="urn:microsoft.com/office/officeart/2005/8/layout/gear1"/>
    <dgm:cxn modelId="{419157F8-E25F-4BD4-9851-4DC6059D30D8}" type="presParOf" srcId="{FAEAC9AD-2DF0-4EB0-A595-D40FF9800835}" destId="{5768A00C-C494-4F70-BE07-D9D2D372BEA1}" srcOrd="0" destOrd="0" presId="urn:microsoft.com/office/officeart/2005/8/layout/gear1"/>
    <dgm:cxn modelId="{1DF79BB4-771C-4DF4-A7CC-80B3EC39782B}" type="presParOf" srcId="{FAEAC9AD-2DF0-4EB0-A595-D40FF9800835}" destId="{6DFC013B-6BDB-493B-B1DA-13BEE907D4F9}" srcOrd="1" destOrd="0" presId="urn:microsoft.com/office/officeart/2005/8/layout/gear1"/>
    <dgm:cxn modelId="{00CA71FD-C75F-456C-AC7C-D0B35930557C}" type="presParOf" srcId="{FAEAC9AD-2DF0-4EB0-A595-D40FF9800835}" destId="{F99C58C8-C5A4-4C8C-B363-1C80A33E5894}" srcOrd="2" destOrd="0" presId="urn:microsoft.com/office/officeart/2005/8/layout/gear1"/>
    <dgm:cxn modelId="{B05D09B9-3683-4508-AC5D-EC8124A65257}" type="presParOf" srcId="{FAEAC9AD-2DF0-4EB0-A595-D40FF9800835}" destId="{FBF04A30-4BA0-4D17-B52B-A03823BB5706}" srcOrd="3" destOrd="0" presId="urn:microsoft.com/office/officeart/2005/8/layout/gear1"/>
    <dgm:cxn modelId="{ED68B73F-5DC8-4FF4-B581-CEA6B665A262}" type="presParOf" srcId="{FAEAC9AD-2DF0-4EB0-A595-D40FF9800835}" destId="{DA1E5604-4F85-4419-92EB-F0A019B6E120}" srcOrd="4" destOrd="0" presId="urn:microsoft.com/office/officeart/2005/8/layout/gear1"/>
    <dgm:cxn modelId="{A64D88A6-BAB6-4F1F-A60E-951F6DEFAB2B}" type="presParOf" srcId="{FAEAC9AD-2DF0-4EB0-A595-D40FF9800835}" destId="{8DE659C5-1B4C-4E37-B0A6-A0D1CB6AEDBA}" srcOrd="5" destOrd="0" presId="urn:microsoft.com/office/officeart/2005/8/layout/gear1"/>
    <dgm:cxn modelId="{FD80F0F5-6100-474F-8D6C-2CF9DE012387}" type="presParOf" srcId="{FAEAC9AD-2DF0-4EB0-A595-D40FF9800835}" destId="{C567376B-97CF-4D3A-8CFD-811F60125B5B}" srcOrd="6" destOrd="0" presId="urn:microsoft.com/office/officeart/2005/8/layout/gear1"/>
    <dgm:cxn modelId="{B09147BC-657D-44C6-AEA8-F0EECD12221A}" type="presParOf" srcId="{FAEAC9AD-2DF0-4EB0-A595-D40FF9800835}" destId="{DF77B8CA-C581-4B4C-9CE2-938199D73F06}" srcOrd="7" destOrd="0" presId="urn:microsoft.com/office/officeart/2005/8/layout/gear1"/>
    <dgm:cxn modelId="{1B0EA9E4-8A80-4B89-8129-BD3E2CE08D6C}" type="presParOf" srcId="{FAEAC9AD-2DF0-4EB0-A595-D40FF9800835}" destId="{338CBD33-5BEE-4195-AFE0-99A8EB8A252A}" srcOrd="8" destOrd="0" presId="urn:microsoft.com/office/officeart/2005/8/layout/gear1"/>
    <dgm:cxn modelId="{509FD789-D2A4-4AB3-8692-49C656C1C1F7}" type="presParOf" srcId="{FAEAC9AD-2DF0-4EB0-A595-D40FF9800835}" destId="{D800C442-788F-4A9A-9F8F-95019D39A48E}" srcOrd="9" destOrd="0" presId="urn:microsoft.com/office/officeart/2005/8/layout/gear1"/>
    <dgm:cxn modelId="{224B380A-5307-491E-9022-E18ADC64793A}" type="presParOf" srcId="{FAEAC9AD-2DF0-4EB0-A595-D40FF9800835}" destId="{764B9E92-9354-42FF-8B2E-46480D9C6162}" srcOrd="10" destOrd="0" presId="urn:microsoft.com/office/officeart/2005/8/layout/gear1"/>
    <dgm:cxn modelId="{29BEDF0E-A0AB-464B-BD2C-B1D07742D047}" type="presParOf" srcId="{FAEAC9AD-2DF0-4EB0-A595-D40FF9800835}" destId="{599B52C9-6375-48E1-84A4-7D62394180E4}" srcOrd="11" destOrd="0" presId="urn:microsoft.com/office/officeart/2005/8/layout/gear1"/>
    <dgm:cxn modelId="{BDEA2D7F-8C6B-44AF-8E44-925A4B73E623}" type="presParOf" srcId="{FAEAC9AD-2DF0-4EB0-A595-D40FF9800835}" destId="{74C5B2BF-ED82-4781-9E19-9732EAD4F997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BCE61A7-731B-4071-AD51-100DA33C2903}" type="doc">
      <dgm:prSet loTypeId="urn:microsoft.com/office/officeart/2005/8/layout/chevron1" loCatId="process" qsTypeId="urn:microsoft.com/office/officeart/2005/8/quickstyle/simple1" qsCatId="simple" csTypeId="urn:microsoft.com/office/officeart/2005/8/colors/colorful1" csCatId="colorful" phldr="1"/>
      <dgm:spPr/>
    </dgm:pt>
    <dgm:pt modelId="{9FE0D200-F4F8-4707-9BD2-310DBAF40806}">
      <dgm:prSet phldrT="[Text]" custT="1"/>
      <dgm:spPr/>
      <dgm:t>
        <a:bodyPr/>
        <a:lstStyle/>
        <a:p>
          <a:r>
            <a:rPr lang="es-PR" sz="1800" b="1" dirty="0">
              <a:solidFill>
                <a:schemeClr val="bg1"/>
              </a:solidFill>
              <a:latin typeface="+mn-lt"/>
              <a:cs typeface="Dreaming Outloud Pro" panose="03050502040302030504" pitchFamily="66" charset="0"/>
            </a:rPr>
            <a:t>Antes de la lectura</a:t>
          </a:r>
          <a:endParaRPr lang="en-US" sz="1800" b="1" dirty="0">
            <a:solidFill>
              <a:schemeClr val="bg1"/>
            </a:solidFill>
            <a:latin typeface="+mn-lt"/>
            <a:cs typeface="Dreaming Outloud Pro" panose="03050502040302030504" pitchFamily="66" charset="0"/>
          </a:endParaRPr>
        </a:p>
      </dgm:t>
    </dgm:pt>
    <dgm:pt modelId="{F74048C8-80FB-41CC-9C3B-9459668A433A}" type="parTrans" cxnId="{2462993F-7D46-49E0-A071-64818564CE20}">
      <dgm:prSet/>
      <dgm:spPr/>
      <dgm:t>
        <a:bodyPr/>
        <a:lstStyle/>
        <a:p>
          <a:endParaRPr lang="en-US" sz="2400" b="1">
            <a:solidFill>
              <a:schemeClr val="bg1"/>
            </a:solidFill>
          </a:endParaRPr>
        </a:p>
      </dgm:t>
    </dgm:pt>
    <dgm:pt modelId="{9D0711A8-89AD-4C66-AC74-B2C235F95BDE}" type="sibTrans" cxnId="{2462993F-7D46-49E0-A071-64818564CE20}">
      <dgm:prSet/>
      <dgm:spPr/>
      <dgm:t>
        <a:bodyPr/>
        <a:lstStyle/>
        <a:p>
          <a:endParaRPr lang="en-US" sz="2400" b="1">
            <a:solidFill>
              <a:schemeClr val="bg1"/>
            </a:solidFill>
          </a:endParaRPr>
        </a:p>
      </dgm:t>
    </dgm:pt>
    <dgm:pt modelId="{4DC14A7D-DDA8-4708-922E-8B23528E335D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1">
              <a:solidFill>
                <a:schemeClr val="bg1"/>
              </a:solidFill>
              <a:latin typeface="+mn-lt"/>
              <a:cs typeface="Dreaming Outloud Pro" panose="03050502040302030504" pitchFamily="66" charset="0"/>
            </a:rPr>
            <a:t>Durate la lectura </a:t>
          </a:r>
        </a:p>
      </dgm:t>
    </dgm:pt>
    <dgm:pt modelId="{725214D3-D310-4A27-B9FD-C2B624CAE38C}" type="parTrans" cxnId="{808774B1-2FBE-407E-B61B-8AEB03CEAD5B}">
      <dgm:prSet/>
      <dgm:spPr/>
      <dgm:t>
        <a:bodyPr/>
        <a:lstStyle/>
        <a:p>
          <a:endParaRPr lang="en-US" sz="2400" b="1">
            <a:solidFill>
              <a:schemeClr val="bg1"/>
            </a:solidFill>
          </a:endParaRPr>
        </a:p>
      </dgm:t>
    </dgm:pt>
    <dgm:pt modelId="{8FC63FB3-CDC3-4169-9DE9-C4603C66698B}" type="sibTrans" cxnId="{808774B1-2FBE-407E-B61B-8AEB03CEAD5B}">
      <dgm:prSet/>
      <dgm:spPr/>
      <dgm:t>
        <a:bodyPr/>
        <a:lstStyle/>
        <a:p>
          <a:endParaRPr lang="en-US" sz="2400" b="1">
            <a:solidFill>
              <a:schemeClr val="bg1"/>
            </a:solidFill>
          </a:endParaRPr>
        </a:p>
      </dgm:t>
    </dgm:pt>
    <dgm:pt modelId="{07336446-67ED-4094-93C6-DCA99E898A46}">
      <dgm:prSet phldrT="[Text]" custT="1"/>
      <dgm:spPr/>
      <dgm:t>
        <a:bodyPr/>
        <a:lstStyle/>
        <a:p>
          <a:r>
            <a:rPr lang="en-US" sz="1800" b="1" dirty="0" err="1">
              <a:solidFill>
                <a:schemeClr val="bg1"/>
              </a:solidFill>
              <a:latin typeface="+mn-lt"/>
              <a:cs typeface="Dreaming Outloud Pro" panose="03050502040302030504" pitchFamily="66" charset="0"/>
            </a:rPr>
            <a:t>Después</a:t>
          </a:r>
          <a:r>
            <a:rPr lang="en-US" sz="1800" b="1" dirty="0">
              <a:solidFill>
                <a:schemeClr val="bg1"/>
              </a:solidFill>
              <a:latin typeface="+mn-lt"/>
              <a:cs typeface="Dreaming Outloud Pro" panose="03050502040302030504" pitchFamily="66" charset="0"/>
            </a:rPr>
            <a:t> de la </a:t>
          </a:r>
          <a:r>
            <a:rPr lang="en-US" sz="1800" b="1" dirty="0" err="1">
              <a:solidFill>
                <a:schemeClr val="bg1"/>
              </a:solidFill>
              <a:latin typeface="+mn-lt"/>
              <a:cs typeface="Dreaming Outloud Pro" panose="03050502040302030504" pitchFamily="66" charset="0"/>
            </a:rPr>
            <a:t>lectura</a:t>
          </a:r>
          <a:endParaRPr lang="en-US" sz="1800" b="1" dirty="0">
            <a:solidFill>
              <a:schemeClr val="bg1"/>
            </a:solidFill>
            <a:latin typeface="+mn-lt"/>
            <a:cs typeface="Dreaming Outloud Pro" panose="03050502040302030504" pitchFamily="66" charset="0"/>
          </a:endParaRPr>
        </a:p>
      </dgm:t>
    </dgm:pt>
    <dgm:pt modelId="{052F8F76-1245-49FE-A830-F06550A2E4BB}" type="parTrans" cxnId="{48CDBA71-C281-46E1-B572-AB9C72325639}">
      <dgm:prSet/>
      <dgm:spPr/>
      <dgm:t>
        <a:bodyPr/>
        <a:lstStyle/>
        <a:p>
          <a:endParaRPr lang="en-US" sz="2400" b="1">
            <a:solidFill>
              <a:schemeClr val="bg1"/>
            </a:solidFill>
          </a:endParaRPr>
        </a:p>
      </dgm:t>
    </dgm:pt>
    <dgm:pt modelId="{5428229F-594A-4200-91DE-0392B09D80D6}" type="sibTrans" cxnId="{48CDBA71-C281-46E1-B572-AB9C72325639}">
      <dgm:prSet/>
      <dgm:spPr/>
      <dgm:t>
        <a:bodyPr/>
        <a:lstStyle/>
        <a:p>
          <a:endParaRPr lang="en-US" sz="2400" b="1">
            <a:solidFill>
              <a:schemeClr val="bg1"/>
            </a:solidFill>
          </a:endParaRPr>
        </a:p>
      </dgm:t>
    </dgm:pt>
    <dgm:pt modelId="{A4E49DA5-3683-489B-B271-5840F79E2E17}" type="pres">
      <dgm:prSet presAssocID="{BBCE61A7-731B-4071-AD51-100DA33C2903}" presName="Name0" presStyleCnt="0">
        <dgm:presLayoutVars>
          <dgm:dir/>
          <dgm:animLvl val="lvl"/>
          <dgm:resizeHandles val="exact"/>
        </dgm:presLayoutVars>
      </dgm:prSet>
      <dgm:spPr/>
    </dgm:pt>
    <dgm:pt modelId="{57859B39-809F-40F6-B897-2A20F2E30F92}" type="pres">
      <dgm:prSet presAssocID="{9FE0D200-F4F8-4707-9BD2-310DBAF40806}" presName="parTxOnly" presStyleLbl="node1" presStyleIdx="0" presStyleCnt="3" custLinFactNeighborX="43593" custLinFactNeighborY="3739">
        <dgm:presLayoutVars>
          <dgm:chMax val="0"/>
          <dgm:chPref val="0"/>
          <dgm:bulletEnabled val="1"/>
        </dgm:presLayoutVars>
      </dgm:prSet>
      <dgm:spPr/>
    </dgm:pt>
    <dgm:pt modelId="{D110CCB9-1F0D-4F4D-92C0-EDFF6B59E731}" type="pres">
      <dgm:prSet presAssocID="{9D0711A8-89AD-4C66-AC74-B2C235F95BDE}" presName="parTxOnlySpace" presStyleCnt="0"/>
      <dgm:spPr/>
    </dgm:pt>
    <dgm:pt modelId="{381ACEAF-8D39-41E1-A18F-536D985339DF}" type="pres">
      <dgm:prSet presAssocID="{4DC14A7D-DDA8-4708-922E-8B23528E335D}" presName="parTxOnly" presStyleLbl="node1" presStyleIdx="1" presStyleCnt="3" custLinFactNeighborX="43593" custLinFactNeighborY="3739">
        <dgm:presLayoutVars>
          <dgm:chMax val="0"/>
          <dgm:chPref val="0"/>
          <dgm:bulletEnabled val="1"/>
        </dgm:presLayoutVars>
      </dgm:prSet>
      <dgm:spPr/>
    </dgm:pt>
    <dgm:pt modelId="{2A9D7EA6-2D0D-487A-B0B8-912C2097D07B}" type="pres">
      <dgm:prSet presAssocID="{8FC63FB3-CDC3-4169-9DE9-C4603C66698B}" presName="parTxOnlySpace" presStyleCnt="0"/>
      <dgm:spPr/>
    </dgm:pt>
    <dgm:pt modelId="{A70EEFB6-7901-4446-BD0B-F39FB8481CB6}" type="pres">
      <dgm:prSet presAssocID="{07336446-67ED-4094-93C6-DCA99E898A46}" presName="parTxOnly" presStyleLbl="node1" presStyleIdx="2" presStyleCnt="3" custLinFactNeighborX="43593" custLinFactNeighborY="3739">
        <dgm:presLayoutVars>
          <dgm:chMax val="0"/>
          <dgm:chPref val="0"/>
          <dgm:bulletEnabled val="1"/>
        </dgm:presLayoutVars>
      </dgm:prSet>
      <dgm:spPr/>
    </dgm:pt>
  </dgm:ptLst>
  <dgm:cxnLst>
    <dgm:cxn modelId="{2462993F-7D46-49E0-A071-64818564CE20}" srcId="{BBCE61A7-731B-4071-AD51-100DA33C2903}" destId="{9FE0D200-F4F8-4707-9BD2-310DBAF40806}" srcOrd="0" destOrd="0" parTransId="{F74048C8-80FB-41CC-9C3B-9459668A433A}" sibTransId="{9D0711A8-89AD-4C66-AC74-B2C235F95BDE}"/>
    <dgm:cxn modelId="{48CDBA71-C281-46E1-B572-AB9C72325639}" srcId="{BBCE61A7-731B-4071-AD51-100DA33C2903}" destId="{07336446-67ED-4094-93C6-DCA99E898A46}" srcOrd="2" destOrd="0" parTransId="{052F8F76-1245-49FE-A830-F06550A2E4BB}" sibTransId="{5428229F-594A-4200-91DE-0392B09D80D6}"/>
    <dgm:cxn modelId="{808774B1-2FBE-407E-B61B-8AEB03CEAD5B}" srcId="{BBCE61A7-731B-4071-AD51-100DA33C2903}" destId="{4DC14A7D-DDA8-4708-922E-8B23528E335D}" srcOrd="1" destOrd="0" parTransId="{725214D3-D310-4A27-B9FD-C2B624CAE38C}" sibTransId="{8FC63FB3-CDC3-4169-9DE9-C4603C66698B}"/>
    <dgm:cxn modelId="{E70924C4-7056-4C4A-ADCF-C38A49A5C4DC}" type="presOf" srcId="{BBCE61A7-731B-4071-AD51-100DA33C2903}" destId="{A4E49DA5-3683-489B-B271-5840F79E2E17}" srcOrd="0" destOrd="0" presId="urn:microsoft.com/office/officeart/2005/8/layout/chevron1"/>
    <dgm:cxn modelId="{E9C731E3-E6AD-4852-808D-B791DD5B6198}" type="presOf" srcId="{4DC14A7D-DDA8-4708-922E-8B23528E335D}" destId="{381ACEAF-8D39-41E1-A18F-536D985339DF}" srcOrd="0" destOrd="0" presId="urn:microsoft.com/office/officeart/2005/8/layout/chevron1"/>
    <dgm:cxn modelId="{FF15DEE7-1881-4AA1-8C75-138BAED12DB0}" type="presOf" srcId="{9FE0D200-F4F8-4707-9BD2-310DBAF40806}" destId="{57859B39-809F-40F6-B897-2A20F2E30F92}" srcOrd="0" destOrd="0" presId="urn:microsoft.com/office/officeart/2005/8/layout/chevron1"/>
    <dgm:cxn modelId="{A4DFF3E8-2E9F-408C-94BD-B97B1E8F51A0}" type="presOf" srcId="{07336446-67ED-4094-93C6-DCA99E898A46}" destId="{A70EEFB6-7901-4446-BD0B-F39FB8481CB6}" srcOrd="0" destOrd="0" presId="urn:microsoft.com/office/officeart/2005/8/layout/chevron1"/>
    <dgm:cxn modelId="{89278F34-130E-4363-9A2B-A8690A5307E1}" type="presParOf" srcId="{A4E49DA5-3683-489B-B271-5840F79E2E17}" destId="{57859B39-809F-40F6-B897-2A20F2E30F92}" srcOrd="0" destOrd="0" presId="urn:microsoft.com/office/officeart/2005/8/layout/chevron1"/>
    <dgm:cxn modelId="{E572EDCC-CE04-47CC-96B5-FFF9988A87A7}" type="presParOf" srcId="{A4E49DA5-3683-489B-B271-5840F79E2E17}" destId="{D110CCB9-1F0D-4F4D-92C0-EDFF6B59E731}" srcOrd="1" destOrd="0" presId="urn:microsoft.com/office/officeart/2005/8/layout/chevron1"/>
    <dgm:cxn modelId="{E3BEF796-CC7C-4ABE-BF5F-E259ADDC1A12}" type="presParOf" srcId="{A4E49DA5-3683-489B-B271-5840F79E2E17}" destId="{381ACEAF-8D39-41E1-A18F-536D985339DF}" srcOrd="2" destOrd="0" presId="urn:microsoft.com/office/officeart/2005/8/layout/chevron1"/>
    <dgm:cxn modelId="{DDD096A3-20EC-4385-89CE-008693BADD67}" type="presParOf" srcId="{A4E49DA5-3683-489B-B271-5840F79E2E17}" destId="{2A9D7EA6-2D0D-487A-B0B8-912C2097D07B}" srcOrd="3" destOrd="0" presId="urn:microsoft.com/office/officeart/2005/8/layout/chevron1"/>
    <dgm:cxn modelId="{95DDBCF1-A549-42E8-8FD2-EBFDA2E211E6}" type="presParOf" srcId="{A4E49DA5-3683-489B-B271-5840F79E2E17}" destId="{A70EEFB6-7901-4446-BD0B-F39FB8481CB6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C3182F4-F7F0-4745-B082-607A364FBE9F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3B907DF-10D7-414D-8475-CF4702721CCC}">
      <dgm:prSet/>
      <dgm:spPr/>
      <dgm:t>
        <a:bodyPr/>
        <a:lstStyle/>
        <a:p>
          <a:r>
            <a:rPr lang="es-ES_tradnl" b="0" dirty="0"/>
            <a:t>Proyecto DE Leer (implementado desde 2022-23 hasta el presenta)</a:t>
          </a:r>
          <a:endParaRPr lang="en-US" b="0" dirty="0"/>
        </a:p>
      </dgm:t>
    </dgm:pt>
    <dgm:pt modelId="{BEEDAFCE-947D-4A2C-A954-A1D5B515899E}" type="parTrans" cxnId="{A5B80A11-FEC7-464B-B8A3-49C07CF0BC60}">
      <dgm:prSet/>
      <dgm:spPr/>
      <dgm:t>
        <a:bodyPr/>
        <a:lstStyle/>
        <a:p>
          <a:endParaRPr lang="en-US"/>
        </a:p>
      </dgm:t>
    </dgm:pt>
    <dgm:pt modelId="{8C429B30-833F-4006-8CA9-43AE865F6705}" type="sibTrans" cxnId="{A5B80A11-FEC7-464B-B8A3-49C07CF0BC60}">
      <dgm:prSet/>
      <dgm:spPr/>
      <dgm:t>
        <a:bodyPr/>
        <a:lstStyle/>
        <a:p>
          <a:endParaRPr lang="en-US"/>
        </a:p>
      </dgm:t>
    </dgm:pt>
    <dgm:pt modelId="{538395FA-072E-421C-A15F-9623C666994A}">
      <dgm:prSet/>
      <dgm:spPr>
        <a:solidFill>
          <a:schemeClr val="accent6"/>
        </a:solidFill>
      </dgm:spPr>
      <dgm:t>
        <a:bodyPr/>
        <a:lstStyle/>
        <a:p>
          <a:r>
            <a:rPr lang="es-ES_tradnl" b="0" dirty="0"/>
            <a:t>Manual “Leer para crecer: la lectoescritura como prioridad educativa” </a:t>
          </a:r>
          <a:endParaRPr lang="en-US" b="0" dirty="0"/>
        </a:p>
      </dgm:t>
    </dgm:pt>
    <dgm:pt modelId="{6A19DD24-0119-49CF-A3A6-CF4CDEB334A6}" type="parTrans" cxnId="{4A4F9470-0803-452E-8A20-BECBB999260F}">
      <dgm:prSet/>
      <dgm:spPr/>
      <dgm:t>
        <a:bodyPr/>
        <a:lstStyle/>
        <a:p>
          <a:endParaRPr lang="en-US"/>
        </a:p>
      </dgm:t>
    </dgm:pt>
    <dgm:pt modelId="{896422B6-DA06-4C1C-AF9F-B87443CF6916}" type="sibTrans" cxnId="{4A4F9470-0803-452E-8A20-BECBB999260F}">
      <dgm:prSet/>
      <dgm:spPr/>
      <dgm:t>
        <a:bodyPr/>
        <a:lstStyle/>
        <a:p>
          <a:endParaRPr lang="en-US"/>
        </a:p>
      </dgm:t>
    </dgm:pt>
    <dgm:pt modelId="{4BD9C00A-D968-485C-86B5-225184DE2073}">
      <dgm:prSet/>
      <dgm:spPr/>
      <dgm:t>
        <a:bodyPr/>
        <a:lstStyle/>
        <a:p>
          <a:r>
            <a:rPr lang="es-ES_tradnl" b="0" dirty="0"/>
            <a:t>Colocar las Pruebas de Lectura en Calendario Escolar</a:t>
          </a:r>
          <a:endParaRPr lang="en-US" b="0" dirty="0"/>
        </a:p>
      </dgm:t>
    </dgm:pt>
    <dgm:pt modelId="{0648FECF-61AD-4BEB-BAEE-0F5CAF3D8841}" type="parTrans" cxnId="{0324D3AE-7A0E-42AB-A2C9-4B592377DB49}">
      <dgm:prSet/>
      <dgm:spPr/>
      <dgm:t>
        <a:bodyPr/>
        <a:lstStyle/>
        <a:p>
          <a:endParaRPr lang="en-US"/>
        </a:p>
      </dgm:t>
    </dgm:pt>
    <dgm:pt modelId="{75B82C4F-99B7-430C-9690-37809787906E}" type="sibTrans" cxnId="{0324D3AE-7A0E-42AB-A2C9-4B592377DB49}">
      <dgm:prSet/>
      <dgm:spPr/>
      <dgm:t>
        <a:bodyPr/>
        <a:lstStyle/>
        <a:p>
          <a:endParaRPr lang="en-US"/>
        </a:p>
      </dgm:t>
    </dgm:pt>
    <dgm:pt modelId="{6CF6EB16-E6D6-4C62-88A6-F6D4B30A271C}">
      <dgm:prSet/>
      <dgm:spPr/>
      <dgm:t>
        <a:bodyPr/>
        <a:lstStyle/>
        <a:p>
          <a:r>
            <a:rPr lang="es-ES_tradnl" b="0" dirty="0"/>
            <a:t>Materiales Curriculares de Alta Calidad los que produce el Departamento y los que adoptamos de la Coalición.  </a:t>
          </a:r>
          <a:endParaRPr lang="en-US" b="0" dirty="0"/>
        </a:p>
      </dgm:t>
    </dgm:pt>
    <dgm:pt modelId="{12DF3A9D-917A-471B-80B4-6C7161A57B24}" type="parTrans" cxnId="{BF70E034-D36F-4C84-AD2C-0052C800C25E}">
      <dgm:prSet/>
      <dgm:spPr/>
      <dgm:t>
        <a:bodyPr/>
        <a:lstStyle/>
        <a:p>
          <a:endParaRPr lang="en-US"/>
        </a:p>
      </dgm:t>
    </dgm:pt>
    <dgm:pt modelId="{D0CC819F-68B0-48BA-9C34-38847A862039}" type="sibTrans" cxnId="{BF70E034-D36F-4C84-AD2C-0052C800C25E}">
      <dgm:prSet/>
      <dgm:spPr/>
      <dgm:t>
        <a:bodyPr/>
        <a:lstStyle/>
        <a:p>
          <a:endParaRPr lang="en-US"/>
        </a:p>
      </dgm:t>
    </dgm:pt>
    <dgm:pt modelId="{CE492454-2BDC-4BD8-A790-E54A00FFF945}" type="pres">
      <dgm:prSet presAssocID="{DC3182F4-F7F0-4745-B082-607A364FBE9F}" presName="linear" presStyleCnt="0">
        <dgm:presLayoutVars>
          <dgm:animLvl val="lvl"/>
          <dgm:resizeHandles val="exact"/>
        </dgm:presLayoutVars>
      </dgm:prSet>
      <dgm:spPr/>
    </dgm:pt>
    <dgm:pt modelId="{A604D30D-56B3-4A78-A59E-5623FB6D7F7F}" type="pres">
      <dgm:prSet presAssocID="{63B907DF-10D7-414D-8475-CF4702721CCC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CAF6C707-0807-4633-8048-0D76B034D9FD}" type="pres">
      <dgm:prSet presAssocID="{8C429B30-833F-4006-8CA9-43AE865F6705}" presName="spacer" presStyleCnt="0"/>
      <dgm:spPr/>
    </dgm:pt>
    <dgm:pt modelId="{9E91476D-679C-4138-A9DC-3789CB637EE2}" type="pres">
      <dgm:prSet presAssocID="{538395FA-072E-421C-A15F-9623C666994A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F6B6C4BC-B95C-4BD0-9AAD-6A1BC262A11A}" type="pres">
      <dgm:prSet presAssocID="{896422B6-DA06-4C1C-AF9F-B87443CF6916}" presName="spacer" presStyleCnt="0"/>
      <dgm:spPr/>
    </dgm:pt>
    <dgm:pt modelId="{49D60B96-E6F0-427D-BC1F-8FA0EA28B1C2}" type="pres">
      <dgm:prSet presAssocID="{4BD9C00A-D968-485C-86B5-225184DE2073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7F27FAE9-66E9-4C3A-8207-166FAB07B171}" type="pres">
      <dgm:prSet presAssocID="{75B82C4F-99B7-430C-9690-37809787906E}" presName="spacer" presStyleCnt="0"/>
      <dgm:spPr/>
    </dgm:pt>
    <dgm:pt modelId="{3CE0FF77-4F92-497A-9BEB-0860DC0B2F72}" type="pres">
      <dgm:prSet presAssocID="{6CF6EB16-E6D6-4C62-88A6-F6D4B30A271C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A5B80A11-FEC7-464B-B8A3-49C07CF0BC60}" srcId="{DC3182F4-F7F0-4745-B082-607A364FBE9F}" destId="{63B907DF-10D7-414D-8475-CF4702721CCC}" srcOrd="0" destOrd="0" parTransId="{BEEDAFCE-947D-4A2C-A954-A1D5B515899E}" sibTransId="{8C429B30-833F-4006-8CA9-43AE865F6705}"/>
    <dgm:cxn modelId="{BF70E034-D36F-4C84-AD2C-0052C800C25E}" srcId="{DC3182F4-F7F0-4745-B082-607A364FBE9F}" destId="{6CF6EB16-E6D6-4C62-88A6-F6D4B30A271C}" srcOrd="3" destOrd="0" parTransId="{12DF3A9D-917A-471B-80B4-6C7161A57B24}" sibTransId="{D0CC819F-68B0-48BA-9C34-38847A862039}"/>
    <dgm:cxn modelId="{39EE573A-0027-4B8C-9A4F-231E77FA20C4}" type="presOf" srcId="{538395FA-072E-421C-A15F-9623C666994A}" destId="{9E91476D-679C-4138-A9DC-3789CB637EE2}" srcOrd="0" destOrd="0" presId="urn:microsoft.com/office/officeart/2005/8/layout/vList2"/>
    <dgm:cxn modelId="{F4BC8565-358A-49C5-BF19-10A1A314A06D}" type="presOf" srcId="{6CF6EB16-E6D6-4C62-88A6-F6D4B30A271C}" destId="{3CE0FF77-4F92-497A-9BEB-0860DC0B2F72}" srcOrd="0" destOrd="0" presId="urn:microsoft.com/office/officeart/2005/8/layout/vList2"/>
    <dgm:cxn modelId="{9FCADA69-C50F-4BBE-B768-281109E251C2}" type="presOf" srcId="{63B907DF-10D7-414D-8475-CF4702721CCC}" destId="{A604D30D-56B3-4A78-A59E-5623FB6D7F7F}" srcOrd="0" destOrd="0" presId="urn:microsoft.com/office/officeart/2005/8/layout/vList2"/>
    <dgm:cxn modelId="{4A4F9470-0803-452E-8A20-BECBB999260F}" srcId="{DC3182F4-F7F0-4745-B082-607A364FBE9F}" destId="{538395FA-072E-421C-A15F-9623C666994A}" srcOrd="1" destOrd="0" parTransId="{6A19DD24-0119-49CF-A3A6-CF4CDEB334A6}" sibTransId="{896422B6-DA06-4C1C-AF9F-B87443CF6916}"/>
    <dgm:cxn modelId="{6376D3A7-2759-4BD5-B0B7-5539EB46C645}" type="presOf" srcId="{4BD9C00A-D968-485C-86B5-225184DE2073}" destId="{49D60B96-E6F0-427D-BC1F-8FA0EA28B1C2}" srcOrd="0" destOrd="0" presId="urn:microsoft.com/office/officeart/2005/8/layout/vList2"/>
    <dgm:cxn modelId="{0324D3AE-7A0E-42AB-A2C9-4B592377DB49}" srcId="{DC3182F4-F7F0-4745-B082-607A364FBE9F}" destId="{4BD9C00A-D968-485C-86B5-225184DE2073}" srcOrd="2" destOrd="0" parTransId="{0648FECF-61AD-4BEB-BAEE-0F5CAF3D8841}" sibTransId="{75B82C4F-99B7-430C-9690-37809787906E}"/>
    <dgm:cxn modelId="{988CACD2-854C-44F5-9628-957763B2708B}" type="presOf" srcId="{DC3182F4-F7F0-4745-B082-607A364FBE9F}" destId="{CE492454-2BDC-4BD8-A790-E54A00FFF945}" srcOrd="0" destOrd="0" presId="urn:microsoft.com/office/officeart/2005/8/layout/vList2"/>
    <dgm:cxn modelId="{538CABDA-40D8-4EDB-83EE-9D6A9BB1C76B}" type="presParOf" srcId="{CE492454-2BDC-4BD8-A790-E54A00FFF945}" destId="{A604D30D-56B3-4A78-A59E-5623FB6D7F7F}" srcOrd="0" destOrd="0" presId="urn:microsoft.com/office/officeart/2005/8/layout/vList2"/>
    <dgm:cxn modelId="{892E7918-5590-4F1B-9ED5-82749E19600B}" type="presParOf" srcId="{CE492454-2BDC-4BD8-A790-E54A00FFF945}" destId="{CAF6C707-0807-4633-8048-0D76B034D9FD}" srcOrd="1" destOrd="0" presId="urn:microsoft.com/office/officeart/2005/8/layout/vList2"/>
    <dgm:cxn modelId="{2858E54D-CDAB-4041-81AA-2B7613593DB2}" type="presParOf" srcId="{CE492454-2BDC-4BD8-A790-E54A00FFF945}" destId="{9E91476D-679C-4138-A9DC-3789CB637EE2}" srcOrd="2" destOrd="0" presId="urn:microsoft.com/office/officeart/2005/8/layout/vList2"/>
    <dgm:cxn modelId="{240002A2-F227-4553-90F5-B74B57AE1128}" type="presParOf" srcId="{CE492454-2BDC-4BD8-A790-E54A00FFF945}" destId="{F6B6C4BC-B95C-4BD0-9AAD-6A1BC262A11A}" srcOrd="3" destOrd="0" presId="urn:microsoft.com/office/officeart/2005/8/layout/vList2"/>
    <dgm:cxn modelId="{B29DF12C-88D3-4F28-9FB8-B5991245BCF8}" type="presParOf" srcId="{CE492454-2BDC-4BD8-A790-E54A00FFF945}" destId="{49D60B96-E6F0-427D-BC1F-8FA0EA28B1C2}" srcOrd="4" destOrd="0" presId="urn:microsoft.com/office/officeart/2005/8/layout/vList2"/>
    <dgm:cxn modelId="{627D9D2F-E793-408C-ABB5-9D4C362E5E59}" type="presParOf" srcId="{CE492454-2BDC-4BD8-A790-E54A00FFF945}" destId="{7F27FAE9-66E9-4C3A-8207-166FAB07B171}" srcOrd="5" destOrd="0" presId="urn:microsoft.com/office/officeart/2005/8/layout/vList2"/>
    <dgm:cxn modelId="{F127FD60-51A5-41F7-9E8D-6AEDE912A666}" type="presParOf" srcId="{CE492454-2BDC-4BD8-A790-E54A00FFF945}" destId="{3CE0FF77-4F92-497A-9BEB-0860DC0B2F72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68A00C-C494-4F70-BE07-D9D2D372BEA1}">
      <dsp:nvSpPr>
        <dsp:cNvPr id="0" name=""/>
        <dsp:cNvSpPr/>
      </dsp:nvSpPr>
      <dsp:spPr>
        <a:xfrm>
          <a:off x="1497791" y="1624588"/>
          <a:ext cx="1830633" cy="1830633"/>
        </a:xfrm>
        <a:prstGeom prst="gear9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 err="1">
              <a:latin typeface="+mn-lt"/>
              <a:cs typeface="Dreaming Outloud Pro" panose="03050502040302030504" pitchFamily="66" charset="0"/>
            </a:rPr>
            <a:t>Crítico</a:t>
          </a:r>
          <a:endParaRPr lang="en-US" sz="1600" b="1" kern="1200" dirty="0">
            <a:latin typeface="+mn-lt"/>
            <a:cs typeface="Dreaming Outloud Pro" panose="03050502040302030504" pitchFamily="66" charset="0"/>
          </a:endParaRPr>
        </a:p>
      </dsp:txBody>
      <dsp:txXfrm>
        <a:off x="1865830" y="2053405"/>
        <a:ext cx="1094555" cy="940983"/>
      </dsp:txXfrm>
    </dsp:sp>
    <dsp:sp modelId="{FBF04A30-4BA0-4D17-B52B-A03823BB5706}">
      <dsp:nvSpPr>
        <dsp:cNvPr id="0" name=""/>
        <dsp:cNvSpPr/>
      </dsp:nvSpPr>
      <dsp:spPr>
        <a:xfrm>
          <a:off x="432695" y="1191893"/>
          <a:ext cx="1331370" cy="1331370"/>
        </a:xfrm>
        <a:prstGeom prst="gear6">
          <a:avLst/>
        </a:prstGeom>
        <a:solidFill>
          <a:schemeClr val="accent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 err="1">
              <a:latin typeface="+mn-lt"/>
              <a:cs typeface="Dreaming Outloud Pro" panose="03050502040302030504" pitchFamily="66" charset="0"/>
            </a:rPr>
            <a:t>Infe-recial</a:t>
          </a:r>
          <a:endParaRPr lang="en-US" sz="1600" b="1" kern="1200" dirty="0">
            <a:latin typeface="+mn-lt"/>
            <a:cs typeface="Dreaming Outloud Pro" panose="03050502040302030504" pitchFamily="66" charset="0"/>
          </a:endParaRPr>
        </a:p>
      </dsp:txBody>
      <dsp:txXfrm>
        <a:off x="767871" y="1529095"/>
        <a:ext cx="661018" cy="656966"/>
      </dsp:txXfrm>
    </dsp:sp>
    <dsp:sp modelId="{C567376B-97CF-4D3A-8CFD-811F60125B5B}">
      <dsp:nvSpPr>
        <dsp:cNvPr id="0" name=""/>
        <dsp:cNvSpPr/>
      </dsp:nvSpPr>
      <dsp:spPr>
        <a:xfrm rot="20700000">
          <a:off x="1178398" y="273384"/>
          <a:ext cx="1304470" cy="1304470"/>
        </a:xfrm>
        <a:prstGeom prst="gear6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 err="1">
              <a:latin typeface="+mn-lt"/>
              <a:cs typeface="Dreaming Outloud Pro" panose="03050502040302030504" pitchFamily="66" charset="0"/>
            </a:rPr>
            <a:t>Literal</a:t>
          </a:r>
          <a:endParaRPr lang="en-US" sz="1600" b="1" kern="1200" dirty="0">
            <a:latin typeface="+mn-lt"/>
            <a:cs typeface="Dreaming Outloud Pro" panose="03050502040302030504" pitchFamily="66" charset="0"/>
          </a:endParaRPr>
        </a:p>
      </dsp:txBody>
      <dsp:txXfrm rot="-20700000">
        <a:off x="1464507" y="559492"/>
        <a:ext cx="732253" cy="732253"/>
      </dsp:txXfrm>
    </dsp:sp>
    <dsp:sp modelId="{764B9E92-9354-42FF-8B2E-46480D9C6162}">
      <dsp:nvSpPr>
        <dsp:cNvPr id="0" name=""/>
        <dsp:cNvSpPr/>
      </dsp:nvSpPr>
      <dsp:spPr>
        <a:xfrm>
          <a:off x="1347755" y="1353583"/>
          <a:ext cx="2343211" cy="2343211"/>
        </a:xfrm>
        <a:prstGeom prst="circularArrow">
          <a:avLst>
            <a:gd name="adj1" fmla="val 4688"/>
            <a:gd name="adj2" fmla="val 299029"/>
            <a:gd name="adj3" fmla="val 2491316"/>
            <a:gd name="adj4" fmla="val 15915885"/>
            <a:gd name="adj5" fmla="val 5469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99B52C9-6375-48E1-84A4-7D62394180E4}">
      <dsp:nvSpPr>
        <dsp:cNvPr id="0" name=""/>
        <dsp:cNvSpPr/>
      </dsp:nvSpPr>
      <dsp:spPr>
        <a:xfrm>
          <a:off x="196912" y="901027"/>
          <a:ext cx="1702489" cy="1702489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4C5B2BF-ED82-4781-9E19-9732EAD4F997}">
      <dsp:nvSpPr>
        <dsp:cNvPr id="0" name=""/>
        <dsp:cNvSpPr/>
      </dsp:nvSpPr>
      <dsp:spPr>
        <a:xfrm>
          <a:off x="876660" y="-8628"/>
          <a:ext cx="1835626" cy="1835626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859B39-809F-40F6-B897-2A20F2E30F92}">
      <dsp:nvSpPr>
        <dsp:cNvPr id="0" name=""/>
        <dsp:cNvSpPr/>
      </dsp:nvSpPr>
      <dsp:spPr>
        <a:xfrm>
          <a:off x="130160" y="0"/>
          <a:ext cx="2930621" cy="685800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R" sz="1800" b="1" kern="1200" dirty="0">
              <a:solidFill>
                <a:schemeClr val="bg1"/>
              </a:solidFill>
              <a:latin typeface="+mn-lt"/>
              <a:cs typeface="Dreaming Outloud Pro" panose="03050502040302030504" pitchFamily="66" charset="0"/>
            </a:rPr>
            <a:t>Antes de la lectura</a:t>
          </a:r>
          <a:endParaRPr lang="en-US" sz="1800" b="1" kern="1200" dirty="0">
            <a:solidFill>
              <a:schemeClr val="bg1"/>
            </a:solidFill>
            <a:latin typeface="+mn-lt"/>
            <a:cs typeface="Dreaming Outloud Pro" panose="03050502040302030504" pitchFamily="66" charset="0"/>
          </a:endParaRPr>
        </a:p>
      </dsp:txBody>
      <dsp:txXfrm>
        <a:off x="473060" y="0"/>
        <a:ext cx="2244821" cy="685800"/>
      </dsp:txXfrm>
    </dsp:sp>
    <dsp:sp modelId="{381ACEAF-8D39-41E1-A18F-536D985339DF}">
      <dsp:nvSpPr>
        <dsp:cNvPr id="0" name=""/>
        <dsp:cNvSpPr/>
      </dsp:nvSpPr>
      <dsp:spPr>
        <a:xfrm>
          <a:off x="2767719" y="0"/>
          <a:ext cx="2930621" cy="685800"/>
        </a:xfrm>
        <a:prstGeom prst="chevron">
          <a:avLst/>
        </a:prstGeom>
        <a:solidFill>
          <a:schemeClr val="accent6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solidFill>
                <a:schemeClr val="bg1"/>
              </a:solidFill>
              <a:latin typeface="+mn-lt"/>
              <a:cs typeface="Dreaming Outloud Pro" panose="03050502040302030504" pitchFamily="66" charset="0"/>
            </a:rPr>
            <a:t>Durate la lectura </a:t>
          </a:r>
        </a:p>
      </dsp:txBody>
      <dsp:txXfrm>
        <a:off x="3110619" y="0"/>
        <a:ext cx="2244821" cy="685800"/>
      </dsp:txXfrm>
    </dsp:sp>
    <dsp:sp modelId="{A70EEFB6-7901-4446-BD0B-F39FB8481CB6}">
      <dsp:nvSpPr>
        <dsp:cNvPr id="0" name=""/>
        <dsp:cNvSpPr/>
      </dsp:nvSpPr>
      <dsp:spPr>
        <a:xfrm>
          <a:off x="5279928" y="0"/>
          <a:ext cx="2930621" cy="685800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solidFill>
                <a:schemeClr val="bg1"/>
              </a:solidFill>
              <a:latin typeface="+mn-lt"/>
              <a:cs typeface="Dreaming Outloud Pro" panose="03050502040302030504" pitchFamily="66" charset="0"/>
            </a:rPr>
            <a:t>Después</a:t>
          </a:r>
          <a:r>
            <a:rPr lang="en-US" sz="1800" b="1" kern="1200" dirty="0">
              <a:solidFill>
                <a:schemeClr val="bg1"/>
              </a:solidFill>
              <a:latin typeface="+mn-lt"/>
              <a:cs typeface="Dreaming Outloud Pro" panose="03050502040302030504" pitchFamily="66" charset="0"/>
            </a:rPr>
            <a:t> de la </a:t>
          </a:r>
          <a:r>
            <a:rPr lang="en-US" sz="1800" b="1" kern="1200" dirty="0" err="1">
              <a:solidFill>
                <a:schemeClr val="bg1"/>
              </a:solidFill>
              <a:latin typeface="+mn-lt"/>
              <a:cs typeface="Dreaming Outloud Pro" panose="03050502040302030504" pitchFamily="66" charset="0"/>
            </a:rPr>
            <a:t>lectura</a:t>
          </a:r>
          <a:endParaRPr lang="en-US" sz="1800" b="1" kern="1200" dirty="0">
            <a:solidFill>
              <a:schemeClr val="bg1"/>
            </a:solidFill>
            <a:latin typeface="+mn-lt"/>
            <a:cs typeface="Dreaming Outloud Pro" panose="03050502040302030504" pitchFamily="66" charset="0"/>
          </a:endParaRPr>
        </a:p>
      </dsp:txBody>
      <dsp:txXfrm>
        <a:off x="5622828" y="0"/>
        <a:ext cx="2244821" cy="6858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04D30D-56B3-4A78-A59E-5623FB6D7F7F}">
      <dsp:nvSpPr>
        <dsp:cNvPr id="0" name=""/>
        <dsp:cNvSpPr/>
      </dsp:nvSpPr>
      <dsp:spPr>
        <a:xfrm>
          <a:off x="0" y="792188"/>
          <a:ext cx="7388414" cy="9149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300" b="0" kern="1200" dirty="0"/>
            <a:t>Proyecto DE Leer (implementado desde 2022-23 hasta el presenta)</a:t>
          </a:r>
          <a:endParaRPr lang="en-US" sz="2300" b="0" kern="1200" dirty="0"/>
        </a:p>
      </dsp:txBody>
      <dsp:txXfrm>
        <a:off x="44664" y="836852"/>
        <a:ext cx="7299086" cy="825612"/>
      </dsp:txXfrm>
    </dsp:sp>
    <dsp:sp modelId="{9E91476D-679C-4138-A9DC-3789CB637EE2}">
      <dsp:nvSpPr>
        <dsp:cNvPr id="0" name=""/>
        <dsp:cNvSpPr/>
      </dsp:nvSpPr>
      <dsp:spPr>
        <a:xfrm>
          <a:off x="0" y="1773368"/>
          <a:ext cx="7388414" cy="914940"/>
        </a:xfrm>
        <a:prstGeom prst="roundRect">
          <a:avLst/>
        </a:prstGeom>
        <a:solidFill>
          <a:schemeClr val="accent6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300" b="0" kern="1200" dirty="0"/>
            <a:t>Manual “Leer para crecer: la lectoescritura como prioridad educativa” </a:t>
          </a:r>
          <a:endParaRPr lang="en-US" sz="2300" b="0" kern="1200" dirty="0"/>
        </a:p>
      </dsp:txBody>
      <dsp:txXfrm>
        <a:off x="44664" y="1818032"/>
        <a:ext cx="7299086" cy="825612"/>
      </dsp:txXfrm>
    </dsp:sp>
    <dsp:sp modelId="{49D60B96-E6F0-427D-BC1F-8FA0EA28B1C2}">
      <dsp:nvSpPr>
        <dsp:cNvPr id="0" name=""/>
        <dsp:cNvSpPr/>
      </dsp:nvSpPr>
      <dsp:spPr>
        <a:xfrm>
          <a:off x="0" y="2754548"/>
          <a:ext cx="7388414" cy="91494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300" b="0" kern="1200" dirty="0"/>
            <a:t>Colocar las Pruebas de Lectura en Calendario Escolar</a:t>
          </a:r>
          <a:endParaRPr lang="en-US" sz="2300" b="0" kern="1200" dirty="0"/>
        </a:p>
      </dsp:txBody>
      <dsp:txXfrm>
        <a:off x="44664" y="2799212"/>
        <a:ext cx="7299086" cy="825612"/>
      </dsp:txXfrm>
    </dsp:sp>
    <dsp:sp modelId="{3CE0FF77-4F92-497A-9BEB-0860DC0B2F72}">
      <dsp:nvSpPr>
        <dsp:cNvPr id="0" name=""/>
        <dsp:cNvSpPr/>
      </dsp:nvSpPr>
      <dsp:spPr>
        <a:xfrm>
          <a:off x="0" y="3735728"/>
          <a:ext cx="7388414" cy="9149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300" b="0" kern="1200" dirty="0"/>
            <a:t>Materiales Curriculares de Alta Calidad los que produce el Departamento y los que adoptamos de la Coalición.  </a:t>
          </a:r>
          <a:endParaRPr lang="en-US" sz="2300" b="0" kern="1200" dirty="0"/>
        </a:p>
      </dsp:txBody>
      <dsp:txXfrm>
        <a:off x="44664" y="3780392"/>
        <a:ext cx="7299086" cy="8256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P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92FA10E-F852-FA42-A0E2-EB11C4490920}" type="datetimeFigureOut">
              <a:rPr lang="en-PR" smtClean="0"/>
              <a:t>09/03/2025</a:t>
            </a:fld>
            <a:endParaRPr lang="en-P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P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P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3B6016C-2F69-DB4E-A231-C49104F1D49D}" type="slidenum">
              <a:rPr lang="en-PR" smtClean="0"/>
              <a:t>‹#›</a:t>
            </a:fld>
            <a:endParaRPr lang="en-PR"/>
          </a:p>
        </p:txBody>
      </p:sp>
    </p:spTree>
    <p:extLst>
      <p:ext uri="{BB962C8B-B14F-4D97-AF65-F5344CB8AC3E}">
        <p14:creationId xmlns:p14="http://schemas.microsoft.com/office/powerpoint/2010/main" val="1827564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B6016C-2F69-DB4E-A231-C49104F1D49D}" type="slidenum">
              <a:rPr lang="en-PR" smtClean="0"/>
              <a:t>1</a:t>
            </a:fld>
            <a:endParaRPr lang="en-PR"/>
          </a:p>
        </p:txBody>
      </p:sp>
    </p:spTree>
    <p:extLst>
      <p:ext uri="{BB962C8B-B14F-4D97-AF65-F5344CB8AC3E}">
        <p14:creationId xmlns:p14="http://schemas.microsoft.com/office/powerpoint/2010/main" val="33661731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190ED8-83DC-9F03-D717-6845F5539B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395D23-00B2-CB14-E929-201C9BB0EE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377B853-63AD-FA6C-6D06-BB8E803BA9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01788F-6F68-7913-C666-BE835649A1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B6016C-2F69-DB4E-A231-C49104F1D49D}" type="slidenum">
              <a:rPr lang="en-PR" smtClean="0"/>
              <a:t>13</a:t>
            </a:fld>
            <a:endParaRPr lang="en-PR"/>
          </a:p>
        </p:txBody>
      </p:sp>
    </p:spTree>
    <p:extLst>
      <p:ext uri="{BB962C8B-B14F-4D97-AF65-F5344CB8AC3E}">
        <p14:creationId xmlns:p14="http://schemas.microsoft.com/office/powerpoint/2010/main" val="18630495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8C93C0-0D13-9FD5-B56F-8B8DE6F842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A29C2E-7988-AE7C-EE9B-6B77CCFED5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00BCD7-ACEC-99B3-D7E8-C074FB3EBA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FB095C-CBC0-4F6F-4A2E-3B8B2F00F4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B6016C-2F69-DB4E-A231-C49104F1D49D}" type="slidenum">
              <a:rPr lang="en-PR" smtClean="0"/>
              <a:t>14</a:t>
            </a:fld>
            <a:endParaRPr lang="en-PR"/>
          </a:p>
        </p:txBody>
      </p:sp>
    </p:spTree>
    <p:extLst>
      <p:ext uri="{BB962C8B-B14F-4D97-AF65-F5344CB8AC3E}">
        <p14:creationId xmlns:p14="http://schemas.microsoft.com/office/powerpoint/2010/main" val="13427995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30B427-2AF6-884E-EEDF-D13CB397EE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AFB10E-495F-7A73-63CD-EA0186BE00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797152-C071-252E-1E9B-A9BD689116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7D8D81-631B-FB72-75B7-EBB118E9AD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B6016C-2F69-DB4E-A231-C49104F1D49D}" type="slidenum">
              <a:rPr lang="en-PR" smtClean="0"/>
              <a:t>16</a:t>
            </a:fld>
            <a:endParaRPr lang="en-PR"/>
          </a:p>
        </p:txBody>
      </p:sp>
    </p:spTree>
    <p:extLst>
      <p:ext uri="{BB962C8B-B14F-4D97-AF65-F5344CB8AC3E}">
        <p14:creationId xmlns:p14="http://schemas.microsoft.com/office/powerpoint/2010/main" val="20991862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A1437F-3AD4-FA95-CD61-A8EBCF3781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6DB257-19E0-CA6F-E654-8F5CAEF96B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C94995-9088-84FE-FB45-BF08158D3B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F5E77F-2D53-28FF-2683-C7C2C17412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B6016C-2F69-DB4E-A231-C49104F1D49D}" type="slidenum">
              <a:rPr lang="en-PR" smtClean="0"/>
              <a:t>17</a:t>
            </a:fld>
            <a:endParaRPr lang="en-PR"/>
          </a:p>
        </p:txBody>
      </p:sp>
    </p:spTree>
    <p:extLst>
      <p:ext uri="{BB962C8B-B14F-4D97-AF65-F5344CB8AC3E}">
        <p14:creationId xmlns:p14="http://schemas.microsoft.com/office/powerpoint/2010/main" val="22979533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307C87-271B-6787-E651-7F6F825EEB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876FB6-A884-AAC9-06DD-1D56F0D77F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4A2EA5-ACEF-B2A0-547A-336965A2C9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350928-0B82-5329-F818-C2C6055C4D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B6016C-2F69-DB4E-A231-C49104F1D49D}" type="slidenum">
              <a:rPr lang="en-PR" smtClean="0"/>
              <a:t>18</a:t>
            </a:fld>
            <a:endParaRPr lang="en-PR"/>
          </a:p>
        </p:txBody>
      </p:sp>
    </p:spTree>
    <p:extLst>
      <p:ext uri="{BB962C8B-B14F-4D97-AF65-F5344CB8AC3E}">
        <p14:creationId xmlns:p14="http://schemas.microsoft.com/office/powerpoint/2010/main" val="38706115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488F61-D061-DCB6-141E-F96DE442FD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7697FD-97B6-E4A5-1D51-5C39F02012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0731A7-7870-03BE-10C7-149C6FA719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9968AB-5726-6F3A-8D00-598057F8D3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B6016C-2F69-DB4E-A231-C49104F1D49D}" type="slidenum">
              <a:rPr lang="en-PR" smtClean="0"/>
              <a:t>20</a:t>
            </a:fld>
            <a:endParaRPr lang="en-PR"/>
          </a:p>
        </p:txBody>
      </p:sp>
    </p:spTree>
    <p:extLst>
      <p:ext uri="{BB962C8B-B14F-4D97-AF65-F5344CB8AC3E}">
        <p14:creationId xmlns:p14="http://schemas.microsoft.com/office/powerpoint/2010/main" val="26446193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B6016C-2F69-DB4E-A231-C49104F1D49D}" type="slidenum">
              <a:rPr lang="en-PR" smtClean="0"/>
              <a:t>3</a:t>
            </a:fld>
            <a:endParaRPr lang="en-PR"/>
          </a:p>
        </p:txBody>
      </p:sp>
    </p:spTree>
    <p:extLst>
      <p:ext uri="{BB962C8B-B14F-4D97-AF65-F5344CB8AC3E}">
        <p14:creationId xmlns:p14="http://schemas.microsoft.com/office/powerpoint/2010/main" val="24244685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3436EC-C67D-9831-D23E-0977C4D6C8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1C79B0-3777-FD49-788B-80058BC5B4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9CA10F0-3F11-8E15-765B-1839D91477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E5A9A0-35D8-C23C-C1E8-D9294D8914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B6016C-2F69-DB4E-A231-C49104F1D49D}" type="slidenum">
              <a:rPr lang="en-PR" smtClean="0"/>
              <a:t>4</a:t>
            </a:fld>
            <a:endParaRPr lang="en-PR"/>
          </a:p>
        </p:txBody>
      </p:sp>
    </p:spTree>
    <p:extLst>
      <p:ext uri="{BB962C8B-B14F-4D97-AF65-F5344CB8AC3E}">
        <p14:creationId xmlns:p14="http://schemas.microsoft.com/office/powerpoint/2010/main" val="41428760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89D928-FFAE-CD8A-98D6-03BEB67DB1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200DFD-810F-BE56-426F-EA0751B80D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E881B1-33CB-28A7-536A-9133381DE8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F58458-B5EA-7FBA-0E9F-1D8EE95CCA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B6016C-2F69-DB4E-A231-C49104F1D49D}" type="slidenum">
              <a:rPr lang="en-PR" smtClean="0"/>
              <a:t>5</a:t>
            </a:fld>
            <a:endParaRPr lang="en-PR"/>
          </a:p>
        </p:txBody>
      </p:sp>
    </p:spTree>
    <p:extLst>
      <p:ext uri="{BB962C8B-B14F-4D97-AF65-F5344CB8AC3E}">
        <p14:creationId xmlns:p14="http://schemas.microsoft.com/office/powerpoint/2010/main" val="33651232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C28DCF-8400-A687-4109-E399DE9FDE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8621B8-477C-1039-D13E-2439DAE5A2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82C194-FC5E-36F2-7AE0-EA90969797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CCDC3-A570-2492-EF78-78B3B44CA4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B6016C-2F69-DB4E-A231-C49104F1D49D}" type="slidenum">
              <a:rPr lang="en-PR" smtClean="0"/>
              <a:t>7</a:t>
            </a:fld>
            <a:endParaRPr lang="en-PR"/>
          </a:p>
        </p:txBody>
      </p:sp>
    </p:spTree>
    <p:extLst>
      <p:ext uri="{BB962C8B-B14F-4D97-AF65-F5344CB8AC3E}">
        <p14:creationId xmlns:p14="http://schemas.microsoft.com/office/powerpoint/2010/main" val="29649889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9A2BE0-F5BE-652D-5EC0-F617C40F35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266B95-694A-0AC5-F920-3B6C71B522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190996-9AFC-A09C-F375-79D69ADF48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89182E-AAE9-474F-7F88-BC6F51B102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B6016C-2F69-DB4E-A231-C49104F1D49D}" type="slidenum">
              <a:rPr lang="en-PR" smtClean="0"/>
              <a:t>8</a:t>
            </a:fld>
            <a:endParaRPr lang="en-PR"/>
          </a:p>
        </p:txBody>
      </p:sp>
    </p:spTree>
    <p:extLst>
      <p:ext uri="{BB962C8B-B14F-4D97-AF65-F5344CB8AC3E}">
        <p14:creationId xmlns:p14="http://schemas.microsoft.com/office/powerpoint/2010/main" val="1235375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A3BE2D-5737-1B32-12FB-E4C869FAAE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6D1215-91A7-5DA5-46E9-EC293E2856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8D950F-178C-E71B-0066-A5C1D8DA7D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EF3DB9-DB60-D227-FEF3-627E05EF7C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B6016C-2F69-DB4E-A231-C49104F1D49D}" type="slidenum">
              <a:rPr lang="en-PR" smtClean="0"/>
              <a:t>9</a:t>
            </a:fld>
            <a:endParaRPr lang="en-PR"/>
          </a:p>
        </p:txBody>
      </p:sp>
    </p:spTree>
    <p:extLst>
      <p:ext uri="{BB962C8B-B14F-4D97-AF65-F5344CB8AC3E}">
        <p14:creationId xmlns:p14="http://schemas.microsoft.com/office/powerpoint/2010/main" val="11578075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8B0C75-6007-5BCB-D44C-DC786A7130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2F4A5B-3E32-B05A-2FA7-F22F8AEDCB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10112F-A8B4-8F57-79CE-6F0C0ABC0F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815844-97F3-A6A4-41FA-E317EBCA41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B6016C-2F69-DB4E-A231-C49104F1D49D}" type="slidenum">
              <a:rPr lang="en-PR" smtClean="0"/>
              <a:t>11</a:t>
            </a:fld>
            <a:endParaRPr lang="en-PR"/>
          </a:p>
        </p:txBody>
      </p:sp>
    </p:spTree>
    <p:extLst>
      <p:ext uri="{BB962C8B-B14F-4D97-AF65-F5344CB8AC3E}">
        <p14:creationId xmlns:p14="http://schemas.microsoft.com/office/powerpoint/2010/main" val="26478241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BF6436-EEF2-8C25-A70B-9395AC548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FC5708-12C1-77DB-9677-9A06E559F4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0D4A757-F1E7-CB01-92CB-6058F62A1B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2A5EFA-F5FD-89A0-9826-0D5E0E3893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B6016C-2F69-DB4E-A231-C49104F1D49D}" type="slidenum">
              <a:rPr lang="en-PR" smtClean="0"/>
              <a:t>12</a:t>
            </a:fld>
            <a:endParaRPr lang="en-PR"/>
          </a:p>
        </p:txBody>
      </p:sp>
    </p:spTree>
    <p:extLst>
      <p:ext uri="{BB962C8B-B14F-4D97-AF65-F5344CB8AC3E}">
        <p14:creationId xmlns:p14="http://schemas.microsoft.com/office/powerpoint/2010/main" val="2323552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22229-3CCB-3242-27C9-026A95DB56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P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7081D2-D93A-BDBB-FF57-37F79377D0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P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F72F48-FB69-AC3A-880B-838E3C912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3ECCE-969D-C148-B8FB-AAE2F08C690E}" type="datetimeFigureOut">
              <a:rPr lang="en-PR" smtClean="0"/>
              <a:t>09/03/2025</a:t>
            </a:fld>
            <a:endParaRPr lang="en-P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C5FFD2-7624-1D60-3D92-EC6C50A4E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B244C9-AC69-C1E2-5FE7-A11663CF3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DAA55-4608-F645-A4C5-726189DFA032}" type="slidenum">
              <a:rPr lang="en-PR" smtClean="0"/>
              <a:t>‹#›</a:t>
            </a:fld>
            <a:endParaRPr lang="en-PR"/>
          </a:p>
        </p:txBody>
      </p:sp>
    </p:spTree>
    <p:extLst>
      <p:ext uri="{BB962C8B-B14F-4D97-AF65-F5344CB8AC3E}">
        <p14:creationId xmlns:p14="http://schemas.microsoft.com/office/powerpoint/2010/main" val="1809033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817BA-A261-6038-E478-DDCB8F886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748211-D206-9D11-95A8-CC7F288BBF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DEAFED-32E8-0CA0-4056-A2AE82DE9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3ECCE-969D-C148-B8FB-AAE2F08C690E}" type="datetimeFigureOut">
              <a:rPr lang="en-PR" smtClean="0"/>
              <a:t>09/03/2025</a:t>
            </a:fld>
            <a:endParaRPr lang="en-P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4C70D5-8C10-5BFF-2EB7-080540502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11C66D-7420-10CD-88B7-F56C64C0C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DAA55-4608-F645-A4C5-726189DFA032}" type="slidenum">
              <a:rPr lang="en-PR" smtClean="0"/>
              <a:t>‹#›</a:t>
            </a:fld>
            <a:endParaRPr lang="en-PR"/>
          </a:p>
        </p:txBody>
      </p:sp>
    </p:spTree>
    <p:extLst>
      <p:ext uri="{BB962C8B-B14F-4D97-AF65-F5344CB8AC3E}">
        <p14:creationId xmlns:p14="http://schemas.microsoft.com/office/powerpoint/2010/main" val="359316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93235E-DB9E-2EE8-9DD9-B1553F984C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P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955FF1-5E14-A952-6CA0-1353401951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B073C4-3465-B883-746D-474A51D8A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3ECCE-969D-C148-B8FB-AAE2F08C690E}" type="datetimeFigureOut">
              <a:rPr lang="en-PR" smtClean="0"/>
              <a:t>09/03/2025</a:t>
            </a:fld>
            <a:endParaRPr lang="en-P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DF99E5-2E37-D48A-F023-3D97B9C60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26FD73-1EA1-2E72-C640-F1742E961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DAA55-4608-F645-A4C5-726189DFA032}" type="slidenum">
              <a:rPr lang="en-PR" smtClean="0"/>
              <a:t>‹#›</a:t>
            </a:fld>
            <a:endParaRPr lang="en-PR"/>
          </a:p>
        </p:txBody>
      </p:sp>
    </p:spTree>
    <p:extLst>
      <p:ext uri="{BB962C8B-B14F-4D97-AF65-F5344CB8AC3E}">
        <p14:creationId xmlns:p14="http://schemas.microsoft.com/office/powerpoint/2010/main" val="3373199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93E53-2D53-E781-3395-A2DEC2171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3CD528-685A-874F-A247-22BF94BF42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6B9CDE-C143-50E5-AA84-AC79FC149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3ECCE-969D-C148-B8FB-AAE2F08C690E}" type="datetimeFigureOut">
              <a:rPr lang="en-PR" smtClean="0"/>
              <a:t>09/03/2025</a:t>
            </a:fld>
            <a:endParaRPr lang="en-P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DB0846-A7A0-CFBC-13D4-83991D6AE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97EA16-1449-5A8F-A0FA-E08BD0A7D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DAA55-4608-F645-A4C5-726189DFA032}" type="slidenum">
              <a:rPr lang="en-PR" smtClean="0"/>
              <a:t>‹#›</a:t>
            </a:fld>
            <a:endParaRPr lang="en-PR"/>
          </a:p>
        </p:txBody>
      </p:sp>
    </p:spTree>
    <p:extLst>
      <p:ext uri="{BB962C8B-B14F-4D97-AF65-F5344CB8AC3E}">
        <p14:creationId xmlns:p14="http://schemas.microsoft.com/office/powerpoint/2010/main" val="2779698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EFABE-0F2F-55B7-6F57-2021FC4FE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P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126FBE-0E3B-A707-603A-CA0B6E1B87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2C6E53-D805-B68A-8FB0-4E9765007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3ECCE-969D-C148-B8FB-AAE2F08C690E}" type="datetimeFigureOut">
              <a:rPr lang="en-PR" smtClean="0"/>
              <a:t>09/03/2025</a:t>
            </a:fld>
            <a:endParaRPr lang="en-P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5775D9-7A01-13BA-B8F8-BAC97BEE2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7BABD4-0366-690E-D3ED-99C839A9F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DAA55-4608-F645-A4C5-726189DFA032}" type="slidenum">
              <a:rPr lang="en-PR" smtClean="0"/>
              <a:t>‹#›</a:t>
            </a:fld>
            <a:endParaRPr lang="en-PR"/>
          </a:p>
        </p:txBody>
      </p:sp>
    </p:spTree>
    <p:extLst>
      <p:ext uri="{BB962C8B-B14F-4D97-AF65-F5344CB8AC3E}">
        <p14:creationId xmlns:p14="http://schemas.microsoft.com/office/powerpoint/2010/main" val="426112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E387E-DE56-3402-20F2-BA2A3C3DA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1DDA0D-4093-5BF6-F70E-91F737B2DE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68D009-FBFE-F41F-D879-2A5C9A8D13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5175CB-702A-17D1-9236-91AB4B9CD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3ECCE-969D-C148-B8FB-AAE2F08C690E}" type="datetimeFigureOut">
              <a:rPr lang="en-PR" smtClean="0"/>
              <a:t>09/03/2025</a:t>
            </a:fld>
            <a:endParaRPr lang="en-P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C819E6-996E-AAF3-DDF1-698E94798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777FA4-5990-AF08-7853-66DC14D20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DAA55-4608-F645-A4C5-726189DFA032}" type="slidenum">
              <a:rPr lang="en-PR" smtClean="0"/>
              <a:t>‹#›</a:t>
            </a:fld>
            <a:endParaRPr lang="en-PR"/>
          </a:p>
        </p:txBody>
      </p:sp>
    </p:spTree>
    <p:extLst>
      <p:ext uri="{BB962C8B-B14F-4D97-AF65-F5344CB8AC3E}">
        <p14:creationId xmlns:p14="http://schemas.microsoft.com/office/powerpoint/2010/main" val="2278509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45494A-C39A-A786-B80E-040062E46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P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26DC59-B5A4-5075-31DD-8B254CF4C0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3C0F66-4510-FEF6-208D-E2C72A9AE5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6E3FA0-D258-A0B1-CDD5-F026C4B217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7BB272-AD6C-480C-F9A7-D7FC1F8468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E1D746-B1F1-FA68-C96A-EDCFE4A81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3ECCE-969D-C148-B8FB-AAE2F08C690E}" type="datetimeFigureOut">
              <a:rPr lang="en-PR" smtClean="0"/>
              <a:t>09/03/2025</a:t>
            </a:fld>
            <a:endParaRPr lang="en-P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2C57EF-9F1A-6AF4-E600-6048B5F48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39D6B04-66FE-8C58-C9F2-28CAC02AB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DAA55-4608-F645-A4C5-726189DFA032}" type="slidenum">
              <a:rPr lang="en-PR" smtClean="0"/>
              <a:t>‹#›</a:t>
            </a:fld>
            <a:endParaRPr lang="en-PR"/>
          </a:p>
        </p:txBody>
      </p:sp>
    </p:spTree>
    <p:extLst>
      <p:ext uri="{BB962C8B-B14F-4D97-AF65-F5344CB8AC3E}">
        <p14:creationId xmlns:p14="http://schemas.microsoft.com/office/powerpoint/2010/main" val="1428397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1D92C-8796-32CB-0AC3-10DB0AE74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96C037-A635-4BC5-55AE-1E8FA1CF0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3ECCE-969D-C148-B8FB-AAE2F08C690E}" type="datetimeFigureOut">
              <a:rPr lang="en-PR" smtClean="0"/>
              <a:t>09/03/2025</a:t>
            </a:fld>
            <a:endParaRPr lang="en-P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040E0F-19C7-BC13-4B77-58B40685B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3BAF14-39B2-AEB8-7E2A-72752AD3D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DAA55-4608-F645-A4C5-726189DFA032}" type="slidenum">
              <a:rPr lang="en-PR" smtClean="0"/>
              <a:t>‹#›</a:t>
            </a:fld>
            <a:endParaRPr lang="en-PR"/>
          </a:p>
        </p:txBody>
      </p:sp>
    </p:spTree>
    <p:extLst>
      <p:ext uri="{BB962C8B-B14F-4D97-AF65-F5344CB8AC3E}">
        <p14:creationId xmlns:p14="http://schemas.microsoft.com/office/powerpoint/2010/main" val="3141837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F5539D-706E-9AF2-0992-99A89DE67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3ECCE-969D-C148-B8FB-AAE2F08C690E}" type="datetimeFigureOut">
              <a:rPr lang="en-PR" smtClean="0"/>
              <a:t>09/03/2025</a:t>
            </a:fld>
            <a:endParaRPr lang="en-P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9ED07C-767D-8F13-BCA5-4F3AA56E7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AAA0CA-0D88-289A-4283-AD0CA473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DAA55-4608-F645-A4C5-726189DFA032}" type="slidenum">
              <a:rPr lang="en-PR" smtClean="0"/>
              <a:t>‹#›</a:t>
            </a:fld>
            <a:endParaRPr lang="en-PR"/>
          </a:p>
        </p:txBody>
      </p:sp>
    </p:spTree>
    <p:extLst>
      <p:ext uri="{BB962C8B-B14F-4D97-AF65-F5344CB8AC3E}">
        <p14:creationId xmlns:p14="http://schemas.microsoft.com/office/powerpoint/2010/main" val="762761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C35B1-FA82-4C17-8A9E-35367764D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3A9F0E-A89D-A480-50FA-E0D4B597C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05D6B5-88D7-4B41-F92D-5ECC707815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5408AD-09AE-E1E3-1F70-F6AE684BF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3ECCE-969D-C148-B8FB-AAE2F08C690E}" type="datetimeFigureOut">
              <a:rPr lang="en-PR" smtClean="0"/>
              <a:t>09/03/2025</a:t>
            </a:fld>
            <a:endParaRPr lang="en-P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36F565-5902-01D6-4F06-93AE453B1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C53238-0DD2-B208-6AB4-36BCB511A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DAA55-4608-F645-A4C5-726189DFA032}" type="slidenum">
              <a:rPr lang="en-PR" smtClean="0"/>
              <a:t>‹#›</a:t>
            </a:fld>
            <a:endParaRPr lang="en-PR"/>
          </a:p>
        </p:txBody>
      </p:sp>
    </p:spTree>
    <p:extLst>
      <p:ext uri="{BB962C8B-B14F-4D97-AF65-F5344CB8AC3E}">
        <p14:creationId xmlns:p14="http://schemas.microsoft.com/office/powerpoint/2010/main" val="22046076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1EBD1-CC32-7FDA-4BB7-177FCFBBD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72D747-0499-2BEB-3CA1-29062F9C14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P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400F9B-7DAA-E119-D394-1D42E62ABF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FA6E6A-82E4-5E00-4E55-5501FF568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3ECCE-969D-C148-B8FB-AAE2F08C690E}" type="datetimeFigureOut">
              <a:rPr lang="en-PR" smtClean="0"/>
              <a:t>09/03/2025</a:t>
            </a:fld>
            <a:endParaRPr lang="en-P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8B7A61-564C-DC89-7F18-5F3057E45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0E7B84-FAE1-F3E9-12A3-42448D696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DAA55-4608-F645-A4C5-726189DFA032}" type="slidenum">
              <a:rPr lang="en-PR" smtClean="0"/>
              <a:t>‹#›</a:t>
            </a:fld>
            <a:endParaRPr lang="en-PR"/>
          </a:p>
        </p:txBody>
      </p:sp>
    </p:spTree>
    <p:extLst>
      <p:ext uri="{BB962C8B-B14F-4D97-AF65-F5344CB8AC3E}">
        <p14:creationId xmlns:p14="http://schemas.microsoft.com/office/powerpoint/2010/main" val="450626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CCC46C-37DD-035F-7BA0-188A233A8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P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15AC2C-6D66-EA1F-788D-4C37F8D2D1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DA76EC-5CCE-A5F4-CC04-1BE675043F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DF3ECCE-969D-C148-B8FB-AAE2F08C690E}" type="datetimeFigureOut">
              <a:rPr lang="en-PR" smtClean="0"/>
              <a:t>09/03/2025</a:t>
            </a:fld>
            <a:endParaRPr lang="en-P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13D03A-D47F-39C6-1F28-0F959C657D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P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E6DA97-74D5-4545-5576-849F29C5E1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67DAA55-4608-F645-A4C5-726189DFA032}" type="slidenum">
              <a:rPr lang="en-PR" smtClean="0"/>
              <a:t>‹#›</a:t>
            </a:fld>
            <a:endParaRPr lang="en-PR"/>
          </a:p>
        </p:txBody>
      </p:sp>
    </p:spTree>
    <p:extLst>
      <p:ext uri="{BB962C8B-B14F-4D97-AF65-F5344CB8AC3E}">
        <p14:creationId xmlns:p14="http://schemas.microsoft.com/office/powerpoint/2010/main" val="971251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P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image" Target="../media/image4.png"/><Relationship Id="rId7" Type="http://schemas.openxmlformats.org/officeDocument/2006/relationships/diagramData" Target="../diagrams/data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microsoft.com/office/2007/relationships/diagramDrawing" Target="../diagrams/drawing3.xml"/><Relationship Id="rId5" Type="http://schemas.openxmlformats.org/officeDocument/2006/relationships/image" Target="../media/image10.png"/><Relationship Id="rId10" Type="http://schemas.openxmlformats.org/officeDocument/2006/relationships/diagramColors" Target="../diagrams/colors3.xml"/><Relationship Id="rId4" Type="http://schemas.openxmlformats.org/officeDocument/2006/relationships/image" Target="../media/image9.png"/><Relationship Id="rId9" Type="http://schemas.openxmlformats.org/officeDocument/2006/relationships/diagramQuickStyle" Target="../diagrams/quickStyle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blue background with text and symbols&#10;&#10;AI-generated content may be incorrect.">
            <a:extLst>
              <a:ext uri="{FF2B5EF4-FFF2-40B4-BE49-F238E27FC236}">
                <a16:creationId xmlns:a16="http://schemas.microsoft.com/office/drawing/2014/main" id="{279387C6-F583-5BC7-E095-8040C5AC030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"/>
          <a:stretch/>
        </p:blipFill>
        <p:spPr>
          <a:xfrm>
            <a:off x="20" y="0"/>
            <a:ext cx="12191980" cy="68654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817D60F-2655-0AEA-E9F1-9CC7ADA853F5}"/>
              </a:ext>
            </a:extLst>
          </p:cNvPr>
          <p:cNvSpPr txBox="1"/>
          <p:nvPr/>
        </p:nvSpPr>
        <p:spPr>
          <a:xfrm>
            <a:off x="522514" y="1132114"/>
            <a:ext cx="1095437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7200" b="1" baseline="30000" dirty="0">
                <a:solidFill>
                  <a:srgbClr val="FEC10F"/>
                </a:solidFill>
              </a:rPr>
              <a:t>RECUPERACIÓN DE </a:t>
            </a:r>
          </a:p>
          <a:p>
            <a:pPr algn="ctr"/>
            <a:r>
              <a:rPr lang="es-ES" sz="7200" b="1" baseline="30000" dirty="0">
                <a:solidFill>
                  <a:srgbClr val="FEC10F"/>
                </a:solidFill>
              </a:rPr>
              <a:t>LA COMPETENCIA LECTORA </a:t>
            </a:r>
          </a:p>
          <a:p>
            <a:pPr algn="ctr"/>
            <a:r>
              <a:rPr lang="es-ES" sz="3600" b="1" dirty="0">
                <a:solidFill>
                  <a:srgbClr val="FEC10F"/>
                </a:solidFill>
              </a:rPr>
              <a:t>Resultados comparativos del 2023 al 2025 de las </a:t>
            </a:r>
          </a:p>
          <a:p>
            <a:pPr algn="ctr"/>
            <a:r>
              <a:rPr lang="es-ES" sz="3600" b="1" dirty="0">
                <a:solidFill>
                  <a:srgbClr val="FEC10F"/>
                </a:solidFill>
              </a:rPr>
              <a:t>Pruebas de lectura 1.</a:t>
            </a:r>
            <a:r>
              <a:rPr lang="es-ES" sz="3600" b="1" baseline="30000" dirty="0">
                <a:solidFill>
                  <a:srgbClr val="FEC10F"/>
                </a:solidFill>
              </a:rPr>
              <a:t>ro</a:t>
            </a:r>
            <a:r>
              <a:rPr lang="es-ES" sz="3600" b="1" dirty="0">
                <a:solidFill>
                  <a:srgbClr val="FEC10F"/>
                </a:solidFill>
              </a:rPr>
              <a:t> a 3.</a:t>
            </a:r>
            <a:r>
              <a:rPr lang="es-ES" sz="3600" b="1" baseline="30000" dirty="0">
                <a:solidFill>
                  <a:srgbClr val="FEC10F"/>
                </a:solidFill>
              </a:rPr>
              <a:t>er</a:t>
            </a:r>
            <a:r>
              <a:rPr lang="es-ES" sz="3600" b="1" dirty="0">
                <a:solidFill>
                  <a:srgbClr val="FEC10F"/>
                </a:solidFill>
              </a:rPr>
              <a:t> grado </a:t>
            </a:r>
          </a:p>
        </p:txBody>
      </p:sp>
    </p:spTree>
    <p:extLst>
      <p:ext uri="{BB962C8B-B14F-4D97-AF65-F5344CB8AC3E}">
        <p14:creationId xmlns:p14="http://schemas.microsoft.com/office/powerpoint/2010/main" val="35818322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237EB8-5645-08CB-3821-696D341A50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and black background with text&#10;&#10;AI-generated content may be incorrect.">
            <a:extLst>
              <a:ext uri="{FF2B5EF4-FFF2-40B4-BE49-F238E27FC236}">
                <a16:creationId xmlns:a16="http://schemas.microsoft.com/office/drawing/2014/main" id="{6A562A33-771C-FEB7-4AA9-5712C13ABF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/>
        </p:blipFill>
        <p:spPr>
          <a:xfrm>
            <a:off x="0" y="0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0C0634-28C6-8BBD-D8C1-96AE44CA2DA8}"/>
              </a:ext>
            </a:extLst>
          </p:cNvPr>
          <p:cNvSpPr txBox="1"/>
          <p:nvPr/>
        </p:nvSpPr>
        <p:spPr>
          <a:xfrm>
            <a:off x="368588" y="2435022"/>
            <a:ext cx="74070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/>
              <a:t>Enfoque 2: Cerrar brechas de aprendizaje y rendimiento</a:t>
            </a:r>
            <a:endParaRPr lang="es-PR" sz="3200" b="1" dirty="0"/>
          </a:p>
        </p:txBody>
      </p:sp>
    </p:spTree>
    <p:extLst>
      <p:ext uri="{BB962C8B-B14F-4D97-AF65-F5344CB8AC3E}">
        <p14:creationId xmlns:p14="http://schemas.microsoft.com/office/powerpoint/2010/main" val="7065779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BAC0F7-5E44-A81D-B2CF-C70C6AD915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black background with a crown&#10;&#10;AI-generated content may be incorrect.">
            <a:extLst>
              <a:ext uri="{FF2B5EF4-FFF2-40B4-BE49-F238E27FC236}">
                <a16:creationId xmlns:a16="http://schemas.microsoft.com/office/drawing/2014/main" id="{A0EEBFD4-944A-98A9-09D2-B99A12DED58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/>
        </p:blipFill>
        <p:spPr>
          <a:xfrm>
            <a:off x="-1504" y="1282"/>
            <a:ext cx="12191980" cy="68567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2083DE6-CFE7-F213-F651-CAD0A673DEC0}"/>
              </a:ext>
            </a:extLst>
          </p:cNvPr>
          <p:cNvSpPr/>
          <p:nvPr/>
        </p:nvSpPr>
        <p:spPr>
          <a:xfrm>
            <a:off x="3646026" y="610646"/>
            <a:ext cx="8544450" cy="384048"/>
          </a:xfrm>
          <a:prstGeom prst="rect">
            <a:avLst/>
          </a:prstGeom>
          <a:solidFill>
            <a:srgbClr val="FEC10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594EFD-CDF8-35B4-8886-259DF6B58C50}"/>
              </a:ext>
            </a:extLst>
          </p:cNvPr>
          <p:cNvSpPr txBox="1"/>
          <p:nvPr/>
        </p:nvSpPr>
        <p:spPr>
          <a:xfrm>
            <a:off x="3646026" y="571837"/>
            <a:ext cx="85444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sz="16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s-ES" sz="2200" dirty="0">
                <a:solidFill>
                  <a:schemeClr val="bg1"/>
                </a:solidFill>
              </a:rPr>
              <a:t>Porcentaje de Notas ABC (1er – 3er grado)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FD359B59-2D51-449E-8E83-FF72476FD684}"/>
              </a:ext>
            </a:extLst>
          </p:cNvPr>
          <p:cNvGraphicFramePr>
            <a:graphicFrameLocks/>
          </p:cNvGraphicFramePr>
          <p:nvPr/>
        </p:nvGraphicFramePr>
        <p:xfrm>
          <a:off x="580292" y="2145322"/>
          <a:ext cx="10823331" cy="42287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661527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6E085E-4531-5B62-E609-422E72292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black background with a crown&#10;&#10;AI-generated content may be incorrect.">
            <a:extLst>
              <a:ext uri="{FF2B5EF4-FFF2-40B4-BE49-F238E27FC236}">
                <a16:creationId xmlns:a16="http://schemas.microsoft.com/office/drawing/2014/main" id="{99F57878-EDE7-7C14-7DA3-E1110ED9E22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/>
        </p:blipFill>
        <p:spPr>
          <a:xfrm>
            <a:off x="-1504" y="1282"/>
            <a:ext cx="12191980" cy="68567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7E4C556-CE6B-E81C-97B9-3776C23428FA}"/>
              </a:ext>
            </a:extLst>
          </p:cNvPr>
          <p:cNvSpPr/>
          <p:nvPr/>
        </p:nvSpPr>
        <p:spPr>
          <a:xfrm>
            <a:off x="3646026" y="610646"/>
            <a:ext cx="8544450" cy="384048"/>
          </a:xfrm>
          <a:prstGeom prst="rect">
            <a:avLst/>
          </a:prstGeom>
          <a:solidFill>
            <a:srgbClr val="FEC10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86060E-90EF-8B7B-7E36-D03F0B650251}"/>
              </a:ext>
            </a:extLst>
          </p:cNvPr>
          <p:cNvSpPr txBox="1"/>
          <p:nvPr/>
        </p:nvSpPr>
        <p:spPr>
          <a:xfrm>
            <a:off x="3646026" y="571837"/>
            <a:ext cx="8544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sz="16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s-ES" sz="2400" dirty="0">
                <a:solidFill>
                  <a:schemeClr val="bg1"/>
                </a:solidFill>
              </a:rPr>
              <a:t>Proficiencia en Pruebas META-PR y CRECE (3er grado)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D01BE6FD-BA2E-5E13-1C8C-3216540C0949}"/>
              </a:ext>
            </a:extLst>
          </p:cNvPr>
          <p:cNvGraphicFramePr>
            <a:graphicFrameLocks/>
          </p:cNvGraphicFramePr>
          <p:nvPr/>
        </p:nvGraphicFramePr>
        <p:xfrm>
          <a:off x="275228" y="2066191"/>
          <a:ext cx="11641544" cy="44485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9677555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37126B-2F1C-D77B-9674-7BCA9B5F9A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background with a crown&#10;&#10;AI-generated content may be incorrect.">
            <a:extLst>
              <a:ext uri="{FF2B5EF4-FFF2-40B4-BE49-F238E27FC236}">
                <a16:creationId xmlns:a16="http://schemas.microsoft.com/office/drawing/2014/main" id="{D53AF323-A785-28D2-3416-669A4233701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FDF448A-A43A-5942-E788-276704699D18}"/>
              </a:ext>
            </a:extLst>
          </p:cNvPr>
          <p:cNvSpPr txBox="1"/>
          <p:nvPr/>
        </p:nvSpPr>
        <p:spPr>
          <a:xfrm>
            <a:off x="337226" y="321096"/>
            <a:ext cx="9902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R" sz="3600" b="1" dirty="0">
                <a:cs typeface="Poppins" panose="00000500000000000000" pitchFamily="2" charset="0"/>
              </a:rPr>
              <a:t>Pruebas de la lectura</a:t>
            </a:r>
          </a:p>
        </p:txBody>
      </p:sp>
      <p:pic>
        <p:nvPicPr>
          <p:cNvPr id="5" name="Google Shape;138;p6">
            <a:extLst>
              <a:ext uri="{FF2B5EF4-FFF2-40B4-BE49-F238E27FC236}">
                <a16:creationId xmlns:a16="http://schemas.microsoft.com/office/drawing/2014/main" id="{FFFA8DBD-FC4B-EBCF-0976-230496ADB37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9770" t="14250" r="28562" b="18112"/>
          <a:stretch/>
        </p:blipFill>
        <p:spPr>
          <a:xfrm>
            <a:off x="6904604" y="240073"/>
            <a:ext cx="4596741" cy="525674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34;p6">
            <a:extLst>
              <a:ext uri="{FF2B5EF4-FFF2-40B4-BE49-F238E27FC236}">
                <a16:creationId xmlns:a16="http://schemas.microsoft.com/office/drawing/2014/main" id="{7F898B85-2EB0-A27C-8ABB-888EA671F287}"/>
              </a:ext>
            </a:extLst>
          </p:cNvPr>
          <p:cNvSpPr txBox="1">
            <a:spLocks/>
          </p:cNvSpPr>
          <p:nvPr/>
        </p:nvSpPr>
        <p:spPr>
          <a:xfrm>
            <a:off x="419530" y="1151321"/>
            <a:ext cx="6258645" cy="898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5000"/>
              </a:lnSpc>
              <a:buSzPts val="2100"/>
              <a:buFont typeface="Arial" panose="020B0604020202020204" pitchFamily="34" charset="0"/>
              <a:buNone/>
            </a:pPr>
            <a:r>
              <a:rPr lang="es-ES" sz="2400" b="1" dirty="0">
                <a:ea typeface="Montserrat"/>
                <a:cs typeface="Montserrat"/>
                <a:sym typeface="Montserrat"/>
              </a:rPr>
              <a:t>Todos los estudiantes de primer a tercer grado toman las pruebas de lectura</a:t>
            </a:r>
          </a:p>
        </p:txBody>
      </p:sp>
      <p:sp>
        <p:nvSpPr>
          <p:cNvPr id="7" name="Google Shape;135;p6">
            <a:extLst>
              <a:ext uri="{FF2B5EF4-FFF2-40B4-BE49-F238E27FC236}">
                <a16:creationId xmlns:a16="http://schemas.microsoft.com/office/drawing/2014/main" id="{374A4EF1-38D5-ADC8-E6E2-D21CC843C20D}"/>
              </a:ext>
            </a:extLst>
          </p:cNvPr>
          <p:cNvSpPr txBox="1">
            <a:spLocks/>
          </p:cNvSpPr>
          <p:nvPr/>
        </p:nvSpPr>
        <p:spPr>
          <a:xfrm>
            <a:off x="690655" y="2144276"/>
            <a:ext cx="5880833" cy="2866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5000"/>
              </a:lnSpc>
              <a:buSzPts val="1400"/>
            </a:pPr>
            <a:r>
              <a:rPr lang="es-ES" sz="2200" dirty="0"/>
              <a:t>Mediante el resultado de las pruebas se determinará el progreso de los estudiantes en la decodificación y el proceso de comprensión lectora.</a:t>
            </a:r>
          </a:p>
          <a:p>
            <a:pPr marL="0" indent="0" algn="just">
              <a:lnSpc>
                <a:spcPct val="115000"/>
              </a:lnSpc>
              <a:buSzPts val="1400"/>
              <a:buNone/>
            </a:pPr>
            <a:endParaRPr lang="es-ES" sz="1200" dirty="0"/>
          </a:p>
          <a:p>
            <a:pPr algn="just">
              <a:lnSpc>
                <a:spcPct val="115000"/>
              </a:lnSpc>
              <a:buSzPts val="1400"/>
            </a:pPr>
            <a:r>
              <a:rPr lang="es-ES" sz="2200" dirty="0"/>
              <a:t>Con base en estos resultados, los docentes podrán desarrollar intervenciones especificas para el desarrollo de la lectura en los estudiantes.   </a:t>
            </a:r>
          </a:p>
          <a:p>
            <a:pPr algn="just">
              <a:lnSpc>
                <a:spcPct val="115000"/>
              </a:lnSpc>
              <a:buSzPts val="1400"/>
            </a:pPr>
            <a:endParaRPr lang="es-ES" sz="2200" dirty="0"/>
          </a:p>
          <a:p>
            <a:pPr algn="just">
              <a:lnSpc>
                <a:spcPct val="115000"/>
              </a:lnSpc>
              <a:buSzPts val="1400"/>
            </a:pPr>
            <a:endParaRPr lang="es-ES" sz="2200" dirty="0"/>
          </a:p>
          <a:p>
            <a:pPr algn="just">
              <a:lnSpc>
                <a:spcPct val="115000"/>
              </a:lnSpc>
              <a:buSzPts val="1400"/>
            </a:pPr>
            <a:endParaRPr lang="es-ES" sz="2200" dirty="0"/>
          </a:p>
        </p:txBody>
      </p:sp>
    </p:spTree>
    <p:extLst>
      <p:ext uri="{BB962C8B-B14F-4D97-AF65-F5344CB8AC3E}">
        <p14:creationId xmlns:p14="http://schemas.microsoft.com/office/powerpoint/2010/main" val="21400969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DDDBF9-E5D5-0A88-55C7-7883FE237D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background with a crown&#10;&#10;AI-generated content may be incorrect.">
            <a:extLst>
              <a:ext uri="{FF2B5EF4-FFF2-40B4-BE49-F238E27FC236}">
                <a16:creationId xmlns:a16="http://schemas.microsoft.com/office/drawing/2014/main" id="{4B6B4E77-E956-B372-6E85-053052BD9F3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"/>
          <a:stretch/>
        </p:blipFill>
        <p:spPr>
          <a:xfrm>
            <a:off x="0" y="0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DCDA29-54A8-FB7F-9947-32599572430E}"/>
              </a:ext>
            </a:extLst>
          </p:cNvPr>
          <p:cNvSpPr txBox="1"/>
          <p:nvPr/>
        </p:nvSpPr>
        <p:spPr>
          <a:xfrm>
            <a:off x="337226" y="321096"/>
            <a:ext cx="9902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R" sz="3600" b="1" dirty="0">
                <a:cs typeface="Poppins" panose="00000500000000000000" pitchFamily="2" charset="0"/>
              </a:rPr>
              <a:t>Pruebas de la lectura</a:t>
            </a:r>
          </a:p>
        </p:txBody>
      </p:sp>
      <p:sp>
        <p:nvSpPr>
          <p:cNvPr id="6" name="Google Shape;134;p6">
            <a:extLst>
              <a:ext uri="{FF2B5EF4-FFF2-40B4-BE49-F238E27FC236}">
                <a16:creationId xmlns:a16="http://schemas.microsoft.com/office/drawing/2014/main" id="{2955E526-4A36-274E-E95B-103D2B7311B5}"/>
              </a:ext>
            </a:extLst>
          </p:cNvPr>
          <p:cNvSpPr txBox="1">
            <a:spLocks/>
          </p:cNvSpPr>
          <p:nvPr/>
        </p:nvSpPr>
        <p:spPr>
          <a:xfrm>
            <a:off x="419530" y="1016195"/>
            <a:ext cx="6258645" cy="898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5000"/>
              </a:lnSpc>
              <a:buSzPts val="2100"/>
              <a:buFont typeface="Arial" panose="020B0604020202020204" pitchFamily="34" charset="0"/>
              <a:buNone/>
            </a:pPr>
            <a:r>
              <a:rPr lang="es-ES" sz="2400" b="1" dirty="0">
                <a:ea typeface="Montserrat"/>
                <a:cs typeface="Montserrat"/>
                <a:sym typeface="Montserrat"/>
              </a:rPr>
              <a:t>Se divide en ocho subpruebas:  </a:t>
            </a: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AC1D643B-74EE-0B34-D220-64D923C498A7}"/>
              </a:ext>
            </a:extLst>
          </p:cNvPr>
          <p:cNvSpPr txBox="1"/>
          <p:nvPr/>
        </p:nvSpPr>
        <p:spPr>
          <a:xfrm>
            <a:off x="419530" y="1813589"/>
            <a:ext cx="5676470" cy="32308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04519" lvl="1" indent="-302260" algn="l">
              <a:buFont typeface="Arial"/>
              <a:buChar char="•"/>
            </a:pPr>
            <a:r>
              <a:rPr lang="es-ES_tradnl" sz="2000" noProof="0" dirty="0">
                <a:solidFill>
                  <a:srgbClr val="000000"/>
                </a:solidFill>
                <a:ea typeface="Montserrat"/>
                <a:cs typeface="Montserrat"/>
                <a:sym typeface="Montserrat"/>
              </a:rPr>
              <a:t>V</a:t>
            </a:r>
            <a:r>
              <a:rPr lang="es-ES_tradnl" sz="2000" u="none" noProof="0" dirty="0">
                <a:solidFill>
                  <a:srgbClr val="000000"/>
                </a:solidFill>
                <a:ea typeface="Montserrat"/>
                <a:cs typeface="Montserrat"/>
                <a:sym typeface="Montserrat"/>
              </a:rPr>
              <a:t>ocales y consonantes</a:t>
            </a:r>
          </a:p>
          <a:p>
            <a:pPr marL="604519" lvl="1" indent="-302260" algn="l">
              <a:buFont typeface="Arial"/>
              <a:buChar char="•"/>
            </a:pPr>
            <a:r>
              <a:rPr lang="es-ES_tradnl" sz="2000" u="none" noProof="0" dirty="0">
                <a:solidFill>
                  <a:srgbClr val="000000"/>
                </a:solidFill>
                <a:ea typeface="Montserrat"/>
                <a:cs typeface="Montserrat"/>
                <a:sym typeface="Montserrat"/>
              </a:rPr>
              <a:t>Sílabas</a:t>
            </a:r>
          </a:p>
          <a:p>
            <a:pPr marL="604519" lvl="1" indent="-302260" algn="l">
              <a:buFont typeface="Arial"/>
              <a:buChar char="•"/>
            </a:pPr>
            <a:r>
              <a:rPr lang="es-ES_tradnl" sz="2000" u="none" noProof="0" dirty="0">
                <a:solidFill>
                  <a:srgbClr val="000000"/>
                </a:solidFill>
                <a:ea typeface="Montserrat"/>
                <a:cs typeface="Montserrat"/>
                <a:sym typeface="Montserrat"/>
              </a:rPr>
              <a:t>Sílabas directas</a:t>
            </a:r>
          </a:p>
          <a:p>
            <a:pPr marL="604519" lvl="1" indent="-302260" algn="l">
              <a:buFont typeface="Arial"/>
              <a:buChar char="•"/>
            </a:pPr>
            <a:r>
              <a:rPr lang="es-ES_tradnl" sz="2000" u="none" noProof="0" dirty="0">
                <a:solidFill>
                  <a:srgbClr val="000000"/>
                </a:solidFill>
                <a:ea typeface="Montserrat"/>
                <a:cs typeface="Montserrat"/>
                <a:sym typeface="Montserrat"/>
              </a:rPr>
              <a:t>Sílabas inversas, trabadas, diptongos, triptongos e hiatos</a:t>
            </a:r>
          </a:p>
          <a:p>
            <a:pPr marL="604519" lvl="1" indent="-302260" algn="l">
              <a:buFont typeface="Arial"/>
              <a:buChar char="•"/>
            </a:pPr>
            <a:r>
              <a:rPr lang="es-ES_tradnl" sz="2000" u="none" noProof="0" dirty="0">
                <a:solidFill>
                  <a:srgbClr val="000000"/>
                </a:solidFill>
                <a:ea typeface="Montserrat"/>
                <a:cs typeface="Montserrat"/>
                <a:sym typeface="Montserrat"/>
              </a:rPr>
              <a:t>Variantes de sonidos</a:t>
            </a:r>
          </a:p>
          <a:p>
            <a:pPr marL="604519" lvl="1" indent="-302260" algn="l">
              <a:buFont typeface="Arial"/>
              <a:buChar char="•"/>
            </a:pPr>
            <a:r>
              <a:rPr lang="es-ES_tradnl" sz="2000" u="none" noProof="0" dirty="0">
                <a:solidFill>
                  <a:srgbClr val="000000"/>
                </a:solidFill>
                <a:ea typeface="Montserrat"/>
                <a:cs typeface="Montserrat"/>
                <a:sym typeface="Montserrat"/>
              </a:rPr>
              <a:t>Grupos consonánticos y trabazón difícil</a:t>
            </a:r>
          </a:p>
          <a:p>
            <a:pPr marL="604519" lvl="1" indent="-302260" algn="l">
              <a:buFont typeface="Arial"/>
              <a:buChar char="•"/>
            </a:pPr>
            <a:r>
              <a:rPr lang="es-ES_tradnl" sz="2000" u="none" noProof="0" dirty="0">
                <a:solidFill>
                  <a:srgbClr val="000000"/>
                </a:solidFill>
                <a:ea typeface="Montserrat"/>
                <a:cs typeface="Montserrat"/>
                <a:sym typeface="Montserrat"/>
              </a:rPr>
              <a:t>Promedio de fluidez</a:t>
            </a:r>
          </a:p>
          <a:p>
            <a:pPr marL="604519" lvl="1" indent="-302260" algn="l">
              <a:buFont typeface="Arial"/>
              <a:buChar char="•"/>
            </a:pPr>
            <a:r>
              <a:rPr lang="es-ES_tradnl" sz="2000" u="none" noProof="0" dirty="0">
                <a:solidFill>
                  <a:srgbClr val="000000"/>
                </a:solidFill>
                <a:ea typeface="Montserrat"/>
                <a:cs typeface="Montserrat"/>
                <a:sym typeface="Montserrat"/>
              </a:rPr>
              <a:t>Promedio de recuento (desde 2024)</a:t>
            </a:r>
          </a:p>
          <a:p>
            <a:pPr marL="0" lvl="0" indent="0" algn="l">
              <a:lnSpc>
                <a:spcPts val="4199"/>
              </a:lnSpc>
              <a:spcBef>
                <a:spcPct val="0"/>
              </a:spcBef>
            </a:pPr>
            <a:endParaRPr lang="es-ES_tradnl" u="none" noProof="0" dirty="0">
              <a:solidFill>
                <a:srgbClr val="000000"/>
              </a:solidFill>
              <a:ea typeface="Montserrat"/>
              <a:cs typeface="Montserrat"/>
              <a:sym typeface="Montserrat"/>
            </a:endParaRPr>
          </a:p>
        </p:txBody>
      </p:sp>
      <p:pic>
        <p:nvPicPr>
          <p:cNvPr id="9" name="Picture 8" descr="A book cover with a cartoon bird&#10;&#10;AI-generated content may be incorrect.">
            <a:extLst>
              <a:ext uri="{FF2B5EF4-FFF2-40B4-BE49-F238E27FC236}">
                <a16:creationId xmlns:a16="http://schemas.microsoft.com/office/drawing/2014/main" id="{D0BDE2DC-5969-244D-7AA6-169D5F504D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9009" y="253391"/>
            <a:ext cx="1984077" cy="2567629"/>
          </a:xfrm>
          <a:prstGeom prst="rect">
            <a:avLst/>
          </a:prstGeom>
        </p:spPr>
      </p:pic>
      <p:pic>
        <p:nvPicPr>
          <p:cNvPr id="11" name="Picture 10" descr="A poster with a cartoon manatee&#10;&#10;AI-generated content may be incorrect.">
            <a:extLst>
              <a:ext uri="{FF2B5EF4-FFF2-40B4-BE49-F238E27FC236}">
                <a16:creationId xmlns:a16="http://schemas.microsoft.com/office/drawing/2014/main" id="{100BF435-0FDA-5980-4EA1-E67BA3B162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7205" y="1256697"/>
            <a:ext cx="1969537" cy="2567629"/>
          </a:xfrm>
          <a:prstGeom prst="rect">
            <a:avLst/>
          </a:prstGeom>
        </p:spPr>
      </p:pic>
      <p:pic>
        <p:nvPicPr>
          <p:cNvPr id="13" name="Picture 12" descr="A book cover with a cartoon of a child and child&#10;&#10;AI-generated content may be incorrect.">
            <a:extLst>
              <a:ext uri="{FF2B5EF4-FFF2-40B4-BE49-F238E27FC236}">
                <a16:creationId xmlns:a16="http://schemas.microsoft.com/office/drawing/2014/main" id="{DEBCE15E-FF6E-D48B-A15A-2E3CB48FA2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71341" y="2821020"/>
            <a:ext cx="1984077" cy="2567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5233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BF76F4-AF4A-2F25-3E11-5226507208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and black background with text&#10;&#10;AI-generated content may be incorrect.">
            <a:extLst>
              <a:ext uri="{FF2B5EF4-FFF2-40B4-BE49-F238E27FC236}">
                <a16:creationId xmlns:a16="http://schemas.microsoft.com/office/drawing/2014/main" id="{6E7327D1-E2AA-08EB-003B-C9C65F655B8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/>
        </p:blipFill>
        <p:spPr>
          <a:xfrm>
            <a:off x="0" y="0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AC203D-E305-461C-8D25-9EA048C73785}"/>
              </a:ext>
            </a:extLst>
          </p:cNvPr>
          <p:cNvSpPr txBox="1"/>
          <p:nvPr/>
        </p:nvSpPr>
        <p:spPr>
          <a:xfrm>
            <a:off x="368588" y="2435022"/>
            <a:ext cx="74070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R" sz="3200" b="1" dirty="0"/>
              <a:t>Enfoque 3: Proyectos e intervenciones integradas</a:t>
            </a:r>
          </a:p>
        </p:txBody>
      </p:sp>
    </p:spTree>
    <p:extLst>
      <p:ext uri="{BB962C8B-B14F-4D97-AF65-F5344CB8AC3E}">
        <p14:creationId xmlns:p14="http://schemas.microsoft.com/office/powerpoint/2010/main" val="13372644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F74CC3-BC78-4181-E701-CBE1808E0B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black background with a crown&#10;&#10;AI-generated content may be incorrect.">
            <a:extLst>
              <a:ext uri="{FF2B5EF4-FFF2-40B4-BE49-F238E27FC236}">
                <a16:creationId xmlns:a16="http://schemas.microsoft.com/office/drawing/2014/main" id="{11424A7E-6403-EC82-CFB2-F3E8CBB4546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/>
        </p:blipFill>
        <p:spPr>
          <a:xfrm>
            <a:off x="0" y="0"/>
            <a:ext cx="12191980" cy="68567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37620B4-6232-88EA-484E-376445AD1136}"/>
              </a:ext>
            </a:extLst>
          </p:cNvPr>
          <p:cNvSpPr/>
          <p:nvPr/>
        </p:nvSpPr>
        <p:spPr>
          <a:xfrm>
            <a:off x="4294208" y="439984"/>
            <a:ext cx="7897792" cy="743592"/>
          </a:xfrm>
          <a:prstGeom prst="rect">
            <a:avLst/>
          </a:prstGeom>
          <a:solidFill>
            <a:srgbClr val="FEC10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7FFAE9-5EBF-A76C-87B8-86A4168CF5F9}"/>
              </a:ext>
            </a:extLst>
          </p:cNvPr>
          <p:cNvSpPr txBox="1"/>
          <p:nvPr/>
        </p:nvSpPr>
        <p:spPr>
          <a:xfrm>
            <a:off x="4398380" y="519392"/>
            <a:ext cx="7685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16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s-ES" sz="3200" b="1" dirty="0">
                <a:solidFill>
                  <a:schemeClr val="bg1"/>
                </a:solidFill>
              </a:rPr>
              <a:t>Iniciativas, proyectos y colaboraciones</a:t>
            </a: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705FE5EB-175A-C7F3-DCE5-834D1F40323B}"/>
              </a:ext>
            </a:extLst>
          </p:cNvPr>
          <p:cNvSpPr txBox="1"/>
          <p:nvPr/>
        </p:nvSpPr>
        <p:spPr>
          <a:xfrm>
            <a:off x="302861" y="1765480"/>
            <a:ext cx="11586258" cy="51706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04519" lvl="1" indent="-302260" algn="l">
              <a:buFont typeface="Arial"/>
              <a:buChar char="•"/>
            </a:pPr>
            <a:r>
              <a:rPr lang="es-ES_tradnl" sz="2400" u="none" dirty="0">
                <a:solidFill>
                  <a:srgbClr val="000000"/>
                </a:solidFill>
                <a:ea typeface="Montserrat"/>
                <a:cs typeface="Montserrat"/>
                <a:sym typeface="Montserrat"/>
              </a:rPr>
              <a:t>Pruebas de lectura del Programa de Español  (en colaboración con Programa de Educación Temprana y la Fundación Flamboyán)</a:t>
            </a:r>
          </a:p>
          <a:p>
            <a:pPr marL="302259" lvl="1" algn="l"/>
            <a:endParaRPr lang="es-ES_tradnl" sz="2400" u="none" dirty="0">
              <a:solidFill>
                <a:srgbClr val="000000"/>
              </a:solidFill>
              <a:ea typeface="Montserrat"/>
              <a:cs typeface="Montserrat"/>
              <a:sym typeface="Montserrat"/>
            </a:endParaRPr>
          </a:p>
          <a:p>
            <a:pPr marL="604519" lvl="1" indent="-302260" algn="l">
              <a:buFont typeface="Arial"/>
              <a:buChar char="•"/>
            </a:pPr>
            <a:r>
              <a:rPr lang="es-ES_tradnl" sz="2400" u="none" dirty="0">
                <a:solidFill>
                  <a:srgbClr val="000000"/>
                </a:solidFill>
                <a:ea typeface="Montserrat"/>
                <a:cs typeface="Montserrat"/>
                <a:sym typeface="Montserrat"/>
              </a:rPr>
              <a:t>Certificación profesional (K-3) en </a:t>
            </a:r>
            <a:r>
              <a:rPr lang="es-ES_tradnl" sz="2400" dirty="0">
                <a:solidFill>
                  <a:srgbClr val="000000"/>
                </a:solidFill>
                <a:ea typeface="Montserrat"/>
                <a:cs typeface="Montserrat"/>
                <a:sym typeface="Montserrat"/>
              </a:rPr>
              <a:t>d</a:t>
            </a:r>
            <a:r>
              <a:rPr lang="es-ES_tradnl" sz="2400" u="none" dirty="0">
                <a:solidFill>
                  <a:srgbClr val="000000"/>
                </a:solidFill>
                <a:ea typeface="Montserrat"/>
                <a:cs typeface="Montserrat"/>
                <a:sym typeface="Montserrat"/>
              </a:rPr>
              <a:t>islexia (identificación y prácticas apropiadas) - Programa de Educación Temprana  (1,484 docentes) </a:t>
            </a:r>
          </a:p>
          <a:p>
            <a:pPr marL="1061719" lvl="2" indent="-302260">
              <a:buFont typeface="Arial"/>
              <a:buChar char="•"/>
            </a:pPr>
            <a:r>
              <a:rPr lang="es-ES_tradnl" sz="2400" b="1" dirty="0">
                <a:solidFill>
                  <a:srgbClr val="000000"/>
                </a:solidFill>
                <a:ea typeface="Montserrat"/>
                <a:cs typeface="Montserrat"/>
                <a:sym typeface="Montserrat"/>
              </a:rPr>
              <a:t>Este año: </a:t>
            </a:r>
            <a:r>
              <a:rPr lang="es-ES_tradnl" sz="2400" dirty="0">
                <a:solidFill>
                  <a:srgbClr val="000000"/>
                </a:solidFill>
                <a:ea typeface="Montserrat"/>
                <a:cs typeface="Montserrat"/>
                <a:sym typeface="Montserrat"/>
              </a:rPr>
              <a:t>Prácticas efectivas para la integración curricular (840 maestros) y Certificación profesional (K-3) en dislexia  (1,000 docentes) </a:t>
            </a:r>
            <a:endParaRPr lang="es-ES_tradnl" sz="2400" u="none" dirty="0">
              <a:solidFill>
                <a:srgbClr val="000000"/>
              </a:solidFill>
              <a:ea typeface="Montserrat"/>
              <a:cs typeface="Montserrat"/>
              <a:sym typeface="Montserrat"/>
            </a:endParaRPr>
          </a:p>
          <a:p>
            <a:pPr marL="302259" lvl="1" algn="l"/>
            <a:endParaRPr lang="es-ES_tradnl" sz="2400" u="none" dirty="0">
              <a:solidFill>
                <a:srgbClr val="000000"/>
              </a:solidFill>
              <a:ea typeface="Montserrat"/>
              <a:cs typeface="Montserrat"/>
              <a:sym typeface="Montserrat"/>
            </a:endParaRPr>
          </a:p>
          <a:p>
            <a:pPr marL="604519" lvl="1" indent="-302260" algn="l">
              <a:buFont typeface="Arial"/>
              <a:buChar char="•"/>
            </a:pPr>
            <a:r>
              <a:rPr lang="es-ES_tradnl" sz="2400" u="none" dirty="0">
                <a:solidFill>
                  <a:srgbClr val="000000"/>
                </a:solidFill>
                <a:ea typeface="Montserrat"/>
                <a:cs typeface="Montserrat"/>
                <a:sym typeface="Montserrat"/>
              </a:rPr>
              <a:t>Proyecto del Programa de Español:  “Leamos juntos: desarrollo intervención y enfoque en la lectura en el nivel primario” (Desarrollo profesional para 1,020 maestros y facilitadores) </a:t>
            </a:r>
          </a:p>
          <a:p>
            <a:pPr marL="1061719" lvl="2" indent="-302260">
              <a:buFont typeface="Arial"/>
              <a:buChar char="•"/>
            </a:pPr>
            <a:r>
              <a:rPr lang="es-ES_tradnl" sz="2400" b="1" dirty="0">
                <a:solidFill>
                  <a:srgbClr val="000000"/>
                </a:solidFill>
                <a:ea typeface="Montserrat"/>
                <a:cs typeface="Montserrat"/>
                <a:sym typeface="Montserrat"/>
              </a:rPr>
              <a:t>Este año: </a:t>
            </a:r>
            <a:r>
              <a:rPr lang="es-ES_tradnl" sz="2400" dirty="0">
                <a:solidFill>
                  <a:srgbClr val="000000"/>
                </a:solidFill>
                <a:ea typeface="Montserrat"/>
                <a:cs typeface="Montserrat"/>
                <a:sym typeface="Montserrat"/>
              </a:rPr>
              <a:t>Siempre lectores: comprensión, interpretación y análisis críticos en la materia de español en el nivel secundario (1,110 maestros y facilitadoras) </a:t>
            </a:r>
            <a:endParaRPr lang="es-ES_tradnl" sz="2400" u="none" dirty="0">
              <a:solidFill>
                <a:srgbClr val="000000"/>
              </a:solidFill>
              <a:ea typeface="Montserrat"/>
              <a:cs typeface="Montserrat"/>
              <a:sym typeface="Montserrat"/>
            </a:endParaRPr>
          </a:p>
          <a:p>
            <a:pPr marL="604519" lvl="1" indent="-302260" algn="l">
              <a:buFont typeface="Arial"/>
              <a:buChar char="•"/>
            </a:pPr>
            <a:endParaRPr lang="es-ES_tradnl" sz="2400" dirty="0">
              <a:solidFill>
                <a:srgbClr val="000000"/>
              </a:solidFill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7110226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E45950-E457-99C5-1993-9DECCA9513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black background with a crown&#10;&#10;AI-generated content may be incorrect.">
            <a:extLst>
              <a:ext uri="{FF2B5EF4-FFF2-40B4-BE49-F238E27FC236}">
                <a16:creationId xmlns:a16="http://schemas.microsoft.com/office/drawing/2014/main" id="{78D61627-674C-F06B-D607-B77CF4DFC45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/>
        </p:blipFill>
        <p:spPr>
          <a:xfrm>
            <a:off x="0" y="0"/>
            <a:ext cx="12191980" cy="68567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48A5F66-1898-E56B-81EC-677A150FD293}"/>
              </a:ext>
            </a:extLst>
          </p:cNvPr>
          <p:cNvSpPr/>
          <p:nvPr/>
        </p:nvSpPr>
        <p:spPr>
          <a:xfrm>
            <a:off x="4294208" y="439984"/>
            <a:ext cx="7897792" cy="743592"/>
          </a:xfrm>
          <a:prstGeom prst="rect">
            <a:avLst/>
          </a:prstGeom>
          <a:solidFill>
            <a:srgbClr val="FEC10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6FE40D-5D62-351D-4F4E-8561CB4A6620}"/>
              </a:ext>
            </a:extLst>
          </p:cNvPr>
          <p:cNvSpPr txBox="1"/>
          <p:nvPr/>
        </p:nvSpPr>
        <p:spPr>
          <a:xfrm>
            <a:off x="4398380" y="519392"/>
            <a:ext cx="7685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16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s-ES" sz="3200" b="1" dirty="0">
                <a:solidFill>
                  <a:schemeClr val="bg1"/>
                </a:solidFill>
              </a:rPr>
              <a:t>Iniciativas, proyectos y colaboraciones</a:t>
            </a: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AB466123-AE8B-3935-2FB3-97B8FA6C19BF}"/>
              </a:ext>
            </a:extLst>
          </p:cNvPr>
          <p:cNvSpPr txBox="1"/>
          <p:nvPr/>
        </p:nvSpPr>
        <p:spPr>
          <a:xfrm>
            <a:off x="277792" y="1917761"/>
            <a:ext cx="11482085" cy="56456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04519" lvl="1" indent="-302260" algn="just">
              <a:buFont typeface="Arial"/>
              <a:buChar char="•"/>
            </a:pPr>
            <a:r>
              <a:rPr lang="es-ES_tradnl" sz="2400" dirty="0">
                <a:solidFill>
                  <a:srgbClr val="000000"/>
                </a:solidFill>
                <a:ea typeface="Montserrat"/>
                <a:cs typeface="Montserrat"/>
                <a:sym typeface="Montserrat"/>
              </a:rPr>
              <a:t>Proyecto del Programa de Servicios Bibliotecario y de Información: “Llevando la biblioteca a tu hogar” (21,000 licencias Plataforma Tatum por tres años) </a:t>
            </a:r>
          </a:p>
          <a:p>
            <a:pPr marL="1061719" lvl="2" indent="-302260" algn="just">
              <a:buFont typeface="Arial"/>
              <a:buChar char="•"/>
            </a:pPr>
            <a:r>
              <a:rPr lang="es-ES_tradnl" sz="2400" b="1" dirty="0">
                <a:solidFill>
                  <a:srgbClr val="000000"/>
                </a:solidFill>
                <a:ea typeface="Montserrat"/>
                <a:cs typeface="Montserrat"/>
                <a:sym typeface="Montserrat"/>
              </a:rPr>
              <a:t>Este año: </a:t>
            </a:r>
            <a:r>
              <a:rPr lang="es-ES_tradnl" sz="2400" dirty="0">
                <a:solidFill>
                  <a:srgbClr val="000000"/>
                </a:solidFill>
                <a:ea typeface="Montserrat"/>
                <a:cs typeface="Montserrat"/>
                <a:sym typeface="Montserrat"/>
              </a:rPr>
              <a:t>Proyecto “Leer para para sentir, sentir para aprender (lectura socioemocional)  </a:t>
            </a:r>
          </a:p>
          <a:p>
            <a:pPr marL="759459" lvl="2" algn="just"/>
            <a:endParaRPr lang="es-ES_tradnl" sz="2400" dirty="0">
              <a:solidFill>
                <a:srgbClr val="000000"/>
              </a:solidFill>
              <a:ea typeface="Montserrat"/>
              <a:cs typeface="Montserrat"/>
              <a:sym typeface="Montserrat"/>
            </a:endParaRPr>
          </a:p>
          <a:p>
            <a:pPr marL="604519" lvl="1" indent="-302260" algn="just">
              <a:buFont typeface="Arial"/>
              <a:buChar char="•"/>
            </a:pPr>
            <a:r>
              <a:rPr lang="es-ES_tradnl" sz="2400" dirty="0">
                <a:solidFill>
                  <a:srgbClr val="000000"/>
                </a:solidFill>
                <a:ea typeface="Montserrat"/>
                <a:cs typeface="Montserrat"/>
                <a:sym typeface="Montserrat"/>
              </a:rPr>
              <a:t>Adopción del “Mapa de ruta ¡Todos a leer!” y de las “Prácticas Esenciales para la Enseñanza de la Lectoescritura” de la Coalición Todos a leer </a:t>
            </a:r>
          </a:p>
          <a:p>
            <a:pPr marL="604519" lvl="1" indent="-302260" algn="just">
              <a:buFont typeface="Arial"/>
              <a:buChar char="•"/>
            </a:pPr>
            <a:endParaRPr lang="es-ES_tradnl" sz="2400" dirty="0">
              <a:solidFill>
                <a:srgbClr val="000000"/>
              </a:solidFill>
              <a:ea typeface="Montserrat"/>
              <a:cs typeface="Montserrat"/>
              <a:sym typeface="Montserrat"/>
            </a:endParaRPr>
          </a:p>
          <a:p>
            <a:pPr marL="604519" lvl="1" indent="-302260" algn="just">
              <a:buFont typeface="Arial"/>
              <a:buChar char="•"/>
            </a:pPr>
            <a:r>
              <a:rPr lang="es-ES_tradnl" sz="2400" dirty="0">
                <a:solidFill>
                  <a:srgbClr val="000000"/>
                </a:solidFill>
                <a:ea typeface="Montserrat"/>
                <a:cs typeface="Montserrat"/>
                <a:sym typeface="Montserrat"/>
              </a:rPr>
              <a:t> Academia de Lectoescritura (1,379 docentes en tres años) de la Coalición Todos a leer </a:t>
            </a:r>
          </a:p>
          <a:p>
            <a:pPr marL="1061719" lvl="2" indent="-302260" algn="just">
              <a:buFont typeface="Arial"/>
              <a:buChar char="•"/>
            </a:pPr>
            <a:r>
              <a:rPr lang="es-ES_tradnl" sz="2400" b="1" dirty="0">
                <a:solidFill>
                  <a:srgbClr val="000000"/>
                </a:solidFill>
                <a:ea typeface="Montserrat"/>
                <a:cs typeface="Montserrat"/>
                <a:sym typeface="Montserrat"/>
              </a:rPr>
              <a:t>Este año: </a:t>
            </a:r>
            <a:r>
              <a:rPr lang="es-ES_tradnl" sz="2400" dirty="0">
                <a:solidFill>
                  <a:srgbClr val="000000"/>
                </a:solidFill>
                <a:ea typeface="Montserrat"/>
                <a:cs typeface="Montserrat"/>
                <a:sym typeface="Montserrat"/>
              </a:rPr>
              <a:t>Academia de Lectoescritura para 782 docentes</a:t>
            </a:r>
          </a:p>
          <a:p>
            <a:pPr marL="1061719" lvl="2" indent="-302260" algn="just">
              <a:buFont typeface="Arial"/>
              <a:buChar char="•"/>
            </a:pPr>
            <a:endParaRPr lang="es-ES_tradnl" sz="2400" u="none" dirty="0">
              <a:solidFill>
                <a:srgbClr val="000000"/>
              </a:solidFill>
              <a:ea typeface="Montserrat"/>
              <a:cs typeface="Montserrat"/>
              <a:sym typeface="Montserrat"/>
            </a:endParaRPr>
          </a:p>
          <a:p>
            <a:pPr marL="604519" lvl="1" indent="-302260" algn="just">
              <a:buFont typeface="Arial"/>
              <a:buChar char="•"/>
            </a:pPr>
            <a:endParaRPr lang="es-ES_tradnl" sz="2400" u="none" dirty="0">
              <a:solidFill>
                <a:srgbClr val="000000"/>
              </a:solidFill>
              <a:ea typeface="Montserrat"/>
              <a:cs typeface="Montserrat"/>
              <a:sym typeface="Montserrat"/>
            </a:endParaRPr>
          </a:p>
          <a:p>
            <a:pPr marL="604519" lvl="1" indent="-302260" algn="just">
              <a:buFont typeface="Arial"/>
              <a:buChar char="•"/>
            </a:pPr>
            <a:endParaRPr lang="es-ES_tradnl" sz="2400" u="none" noProof="0" dirty="0">
              <a:solidFill>
                <a:srgbClr val="000000"/>
              </a:solidFill>
              <a:ea typeface="Montserrat"/>
              <a:cs typeface="Montserrat"/>
              <a:sym typeface="Montserrat"/>
            </a:endParaRPr>
          </a:p>
          <a:p>
            <a:pPr marL="0" lvl="0" indent="0" algn="just">
              <a:lnSpc>
                <a:spcPts val="4199"/>
              </a:lnSpc>
              <a:spcBef>
                <a:spcPct val="0"/>
              </a:spcBef>
            </a:pPr>
            <a:endParaRPr lang="es-ES_tradnl" sz="2000" u="none" noProof="0" dirty="0">
              <a:solidFill>
                <a:srgbClr val="000000"/>
              </a:solidFill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9523891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EDB366-063D-6066-E96C-1247204548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black background with a crown&#10;&#10;AI-generated content may be incorrect.">
            <a:extLst>
              <a:ext uri="{FF2B5EF4-FFF2-40B4-BE49-F238E27FC236}">
                <a16:creationId xmlns:a16="http://schemas.microsoft.com/office/drawing/2014/main" id="{3DB6CA83-DC49-B434-F5CC-7DD9F1474BF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/>
        </p:blipFill>
        <p:spPr>
          <a:xfrm>
            <a:off x="0" y="0"/>
            <a:ext cx="12191980" cy="68567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2A13F66-6026-87D7-B2F4-6E3895EEE528}"/>
              </a:ext>
            </a:extLst>
          </p:cNvPr>
          <p:cNvSpPr/>
          <p:nvPr/>
        </p:nvSpPr>
        <p:spPr>
          <a:xfrm>
            <a:off x="4294208" y="439984"/>
            <a:ext cx="7897792" cy="743592"/>
          </a:xfrm>
          <a:prstGeom prst="rect">
            <a:avLst/>
          </a:prstGeom>
          <a:solidFill>
            <a:srgbClr val="FEC10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658B66-4BCE-3800-1DBF-051134777C05}"/>
              </a:ext>
            </a:extLst>
          </p:cNvPr>
          <p:cNvSpPr txBox="1"/>
          <p:nvPr/>
        </p:nvSpPr>
        <p:spPr>
          <a:xfrm>
            <a:off x="4398380" y="519392"/>
            <a:ext cx="7685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16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s-ES" sz="3200" b="1" dirty="0">
                <a:solidFill>
                  <a:schemeClr val="bg1"/>
                </a:solidFill>
              </a:rPr>
              <a:t>Iniciativas, proyectos y colaboraciones</a:t>
            </a:r>
          </a:p>
        </p:txBody>
      </p:sp>
      <p:pic>
        <p:nvPicPr>
          <p:cNvPr id="7" name="Picture 6" descr="A child reading a book&#10;&#10;AI-generated content may be incorrect.">
            <a:extLst>
              <a:ext uri="{FF2B5EF4-FFF2-40B4-BE49-F238E27FC236}">
                <a16:creationId xmlns:a16="http://schemas.microsoft.com/office/drawing/2014/main" id="{3F19AD7F-3D20-BE34-D347-B776F74267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8430" y="4330370"/>
            <a:ext cx="1516546" cy="19666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A child sitting at a desk&#10;&#10;AI-generated content may be incorrect.">
            <a:extLst>
              <a:ext uri="{FF2B5EF4-FFF2-40B4-BE49-F238E27FC236}">
                <a16:creationId xmlns:a16="http://schemas.microsoft.com/office/drawing/2014/main" id="{A0837EE2-5390-DD06-F4D2-B3B6591B32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3806" y="1936565"/>
            <a:ext cx="1917104" cy="14917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A group of students writing on paper&#10;&#10;AI-generated content may be incorrect.">
            <a:extLst>
              <a:ext uri="{FF2B5EF4-FFF2-40B4-BE49-F238E27FC236}">
                <a16:creationId xmlns:a16="http://schemas.microsoft.com/office/drawing/2014/main" id="{D4BC26DB-0C45-9F39-36AC-EF99A69CA3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44592" y="2551368"/>
            <a:ext cx="1894395" cy="1461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1" name="TextBox 6">
            <a:extLst>
              <a:ext uri="{FF2B5EF4-FFF2-40B4-BE49-F238E27FC236}">
                <a16:creationId xmlns:a16="http://schemas.microsoft.com/office/drawing/2014/main" id="{E2851E73-4AAA-213C-F266-E091DA9E04C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61074390"/>
              </p:ext>
            </p:extLst>
          </p:nvPr>
        </p:nvGraphicFramePr>
        <p:xfrm>
          <a:off x="153013" y="1298718"/>
          <a:ext cx="7388414" cy="54428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5090747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29;g20749f258c5_0_152">
            <a:extLst>
              <a:ext uri="{FF2B5EF4-FFF2-40B4-BE49-F238E27FC236}">
                <a16:creationId xmlns:a16="http://schemas.microsoft.com/office/drawing/2014/main" id="{C5084BF1-3142-6398-2BEA-4D5F33DB816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20874" t="18474" r="22028" b="20310"/>
          <a:stretch/>
        </p:blipFill>
        <p:spPr>
          <a:xfrm>
            <a:off x="614905" y="168970"/>
            <a:ext cx="3342638" cy="2584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2D3238-1B5A-D7F9-544D-A4F1873A70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4854" y="249593"/>
            <a:ext cx="2153397" cy="27355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80B83B-127B-B379-8606-5369AD3DBA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7976" y="292432"/>
            <a:ext cx="2134217" cy="28008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76C12B-0B5E-D065-3D1C-2779438761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2410" y="196301"/>
            <a:ext cx="2190538" cy="28970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38B13D-B38D-B3DF-CA2A-67F0D02703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2356" y="3513947"/>
            <a:ext cx="1814476" cy="23174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B6C091-5232-2C36-34E7-DA115CB115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28217" y="3511032"/>
            <a:ext cx="1706366" cy="20376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1DA7DB9-1A57-5F3A-1AE5-8BDFE4A2B9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53477" y="4165688"/>
            <a:ext cx="1706366" cy="2199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52DCFF-611B-67A5-573E-EFE71328EF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3982" y="3006938"/>
            <a:ext cx="1792242" cy="23174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3E79963-7DF7-D2F4-2279-7E862945F33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27610" y="3764680"/>
            <a:ext cx="1719236" cy="20376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AE20477-BE5E-0ACC-DA2A-C77DD57CF2D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73312" y="4165688"/>
            <a:ext cx="1719236" cy="20376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16404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background with a crown&#10;&#10;AI-generated content may be incorrect.">
            <a:extLst>
              <a:ext uri="{FF2B5EF4-FFF2-40B4-BE49-F238E27FC236}">
                <a16:creationId xmlns:a16="http://schemas.microsoft.com/office/drawing/2014/main" id="{724ADEB6-3219-D885-16AF-D16075F0338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C21286A-A9A1-2228-A7F3-EBA25B819F6C}"/>
              </a:ext>
            </a:extLst>
          </p:cNvPr>
          <p:cNvSpPr txBox="1"/>
          <p:nvPr/>
        </p:nvSpPr>
        <p:spPr>
          <a:xfrm>
            <a:off x="337226" y="321096"/>
            <a:ext cx="9902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R" sz="3600" b="1" dirty="0">
                <a:cs typeface="Poppins" panose="00000500000000000000" pitchFamily="2" charset="0"/>
              </a:rPr>
              <a:t>Competencia lectora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512E22-4589-C1D3-3418-709EA60E809B}"/>
              </a:ext>
            </a:extLst>
          </p:cNvPr>
          <p:cNvSpPr txBox="1"/>
          <p:nvPr/>
        </p:nvSpPr>
        <p:spPr>
          <a:xfrm>
            <a:off x="596630" y="1225685"/>
            <a:ext cx="1118897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400" dirty="0">
                <a:cs typeface="Poppins" panose="00000500000000000000" pitchFamily="2" charset="0"/>
              </a:rPr>
              <a:t>La competencia lectora es «la capacidad individual para comprender, utilizar y analizar textos escritos con el fin de lograr sus objetivos personales, desarrollar sus conocimientos y posibilidades y participar plenamente en la sociedad» (OCDE, 2009) 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sz="2400" dirty="0">
              <a:cs typeface="Poppins" panose="00000500000000000000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400" dirty="0">
                <a:cs typeface="Poppins" panose="00000500000000000000" pitchFamily="2" charset="0"/>
              </a:rPr>
              <a:t>Dicho de otra forma, un lector competente es capaz de entender y descifrar lo escrito por un autor, desde lo literal a lo simbólico, reflexionar sobre ello, comparándolo con otros conocimientos adquiridos, y usar lo aprendido en su relación con el entorno. </a:t>
            </a:r>
          </a:p>
        </p:txBody>
      </p:sp>
    </p:spTree>
    <p:extLst>
      <p:ext uri="{BB962C8B-B14F-4D97-AF65-F5344CB8AC3E}">
        <p14:creationId xmlns:p14="http://schemas.microsoft.com/office/powerpoint/2010/main" val="30568975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5B1ADE-5A62-FADB-BD6F-60678DB056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black background with a crown&#10;&#10;AI-generated content may be incorrect.">
            <a:extLst>
              <a:ext uri="{FF2B5EF4-FFF2-40B4-BE49-F238E27FC236}">
                <a16:creationId xmlns:a16="http://schemas.microsoft.com/office/drawing/2014/main" id="{A76AC8D1-B21A-97A1-B033-CE28A05DBC5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/>
        </p:blipFill>
        <p:spPr>
          <a:xfrm>
            <a:off x="20" y="-71120"/>
            <a:ext cx="12191980" cy="68567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1A73EFD-2B57-C6FC-FB74-9CF7B4123F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8573" y="93729"/>
            <a:ext cx="3212485" cy="41110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1C5FDA-A479-ED2D-ECF5-858A1FF0BD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942" y="1687554"/>
            <a:ext cx="3048001" cy="2379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7769C6-1ABE-DA43-6933-BDCDD91D41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7655" y="2216893"/>
            <a:ext cx="3436944" cy="43982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A234DF-27AC-BBCF-D50D-79F95CAA5C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2410" y="4324953"/>
            <a:ext cx="3586644" cy="22437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93038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759629-7F76-94DB-B2F3-79E47D3CB5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and black background with text&#10;&#10;AI-generated content may be incorrect.">
            <a:extLst>
              <a:ext uri="{FF2B5EF4-FFF2-40B4-BE49-F238E27FC236}">
                <a16:creationId xmlns:a16="http://schemas.microsoft.com/office/drawing/2014/main" id="{91630215-399B-4E86-F846-533389BD22D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/>
        </p:blipFill>
        <p:spPr>
          <a:xfrm>
            <a:off x="0" y="0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53485E-7014-B30A-5437-623892E0F638}"/>
              </a:ext>
            </a:extLst>
          </p:cNvPr>
          <p:cNvSpPr txBox="1"/>
          <p:nvPr/>
        </p:nvSpPr>
        <p:spPr>
          <a:xfrm>
            <a:off x="305526" y="2513850"/>
            <a:ext cx="74070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R" sz="3200" b="1" dirty="0"/>
              <a:t>Resultados comparativos del</a:t>
            </a:r>
          </a:p>
          <a:p>
            <a:pPr algn="ctr"/>
            <a:r>
              <a:rPr lang="es-PR" sz="3200" b="1" dirty="0"/>
              <a:t> 2022-23 al 2024-25 de las </a:t>
            </a:r>
          </a:p>
          <a:p>
            <a:pPr algn="ctr"/>
            <a:r>
              <a:rPr lang="es-PR" sz="3200" b="1" dirty="0"/>
              <a:t>Pruebas de Lectura de 1.</a:t>
            </a:r>
            <a:r>
              <a:rPr lang="es-PR" sz="3200" b="1" baseline="30000" dirty="0"/>
              <a:t>o</a:t>
            </a:r>
            <a:r>
              <a:rPr lang="es-PR" sz="3200" b="1" dirty="0"/>
              <a:t> a 3.</a:t>
            </a:r>
            <a:r>
              <a:rPr lang="es-PR" sz="3200" b="1" baseline="30000" dirty="0"/>
              <a:t>er</a:t>
            </a:r>
            <a:r>
              <a:rPr lang="es-PR" sz="3200" b="1" dirty="0"/>
              <a:t> grado </a:t>
            </a:r>
          </a:p>
        </p:txBody>
      </p:sp>
    </p:spTree>
    <p:extLst>
      <p:ext uri="{BB962C8B-B14F-4D97-AF65-F5344CB8AC3E}">
        <p14:creationId xmlns:p14="http://schemas.microsoft.com/office/powerpoint/2010/main" val="41933916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ack background with a crown&#10;&#10;AI-generated content may be incorrect.">
            <a:extLst>
              <a:ext uri="{FF2B5EF4-FFF2-40B4-BE49-F238E27FC236}">
                <a16:creationId xmlns:a16="http://schemas.microsoft.com/office/drawing/2014/main" id="{A8990896-8A11-433E-4C7B-F2224CBBE2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6034"/>
          <a:stretch>
            <a:fillRect/>
          </a:stretch>
        </p:blipFill>
        <p:spPr>
          <a:xfrm>
            <a:off x="-4242" y="0"/>
            <a:ext cx="12191980" cy="16436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CD6A79-C84B-A43A-7502-29226F849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4975" y="245498"/>
            <a:ext cx="5785104" cy="1325563"/>
          </a:xfrm>
        </p:spPr>
        <p:txBody>
          <a:bodyPr>
            <a:normAutofit/>
          </a:bodyPr>
          <a:lstStyle/>
          <a:p>
            <a:r>
              <a:rPr lang="es-PR" sz="4000" b="1" dirty="0">
                <a:solidFill>
                  <a:schemeClr val="bg1"/>
                </a:solidFill>
                <a:latin typeface="Optima" panose="02000503060000020004" pitchFamily="2" charset="0"/>
              </a:rPr>
              <a:t>Vocales y consonantes</a:t>
            </a:r>
            <a:endParaRPr lang="en-US" sz="4000" b="1" dirty="0">
              <a:solidFill>
                <a:schemeClr val="bg1"/>
              </a:solidFill>
              <a:latin typeface="Optima" panose="02000503060000020004" pitchFamily="2" charset="0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91CE4D4-56BA-B25A-2F92-6CA423E556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36126" y="2080497"/>
            <a:ext cx="7111243" cy="412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3556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ack background with a crown&#10;&#10;AI-generated content may be incorrect.">
            <a:extLst>
              <a:ext uri="{FF2B5EF4-FFF2-40B4-BE49-F238E27FC236}">
                <a16:creationId xmlns:a16="http://schemas.microsoft.com/office/drawing/2014/main" id="{089F6C78-3E1C-F01C-5BC6-E6579395C35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6034"/>
          <a:stretch>
            <a:fillRect/>
          </a:stretch>
        </p:blipFill>
        <p:spPr>
          <a:xfrm>
            <a:off x="-4242" y="0"/>
            <a:ext cx="12191980" cy="16436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8F28B9-C042-5869-C2EE-D9CE517BE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7912" y="159041"/>
            <a:ext cx="2069462" cy="1325563"/>
          </a:xfrm>
        </p:spPr>
        <p:txBody>
          <a:bodyPr/>
          <a:lstStyle/>
          <a:p>
            <a:r>
              <a:rPr lang="es-PR" b="1" dirty="0">
                <a:solidFill>
                  <a:schemeClr val="bg1"/>
                </a:solidFill>
                <a:latin typeface="Optima" panose="02000503060000020004" pitchFamily="2" charset="0"/>
              </a:rPr>
              <a:t>Sílabas</a:t>
            </a:r>
            <a:endParaRPr lang="en-US" b="1" dirty="0">
              <a:solidFill>
                <a:schemeClr val="bg1"/>
              </a:solidFill>
              <a:latin typeface="Optima" panose="02000503060000020004" pitchFamily="2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2512907-2728-04C9-5D01-418BEBCCED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13515" y="1977695"/>
            <a:ext cx="7335739" cy="4421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6465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ack background with a crown&#10;&#10;AI-generated content may be incorrect.">
            <a:extLst>
              <a:ext uri="{FF2B5EF4-FFF2-40B4-BE49-F238E27FC236}">
                <a16:creationId xmlns:a16="http://schemas.microsoft.com/office/drawing/2014/main" id="{32C974AC-9191-4196-C651-3A883EE9D2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6034"/>
          <a:stretch>
            <a:fillRect/>
          </a:stretch>
        </p:blipFill>
        <p:spPr>
          <a:xfrm>
            <a:off x="-4242" y="0"/>
            <a:ext cx="12191980" cy="16436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DE4E89-2CAE-87C6-3786-D9AE831FB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5296" y="203788"/>
            <a:ext cx="10515600" cy="1325563"/>
          </a:xfrm>
        </p:spPr>
        <p:txBody>
          <a:bodyPr>
            <a:normAutofit/>
          </a:bodyPr>
          <a:lstStyle/>
          <a:p>
            <a:r>
              <a:rPr lang="es-PR" sz="4000" b="1" dirty="0">
                <a:solidFill>
                  <a:schemeClr val="bg1"/>
                </a:solidFill>
                <a:latin typeface="Optima" panose="02000503060000020004" pitchFamily="2" charset="0"/>
              </a:rPr>
              <a:t>Sílabas directas</a:t>
            </a:r>
            <a:endParaRPr lang="en-US" sz="4000" b="1" dirty="0">
              <a:solidFill>
                <a:schemeClr val="bg1"/>
              </a:solidFill>
              <a:latin typeface="Optima" panose="02000503060000020004" pitchFamily="2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9A562AF-A1E4-250E-8335-E0C88B1CE1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65398" y="1967329"/>
            <a:ext cx="7061200" cy="4392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5722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ack background with a crown&#10;&#10;AI-generated content may be incorrect.">
            <a:extLst>
              <a:ext uri="{FF2B5EF4-FFF2-40B4-BE49-F238E27FC236}">
                <a16:creationId xmlns:a16="http://schemas.microsoft.com/office/drawing/2014/main" id="{C56B754E-7230-4789-87A7-FD78C03788C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6034"/>
          <a:stretch>
            <a:fillRect/>
          </a:stretch>
        </p:blipFill>
        <p:spPr>
          <a:xfrm>
            <a:off x="-4242" y="0"/>
            <a:ext cx="12191980" cy="16436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524911-D77F-8A38-E4D2-868A3F7B0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0" y="159041"/>
            <a:ext cx="4587240" cy="1325563"/>
          </a:xfrm>
        </p:spPr>
        <p:txBody>
          <a:bodyPr>
            <a:normAutofit/>
          </a:bodyPr>
          <a:lstStyle/>
          <a:p>
            <a:r>
              <a:rPr lang="es-PR" sz="4000" b="1" dirty="0">
                <a:solidFill>
                  <a:schemeClr val="bg1"/>
                </a:solidFill>
                <a:latin typeface="Optima" panose="02000503060000020004" pitchFamily="2" charset="0"/>
              </a:rPr>
              <a:t>Sílabas inversas</a:t>
            </a:r>
            <a:endParaRPr lang="en-US" sz="4000" b="1" dirty="0">
              <a:solidFill>
                <a:schemeClr val="bg1"/>
              </a:solidFill>
              <a:latin typeface="Optima" panose="02000503060000020004" pitchFamily="2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0A37E8E-0C9A-7DA8-B964-EDB9DBD68F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46680" y="2121238"/>
            <a:ext cx="6654800" cy="443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6894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ack background with a crown&#10;&#10;AI-generated content may be incorrect.">
            <a:extLst>
              <a:ext uri="{FF2B5EF4-FFF2-40B4-BE49-F238E27FC236}">
                <a16:creationId xmlns:a16="http://schemas.microsoft.com/office/drawing/2014/main" id="{E2773F61-0F47-B65C-E033-0CBAF954FB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6034"/>
          <a:stretch>
            <a:fillRect/>
          </a:stretch>
        </p:blipFill>
        <p:spPr>
          <a:xfrm>
            <a:off x="20" y="0"/>
            <a:ext cx="12191980" cy="16436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FF9AF3F-D812-505A-999E-4243795A0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6200" y="159041"/>
            <a:ext cx="4897120" cy="1325563"/>
          </a:xfrm>
        </p:spPr>
        <p:txBody>
          <a:bodyPr>
            <a:normAutofit/>
          </a:bodyPr>
          <a:lstStyle/>
          <a:p>
            <a:r>
              <a:rPr lang="es-PR" sz="4000" b="1" dirty="0">
                <a:solidFill>
                  <a:schemeClr val="bg1"/>
                </a:solidFill>
                <a:latin typeface="Optima" panose="02000503060000020004" pitchFamily="2" charset="0"/>
              </a:rPr>
              <a:t>Variantes de sonido</a:t>
            </a:r>
            <a:endParaRPr lang="en-US" sz="4000" b="1" dirty="0">
              <a:solidFill>
                <a:schemeClr val="bg1"/>
              </a:solidFill>
              <a:latin typeface="Optima" panose="02000503060000020004" pitchFamily="2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87E45F5-62BA-8722-5593-1BF67EFF6D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24480" y="2091506"/>
            <a:ext cx="6756400" cy="4085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924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ack background with a crown&#10;&#10;AI-generated content may be incorrect.">
            <a:extLst>
              <a:ext uri="{FF2B5EF4-FFF2-40B4-BE49-F238E27FC236}">
                <a16:creationId xmlns:a16="http://schemas.microsoft.com/office/drawing/2014/main" id="{EBE33268-623B-D84A-321D-CB2675F6F3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6034"/>
          <a:stretch>
            <a:fillRect/>
          </a:stretch>
        </p:blipFill>
        <p:spPr>
          <a:xfrm>
            <a:off x="-4242" y="0"/>
            <a:ext cx="12191980" cy="16436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2A5D76-A8AA-51A3-E08F-6600E972A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29701"/>
            <a:ext cx="4876800" cy="1325563"/>
          </a:xfrm>
        </p:spPr>
        <p:txBody>
          <a:bodyPr>
            <a:normAutofit/>
          </a:bodyPr>
          <a:lstStyle/>
          <a:p>
            <a:r>
              <a:rPr lang="es-PR" sz="4000" b="1" dirty="0">
                <a:solidFill>
                  <a:schemeClr val="bg1"/>
                </a:solidFill>
                <a:latin typeface="Optima" panose="02000503060000020004" pitchFamily="2" charset="0"/>
              </a:rPr>
              <a:t>Grupos consonánticos</a:t>
            </a:r>
            <a:endParaRPr lang="en-US" sz="4000" b="1" dirty="0">
              <a:solidFill>
                <a:schemeClr val="bg1"/>
              </a:solidFill>
              <a:latin typeface="Optima" panose="02000503060000020004" pitchFamily="2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D28EE7E-FA7B-1473-3BA6-62766B5B40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65948" y="1914860"/>
            <a:ext cx="6451600" cy="455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270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ack background with a crown&#10;&#10;AI-generated content may be incorrect.">
            <a:extLst>
              <a:ext uri="{FF2B5EF4-FFF2-40B4-BE49-F238E27FC236}">
                <a16:creationId xmlns:a16="http://schemas.microsoft.com/office/drawing/2014/main" id="{4AD310E2-6DF5-3D70-810A-3D27BB492E9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6034"/>
          <a:stretch>
            <a:fillRect/>
          </a:stretch>
        </p:blipFill>
        <p:spPr>
          <a:xfrm>
            <a:off x="-4242" y="0"/>
            <a:ext cx="12191980" cy="16436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AB9E68-F57E-3B73-23DD-F4F66F023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8120" y="140396"/>
            <a:ext cx="3154680" cy="1325563"/>
          </a:xfrm>
        </p:spPr>
        <p:txBody>
          <a:bodyPr>
            <a:normAutofit/>
          </a:bodyPr>
          <a:lstStyle/>
          <a:p>
            <a:r>
              <a:rPr lang="es-PR" sz="4000" b="1" dirty="0">
                <a:solidFill>
                  <a:schemeClr val="bg1"/>
                </a:solidFill>
                <a:latin typeface="Optima" panose="02000503060000020004" pitchFamily="2" charset="0"/>
              </a:rPr>
              <a:t>Fluidez</a:t>
            </a:r>
            <a:endParaRPr lang="en-US" sz="4000" b="1" dirty="0">
              <a:solidFill>
                <a:schemeClr val="bg1"/>
              </a:solidFill>
              <a:latin typeface="Optima" panose="02000503060000020004" pitchFamily="2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A9B5CB4-E9ED-1F9B-A89F-AFF0ADA9BC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01022" y="2114443"/>
            <a:ext cx="6411338" cy="413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7357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7DF152-D5CE-5433-C3B1-FAE1E4628F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ack background with a crown&#10;&#10;AI-generated content may be incorrect.">
            <a:extLst>
              <a:ext uri="{FF2B5EF4-FFF2-40B4-BE49-F238E27FC236}">
                <a16:creationId xmlns:a16="http://schemas.microsoft.com/office/drawing/2014/main" id="{CE541750-B28D-333A-F25B-130EC2A5EC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6034"/>
          <a:stretch>
            <a:fillRect/>
          </a:stretch>
        </p:blipFill>
        <p:spPr>
          <a:xfrm>
            <a:off x="-4242" y="0"/>
            <a:ext cx="12191980" cy="16436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3520B7-12EF-D8B7-F885-D31E67C4D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8120" y="140396"/>
            <a:ext cx="3154680" cy="1325563"/>
          </a:xfrm>
        </p:spPr>
        <p:txBody>
          <a:bodyPr>
            <a:normAutofit/>
          </a:bodyPr>
          <a:lstStyle/>
          <a:p>
            <a:r>
              <a:rPr lang="es-PR" sz="4000" b="1" dirty="0">
                <a:solidFill>
                  <a:schemeClr val="bg1"/>
                </a:solidFill>
                <a:latin typeface="Optima" panose="02000503060000020004" pitchFamily="2" charset="0"/>
              </a:rPr>
              <a:t>Fluidez 2025 </a:t>
            </a:r>
            <a:endParaRPr lang="en-US" sz="4000" b="1" dirty="0">
              <a:solidFill>
                <a:schemeClr val="bg1"/>
              </a:solidFill>
              <a:latin typeface="Optima" panose="02000503060000020004" pitchFamily="2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EA53A14-9B6B-9B2D-AFC4-E799EB5E99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1259274"/>
              </p:ext>
            </p:extLst>
          </p:nvPr>
        </p:nvGraphicFramePr>
        <p:xfrm>
          <a:off x="9015548" y="1972155"/>
          <a:ext cx="2414452" cy="193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7226">
                  <a:extLst>
                    <a:ext uri="{9D8B030D-6E8A-4147-A177-3AD203B41FA5}">
                      <a16:colId xmlns:a16="http://schemas.microsoft.com/office/drawing/2014/main" val="2151343154"/>
                    </a:ext>
                  </a:extLst>
                </a:gridCol>
                <a:gridCol w="1207226">
                  <a:extLst>
                    <a:ext uri="{9D8B030D-6E8A-4147-A177-3AD203B41FA5}">
                      <a16:colId xmlns:a16="http://schemas.microsoft.com/office/drawing/2014/main" val="3102165297"/>
                    </a:ext>
                  </a:extLst>
                </a:gridCol>
              </a:tblGrid>
              <a:tr h="297109">
                <a:tc>
                  <a:txBody>
                    <a:bodyPr/>
                    <a:lstStyle/>
                    <a:p>
                      <a:pPr algn="ctr"/>
                      <a:r>
                        <a:rPr lang="es-PR" sz="2000" b="1" dirty="0"/>
                        <a:t>Grado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R" sz="2000" b="1" dirty="0"/>
                        <a:t>Meta fluidez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4274103"/>
                  </a:ext>
                </a:extLst>
              </a:tr>
              <a:tr h="297109">
                <a:tc>
                  <a:txBody>
                    <a:bodyPr/>
                    <a:lstStyle/>
                    <a:p>
                      <a:pPr algn="ctr"/>
                      <a:r>
                        <a:rPr lang="es-PR" sz="2000" b="1" dirty="0"/>
                        <a:t>1ro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R" sz="2000" b="1" dirty="0"/>
                        <a:t>50-90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1353993"/>
                  </a:ext>
                </a:extLst>
              </a:tr>
              <a:tr h="285558">
                <a:tc>
                  <a:txBody>
                    <a:bodyPr/>
                    <a:lstStyle/>
                    <a:p>
                      <a:pPr algn="ctr"/>
                      <a:r>
                        <a:rPr lang="es-PR" sz="2000" b="1" dirty="0"/>
                        <a:t>2do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R" sz="2000" b="1" dirty="0"/>
                        <a:t>80-120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6413447"/>
                  </a:ext>
                </a:extLst>
              </a:tr>
              <a:tr h="438440">
                <a:tc>
                  <a:txBody>
                    <a:bodyPr/>
                    <a:lstStyle/>
                    <a:p>
                      <a:pPr algn="ctr"/>
                      <a:r>
                        <a:rPr lang="es-PR" sz="2000" b="1" dirty="0"/>
                        <a:t>3ro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R" sz="2000" b="1" dirty="0"/>
                        <a:t>90-130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0519129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E0D40854-7E11-4810-1A67-F4743036EF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615" y="2934908"/>
            <a:ext cx="2217612" cy="24386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9DE5642-A5FE-42CC-B558-B8DEB9B9AF3C}"/>
              </a:ext>
            </a:extLst>
          </p:cNvPr>
          <p:cNvSpPr txBox="1"/>
          <p:nvPr/>
        </p:nvSpPr>
        <p:spPr>
          <a:xfrm>
            <a:off x="1436913" y="5188853"/>
            <a:ext cx="609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R" sz="2000" b="1" dirty="0"/>
              <a:t>1ro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5EDD093-4EA7-C726-4E24-CD1438849D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3276" y="3077846"/>
            <a:ext cx="1776549" cy="202210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B820313-BB04-75E6-E456-340A3428D3E3}"/>
              </a:ext>
            </a:extLst>
          </p:cNvPr>
          <p:cNvSpPr txBox="1"/>
          <p:nvPr/>
        </p:nvSpPr>
        <p:spPr>
          <a:xfrm>
            <a:off x="4021180" y="5099948"/>
            <a:ext cx="7249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R" sz="2000" b="1" dirty="0"/>
              <a:t>2do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B7E25D7-0559-AC35-2840-1282F89E59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6874" y="2850539"/>
            <a:ext cx="1776549" cy="247671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841E3D5-56A2-74F8-CEC6-6D0C9C3AD1F9}"/>
              </a:ext>
            </a:extLst>
          </p:cNvPr>
          <p:cNvSpPr txBox="1"/>
          <p:nvPr/>
        </p:nvSpPr>
        <p:spPr>
          <a:xfrm>
            <a:off x="6358341" y="5188853"/>
            <a:ext cx="7249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R" sz="2000" b="1" dirty="0"/>
              <a:t>3ro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20885E4-702D-9936-434B-9697C1975310}"/>
              </a:ext>
            </a:extLst>
          </p:cNvPr>
          <p:cNvSpPr txBox="1"/>
          <p:nvPr/>
        </p:nvSpPr>
        <p:spPr>
          <a:xfrm>
            <a:off x="1223550" y="1938233"/>
            <a:ext cx="6096000" cy="533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555"/>
              </a:lnSpc>
            </a:pPr>
            <a:r>
              <a:rPr lang="es-ES_tradnl" sz="2800" b="1" noProof="0" dirty="0">
                <a:solidFill>
                  <a:srgbClr val="000000"/>
                </a:solidFill>
                <a:latin typeface="Optima" panose="02000503060000020004" pitchFamily="2" charset="0"/>
                <a:ea typeface="Montserrat Bold"/>
                <a:cs typeface="Montserrat Bold"/>
                <a:sym typeface="Montserrat Bold"/>
              </a:rPr>
              <a:t>37,950 estudiantes examinados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1418ADD-9CC2-3EAF-DABF-10F51FD3A0B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8374" t="35539" b="24147"/>
          <a:stretch>
            <a:fillRect/>
          </a:stretch>
        </p:blipFill>
        <p:spPr>
          <a:xfrm>
            <a:off x="7704799" y="5558776"/>
            <a:ext cx="4113055" cy="1108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2085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D69B29-5C51-872A-1609-40101AA3D8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background with a crown&#10;&#10;AI-generated content may be incorrect.">
            <a:extLst>
              <a:ext uri="{FF2B5EF4-FFF2-40B4-BE49-F238E27FC236}">
                <a16:creationId xmlns:a16="http://schemas.microsoft.com/office/drawing/2014/main" id="{1D25BB15-6227-14DB-D746-A7091809DE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2A87161-E782-F9C9-7E3F-91C0D6FC0E68}"/>
              </a:ext>
            </a:extLst>
          </p:cNvPr>
          <p:cNvSpPr txBox="1"/>
          <p:nvPr/>
        </p:nvSpPr>
        <p:spPr>
          <a:xfrm>
            <a:off x="337226" y="321096"/>
            <a:ext cx="9902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R" sz="3600" b="1" dirty="0">
                <a:cs typeface="Poppins" panose="00000500000000000000" pitchFamily="2" charset="0"/>
              </a:rPr>
              <a:t>Competencia lectora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A27147-18BE-54AA-3502-EFBF11A68D54}"/>
              </a:ext>
            </a:extLst>
          </p:cNvPr>
          <p:cNvSpPr txBox="1"/>
          <p:nvPr/>
        </p:nvSpPr>
        <p:spPr>
          <a:xfrm>
            <a:off x="596630" y="1225685"/>
            <a:ext cx="109079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800" dirty="0">
                <a:cs typeface="Poppins" panose="00000500000000000000" pitchFamily="2" charset="0"/>
              </a:rPr>
              <a:t>Esta habilidad es fundamental para el progreso académico, ya que permite a los estudiantes adquirir conocimientos, desarrollar habilidades críticas y participar activamente en su aprendizaje.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sz="2800" dirty="0">
              <a:cs typeface="Poppins" panose="00000500000000000000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800" dirty="0">
                <a:cs typeface="Poppins" panose="00000500000000000000" pitchFamily="2" charset="0"/>
              </a:rPr>
              <a:t>Es una habilidad que se construye con los años, a través de toda la vida, y se puede perfeccionar en cualquier momento de la vida. </a:t>
            </a:r>
          </a:p>
        </p:txBody>
      </p:sp>
    </p:spTree>
    <p:extLst>
      <p:ext uri="{BB962C8B-B14F-4D97-AF65-F5344CB8AC3E}">
        <p14:creationId xmlns:p14="http://schemas.microsoft.com/office/powerpoint/2010/main" val="27811404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ack background with a crown&#10;&#10;AI-generated content may be incorrect.">
            <a:extLst>
              <a:ext uri="{FF2B5EF4-FFF2-40B4-BE49-F238E27FC236}">
                <a16:creationId xmlns:a16="http://schemas.microsoft.com/office/drawing/2014/main" id="{801C6E3B-E231-8675-F515-BE0597968E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6034"/>
          <a:stretch>
            <a:fillRect/>
          </a:stretch>
        </p:blipFill>
        <p:spPr>
          <a:xfrm>
            <a:off x="-4242" y="0"/>
            <a:ext cx="12191980" cy="16436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37FD46-A31A-D96B-1337-0D69F7FE6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8080" y="169859"/>
            <a:ext cx="2956560" cy="1325563"/>
          </a:xfrm>
        </p:spPr>
        <p:txBody>
          <a:bodyPr>
            <a:normAutofit/>
          </a:bodyPr>
          <a:lstStyle/>
          <a:p>
            <a:r>
              <a:rPr lang="es-PR" sz="4000" b="1" dirty="0">
                <a:solidFill>
                  <a:schemeClr val="bg1"/>
                </a:solidFill>
                <a:latin typeface="Optima" panose="02000503060000020004" pitchFamily="2" charset="0"/>
              </a:rPr>
              <a:t>Recuento</a:t>
            </a:r>
            <a:endParaRPr lang="en-US" sz="4000" b="1" dirty="0">
              <a:solidFill>
                <a:schemeClr val="bg1"/>
              </a:solidFill>
              <a:latin typeface="Optima" panose="02000503060000020004" pitchFamily="2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4A03EE5-8ED9-B391-5682-2284591BF5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68205" y="1878545"/>
            <a:ext cx="6847085" cy="458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190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36EF7A-29EE-F0AF-541F-21EB1A9280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background with a crown&#10;&#10;AI-generated content may be incorrect.">
            <a:extLst>
              <a:ext uri="{FF2B5EF4-FFF2-40B4-BE49-F238E27FC236}">
                <a16:creationId xmlns:a16="http://schemas.microsoft.com/office/drawing/2014/main" id="{C2AA3A55-28E4-A712-3BE3-C3CA203463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/>
        </p:blipFill>
        <p:spPr>
          <a:xfrm>
            <a:off x="20" y="97535"/>
            <a:ext cx="12191980" cy="6856718"/>
          </a:xfrm>
          <a:prstGeom prst="rect">
            <a:avLst/>
          </a:prstGeom>
        </p:spPr>
      </p:pic>
      <p:pic>
        <p:nvPicPr>
          <p:cNvPr id="1026" name="Picture 2" descr="1.555.600+ Gracias En Español Fotografías de stock, fotos e imágenes libres  de derechos - iStock | Gracias por su atencion, Muchas gracias, Gracias  fondo blanco">
            <a:extLst>
              <a:ext uri="{FF2B5EF4-FFF2-40B4-BE49-F238E27FC236}">
                <a16:creationId xmlns:a16="http://schemas.microsoft.com/office/drawing/2014/main" id="{6EFD484A-6452-B7C3-498B-64D3E3B46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092" y="1209675"/>
            <a:ext cx="582930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25650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8F6541-E09A-0BC4-B28F-3E1DDAEA85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background with a crown&#10;&#10;AI-generated content may be incorrect.">
            <a:extLst>
              <a:ext uri="{FF2B5EF4-FFF2-40B4-BE49-F238E27FC236}">
                <a16:creationId xmlns:a16="http://schemas.microsoft.com/office/drawing/2014/main" id="{547A98C2-3E4D-E6B1-1A51-F2E03B8675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"/>
          <a:stretch/>
        </p:blipFill>
        <p:spPr>
          <a:xfrm>
            <a:off x="20" y="-6562420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EC93A7-CD1B-2880-E4E1-4CC931338FAD}"/>
              </a:ext>
            </a:extLst>
          </p:cNvPr>
          <p:cNvSpPr txBox="1"/>
          <p:nvPr/>
        </p:nvSpPr>
        <p:spPr>
          <a:xfrm>
            <a:off x="337226" y="321096"/>
            <a:ext cx="116962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PR" sz="3200" b="1" dirty="0">
                <a:cs typeface="Poppins" panose="00000500000000000000" pitchFamily="2" charset="0"/>
              </a:rPr>
              <a:t>Para desarrollar la competencia lectora, se debe trabajar con: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37CEDE-AF4B-0EE2-48AD-E4D8965D4C4D}"/>
              </a:ext>
            </a:extLst>
          </p:cNvPr>
          <p:cNvSpPr txBox="1"/>
          <p:nvPr/>
        </p:nvSpPr>
        <p:spPr>
          <a:xfrm>
            <a:off x="93386" y="1838352"/>
            <a:ext cx="51579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b="1" dirty="0"/>
              <a:t>2. Los componentes del lenguaje: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6C0D42-B965-83CF-0016-A84E44FC2820}"/>
              </a:ext>
            </a:extLst>
          </p:cNvPr>
          <p:cNvSpPr txBox="1"/>
          <p:nvPr/>
        </p:nvSpPr>
        <p:spPr>
          <a:xfrm>
            <a:off x="5770349" y="2228671"/>
            <a:ext cx="33284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b="1" dirty="0"/>
              <a:t>3. Los niveles de      </a:t>
            </a:r>
          </a:p>
          <a:p>
            <a:pPr algn="just"/>
            <a:r>
              <a:rPr lang="es-ES" sz="2400" b="1" dirty="0"/>
              <a:t>     comprensión </a:t>
            </a:r>
          </a:p>
          <a:p>
            <a:pPr algn="just"/>
            <a:r>
              <a:rPr lang="es-ES" sz="2400" b="1" dirty="0"/>
              <a:t>    lectora: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F09996-BC8D-68A0-B458-FE65461EBA30}"/>
              </a:ext>
            </a:extLst>
          </p:cNvPr>
          <p:cNvSpPr txBox="1"/>
          <p:nvPr/>
        </p:nvSpPr>
        <p:spPr>
          <a:xfrm>
            <a:off x="459017" y="2335005"/>
            <a:ext cx="356434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000" dirty="0"/>
              <a:t>conciencia fonológica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000" dirty="0"/>
              <a:t> fonética y decodificación,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000" dirty="0"/>
              <a:t>fluidez,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000" dirty="0"/>
              <a:t>vocabulario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000" dirty="0"/>
              <a:t>comprensión y producción de los diversos modos discursivos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23E77F-FEDE-219B-BE40-186E6487A4D0}"/>
              </a:ext>
            </a:extLst>
          </p:cNvPr>
          <p:cNvSpPr txBox="1"/>
          <p:nvPr/>
        </p:nvSpPr>
        <p:spPr>
          <a:xfrm>
            <a:off x="93386" y="1220192"/>
            <a:ext cx="9005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b="1" dirty="0"/>
              <a:t>1. Lectoescritura: leer y escribir son un binomio inseparable.  </a:t>
            </a:r>
          </a:p>
        </p:txBody>
      </p:sp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E6D9923E-CACD-F873-6BFE-636050C094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1784759"/>
              </p:ext>
            </p:extLst>
          </p:nvPr>
        </p:nvGraphicFramePr>
        <p:xfrm>
          <a:off x="8389726" y="829787"/>
          <a:ext cx="3328425" cy="35820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9" name="Diagram 18">
            <a:extLst>
              <a:ext uri="{FF2B5EF4-FFF2-40B4-BE49-F238E27FC236}">
                <a16:creationId xmlns:a16="http://schemas.microsoft.com/office/drawing/2014/main" id="{BB168DD1-14EA-FA8C-270E-5A2775B5AD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17854403"/>
              </p:ext>
            </p:extLst>
          </p:nvPr>
        </p:nvGraphicFramePr>
        <p:xfrm>
          <a:off x="3517003" y="5023380"/>
          <a:ext cx="8210550" cy="68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1684C821-0C55-6935-D35B-1F9FEDCDF954}"/>
              </a:ext>
            </a:extLst>
          </p:cNvPr>
          <p:cNvSpPr txBox="1"/>
          <p:nvPr/>
        </p:nvSpPr>
        <p:spPr>
          <a:xfrm>
            <a:off x="5589645" y="4378685"/>
            <a:ext cx="51579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b="1" dirty="0"/>
              <a:t>4. La lectura como proceso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52FF4CC-BB15-03A3-CE9E-1D159E3EE53C}"/>
              </a:ext>
            </a:extLst>
          </p:cNvPr>
          <p:cNvSpPr txBox="1"/>
          <p:nvPr/>
        </p:nvSpPr>
        <p:spPr>
          <a:xfrm>
            <a:off x="2097024" y="6125828"/>
            <a:ext cx="7650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b="1" dirty="0"/>
              <a:t>5. Enfoque multimodal de la lectura: todo es un texto </a:t>
            </a:r>
          </a:p>
        </p:txBody>
      </p:sp>
    </p:spTree>
    <p:extLst>
      <p:ext uri="{BB962C8B-B14F-4D97-AF65-F5344CB8AC3E}">
        <p14:creationId xmlns:p14="http://schemas.microsoft.com/office/powerpoint/2010/main" val="14261170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F1982E-9DEB-CE3B-2C48-8C26D2FD13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background with a crown&#10;&#10;AI-generated content may be incorrect.">
            <a:extLst>
              <a:ext uri="{FF2B5EF4-FFF2-40B4-BE49-F238E27FC236}">
                <a16:creationId xmlns:a16="http://schemas.microsoft.com/office/drawing/2014/main" id="{68D2079D-2377-5C78-4F92-F3B065FDF7F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D865BCD-D02A-CD68-A1CA-C79D6870CD72}"/>
              </a:ext>
            </a:extLst>
          </p:cNvPr>
          <p:cNvSpPr txBox="1"/>
          <p:nvPr/>
        </p:nvSpPr>
        <p:spPr>
          <a:xfrm>
            <a:off x="186266" y="235849"/>
            <a:ext cx="11651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R" sz="3200" b="1" dirty="0">
                <a:cs typeface="Poppins" panose="00000500000000000000" pitchFamily="2" charset="0"/>
              </a:rPr>
              <a:t>Para desarrollar la competencia lectora en niños y jóvenes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72E8D7-B89A-D608-51A0-C8EF802FC677}"/>
              </a:ext>
            </a:extLst>
          </p:cNvPr>
          <p:cNvSpPr txBox="1"/>
          <p:nvPr/>
        </p:nvSpPr>
        <p:spPr>
          <a:xfrm>
            <a:off x="474133" y="954751"/>
            <a:ext cx="113637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400" dirty="0">
                <a:cs typeface="Poppins" panose="00000500000000000000" pitchFamily="2" charset="0"/>
              </a:rPr>
              <a:t>Es fundamental implementar diversas perspectivas que promuevan su desarrollo: </a:t>
            </a:r>
          </a:p>
          <a:p>
            <a:pPr algn="just"/>
            <a:endParaRPr lang="es-ES" sz="2400" dirty="0">
              <a:cs typeface="Poppins" panose="00000500000000000000" pitchFamily="2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DF34EC9-B23D-F8E3-16B1-4426FC65F3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181402"/>
              </p:ext>
            </p:extLst>
          </p:nvPr>
        </p:nvGraphicFramePr>
        <p:xfrm>
          <a:off x="354160" y="1648968"/>
          <a:ext cx="11569617" cy="30723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56539">
                  <a:extLst>
                    <a:ext uri="{9D8B030D-6E8A-4147-A177-3AD203B41FA5}">
                      <a16:colId xmlns:a16="http://schemas.microsoft.com/office/drawing/2014/main" val="73942820"/>
                    </a:ext>
                  </a:extLst>
                </a:gridCol>
                <a:gridCol w="3856539">
                  <a:extLst>
                    <a:ext uri="{9D8B030D-6E8A-4147-A177-3AD203B41FA5}">
                      <a16:colId xmlns:a16="http://schemas.microsoft.com/office/drawing/2014/main" val="290634682"/>
                    </a:ext>
                  </a:extLst>
                </a:gridCol>
                <a:gridCol w="3856539">
                  <a:extLst>
                    <a:ext uri="{9D8B030D-6E8A-4147-A177-3AD203B41FA5}">
                      <a16:colId xmlns:a16="http://schemas.microsoft.com/office/drawing/2014/main" val="3721291190"/>
                    </a:ext>
                  </a:extLst>
                </a:gridCol>
              </a:tblGrid>
              <a:tr h="761454"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Conocer las causas del rezago académico</a:t>
                      </a:r>
                      <a:endParaRPr lang="es-P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Cerrar brechas de aprendizaje y rendimiento</a:t>
                      </a:r>
                      <a:endParaRPr lang="es-P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R" dirty="0"/>
                        <a:t>Proyectos e intervenciones integradas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8726246"/>
                  </a:ext>
                </a:extLst>
              </a:tr>
              <a:tr h="2310930">
                <a:tc>
                  <a:txBody>
                    <a:bodyPr/>
                    <a:lstStyle/>
                    <a:p>
                      <a:r>
                        <a:rPr lang="es-E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Es importante identificar los factores que contribuyen al rezago académico, como los trastornos del neurodesarrollo, factores emocionales y ambientales, y la falta de apoyo intrafamiliar para el aprendizaje. </a:t>
                      </a:r>
                      <a:endParaRPr lang="es-P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Es esencial identificar y abordar las discrepancias entre lo que los estudiantes han aprendido y lo que se espera que aprendan, así como las diferencias significativas en el rendimiento académico entre distintos grupos de estudiantes</a:t>
                      </a:r>
                      <a:endParaRPr lang="es-P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Desarrolla diversos proyectos y programas que trabajan de manera conjunta para cumplir con las metas académicas y prevenir el rezago académico. </a:t>
                      </a:r>
                      <a:endParaRPr lang="es-P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67301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25870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C6B817-A045-E030-9994-6DEE29B5B4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and black background with text&#10;&#10;AI-generated content may be incorrect.">
            <a:extLst>
              <a:ext uri="{FF2B5EF4-FFF2-40B4-BE49-F238E27FC236}">
                <a16:creationId xmlns:a16="http://schemas.microsoft.com/office/drawing/2014/main" id="{6B8047F2-45AF-9375-55A2-561282410A2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/>
        </p:blipFill>
        <p:spPr>
          <a:xfrm>
            <a:off x="0" y="0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19257CC-0F46-A6F6-6F58-E84A9A139132}"/>
              </a:ext>
            </a:extLst>
          </p:cNvPr>
          <p:cNvSpPr txBox="1"/>
          <p:nvPr/>
        </p:nvSpPr>
        <p:spPr>
          <a:xfrm>
            <a:off x="368588" y="2435022"/>
            <a:ext cx="74070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/>
              <a:t>Enfoque 1: Conocer las causas del rezago académico</a:t>
            </a:r>
            <a:endParaRPr lang="es-PR" sz="3200" b="1" dirty="0"/>
          </a:p>
        </p:txBody>
      </p:sp>
    </p:spTree>
    <p:extLst>
      <p:ext uri="{BB962C8B-B14F-4D97-AF65-F5344CB8AC3E}">
        <p14:creationId xmlns:p14="http://schemas.microsoft.com/office/powerpoint/2010/main" val="21483884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7491B2-A004-418D-8FFA-BF1627B028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black background with a crown&#10;&#10;AI-generated content may be incorrect.">
            <a:extLst>
              <a:ext uri="{FF2B5EF4-FFF2-40B4-BE49-F238E27FC236}">
                <a16:creationId xmlns:a16="http://schemas.microsoft.com/office/drawing/2014/main" id="{B08850A8-FD2A-F267-A918-A57B2FFCD4D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/>
        </p:blipFill>
        <p:spPr>
          <a:xfrm>
            <a:off x="-1504" y="0"/>
            <a:ext cx="12191980" cy="68567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156523E-6E9E-140F-D876-E2D21ED19D53}"/>
              </a:ext>
            </a:extLst>
          </p:cNvPr>
          <p:cNvSpPr/>
          <p:nvPr/>
        </p:nvSpPr>
        <p:spPr>
          <a:xfrm>
            <a:off x="3646026" y="610646"/>
            <a:ext cx="8544450" cy="384048"/>
          </a:xfrm>
          <a:prstGeom prst="rect">
            <a:avLst/>
          </a:prstGeom>
          <a:solidFill>
            <a:srgbClr val="FEC10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D6BD58-7DFA-B29A-4F22-B195CF86A427}"/>
              </a:ext>
            </a:extLst>
          </p:cNvPr>
          <p:cNvSpPr txBox="1"/>
          <p:nvPr/>
        </p:nvSpPr>
        <p:spPr>
          <a:xfrm>
            <a:off x="3646026" y="571837"/>
            <a:ext cx="85444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sz="16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s-ES" sz="2200" dirty="0">
                <a:solidFill>
                  <a:schemeClr val="bg1"/>
                </a:solidFill>
              </a:rPr>
              <a:t>Tendencia de Matrícula Regular vs. Educación Especial (1er Grado)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AFC54A-24FB-43F6-11A3-90E32AB279C2}"/>
              </a:ext>
            </a:extLst>
          </p:cNvPr>
          <p:cNvSpPr txBox="1"/>
          <p:nvPr/>
        </p:nvSpPr>
        <p:spPr>
          <a:xfrm>
            <a:off x="8138219" y="6479593"/>
            <a:ext cx="40537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+mj-lt"/>
              </a:rPr>
              <a:t>*La </a:t>
            </a:r>
            <a:r>
              <a:rPr lang="en-US" sz="1400" dirty="0" err="1">
                <a:latin typeface="+mj-lt"/>
              </a:rPr>
              <a:t>matrícula</a:t>
            </a:r>
            <a:r>
              <a:rPr lang="en-US" sz="1400" dirty="0">
                <a:latin typeface="+mj-lt"/>
              </a:rPr>
              <a:t> M1 2025-26 </a:t>
            </a:r>
            <a:r>
              <a:rPr lang="en-US" sz="1400" dirty="0" err="1">
                <a:latin typeface="+mj-lt"/>
              </a:rPr>
              <a:t>aún</a:t>
            </a:r>
            <a:r>
              <a:rPr lang="en-US" sz="1400" dirty="0">
                <a:latin typeface="+mj-lt"/>
              </a:rPr>
              <a:t> no ha </a:t>
            </a:r>
            <a:r>
              <a:rPr lang="en-US" sz="1400" dirty="0" err="1">
                <a:latin typeface="+mj-lt"/>
              </a:rPr>
              <a:t>sido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certificada</a:t>
            </a:r>
            <a:r>
              <a:rPr lang="en-US" sz="1400" dirty="0">
                <a:latin typeface="+mj-lt"/>
              </a:rPr>
              <a:t>. </a:t>
            </a: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7316D95B-4BF5-F7C2-75E8-16D24C75DBB1}"/>
              </a:ext>
            </a:extLst>
          </p:cNvPr>
          <p:cNvGraphicFramePr>
            <a:graphicFrameLocks/>
          </p:cNvGraphicFramePr>
          <p:nvPr/>
        </p:nvGraphicFramePr>
        <p:xfrm>
          <a:off x="401203" y="2073995"/>
          <a:ext cx="11386566" cy="4212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5188353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D78E4C-6140-DDA6-66C5-EE6D8AA3B6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black background with a crown&#10;&#10;AI-generated content may be incorrect.">
            <a:extLst>
              <a:ext uri="{FF2B5EF4-FFF2-40B4-BE49-F238E27FC236}">
                <a16:creationId xmlns:a16="http://schemas.microsoft.com/office/drawing/2014/main" id="{BC528AE6-A2A1-F7CD-ADE0-5A2DE7865E3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/>
        </p:blipFill>
        <p:spPr>
          <a:xfrm>
            <a:off x="-1504" y="0"/>
            <a:ext cx="12191980" cy="68567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407A949-2BE1-87A4-6CC3-EA10076EC3BD}"/>
              </a:ext>
            </a:extLst>
          </p:cNvPr>
          <p:cNvSpPr/>
          <p:nvPr/>
        </p:nvSpPr>
        <p:spPr>
          <a:xfrm>
            <a:off x="3646026" y="610646"/>
            <a:ext cx="8544450" cy="384048"/>
          </a:xfrm>
          <a:prstGeom prst="rect">
            <a:avLst/>
          </a:prstGeom>
          <a:solidFill>
            <a:srgbClr val="FEC10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E4EBF7-2ADF-6845-F1FB-5669C5FF2938}"/>
              </a:ext>
            </a:extLst>
          </p:cNvPr>
          <p:cNvSpPr txBox="1"/>
          <p:nvPr/>
        </p:nvSpPr>
        <p:spPr>
          <a:xfrm>
            <a:off x="3646026" y="571837"/>
            <a:ext cx="85444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sz="16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s-ES" sz="2200" dirty="0">
                <a:solidFill>
                  <a:schemeClr val="bg1"/>
                </a:solidFill>
              </a:rPr>
              <a:t>Tendencia de Matrícula Regular vs. Educación Especial (2do Grado)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B31D8D-E465-08E3-CD1B-DEA3288FDACD}"/>
              </a:ext>
            </a:extLst>
          </p:cNvPr>
          <p:cNvSpPr txBox="1"/>
          <p:nvPr/>
        </p:nvSpPr>
        <p:spPr>
          <a:xfrm>
            <a:off x="8138219" y="6479593"/>
            <a:ext cx="40537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+mj-lt"/>
              </a:rPr>
              <a:t>*La </a:t>
            </a:r>
            <a:r>
              <a:rPr lang="en-US" sz="1400" dirty="0" err="1">
                <a:latin typeface="+mj-lt"/>
              </a:rPr>
              <a:t>matrícula</a:t>
            </a:r>
            <a:r>
              <a:rPr lang="en-US" sz="1400" dirty="0">
                <a:latin typeface="+mj-lt"/>
              </a:rPr>
              <a:t> M1 2025-26 </a:t>
            </a:r>
            <a:r>
              <a:rPr lang="en-US" sz="1400" dirty="0" err="1">
                <a:latin typeface="+mj-lt"/>
              </a:rPr>
              <a:t>aún</a:t>
            </a:r>
            <a:r>
              <a:rPr lang="en-US" sz="1400" dirty="0">
                <a:latin typeface="+mj-lt"/>
              </a:rPr>
              <a:t> no ha </a:t>
            </a:r>
            <a:r>
              <a:rPr lang="en-US" sz="1400" dirty="0" err="1">
                <a:latin typeface="+mj-lt"/>
              </a:rPr>
              <a:t>sido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certificada</a:t>
            </a:r>
            <a:r>
              <a:rPr lang="en-US" sz="1400" dirty="0">
                <a:latin typeface="+mj-lt"/>
              </a:rPr>
              <a:t>. 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C070A79F-4EE0-CB26-2227-B3AC0C78B676}"/>
              </a:ext>
            </a:extLst>
          </p:cNvPr>
          <p:cNvGraphicFramePr>
            <a:graphicFrameLocks/>
          </p:cNvGraphicFramePr>
          <p:nvPr/>
        </p:nvGraphicFramePr>
        <p:xfrm>
          <a:off x="358971" y="1944090"/>
          <a:ext cx="11471030" cy="44661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7637874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11CC48-5649-3A30-CE4F-993647F444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black background with a crown&#10;&#10;AI-generated content may be incorrect.">
            <a:extLst>
              <a:ext uri="{FF2B5EF4-FFF2-40B4-BE49-F238E27FC236}">
                <a16:creationId xmlns:a16="http://schemas.microsoft.com/office/drawing/2014/main" id="{6C305B98-0A87-4F91-77B3-022B0A01633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/>
        </p:blipFill>
        <p:spPr>
          <a:xfrm>
            <a:off x="-1504" y="0"/>
            <a:ext cx="12191980" cy="68567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DA2AD8B-5007-568F-0055-0F0DB9798B0F}"/>
              </a:ext>
            </a:extLst>
          </p:cNvPr>
          <p:cNvSpPr/>
          <p:nvPr/>
        </p:nvSpPr>
        <p:spPr>
          <a:xfrm>
            <a:off x="3646026" y="610646"/>
            <a:ext cx="8544450" cy="384048"/>
          </a:xfrm>
          <a:prstGeom prst="rect">
            <a:avLst/>
          </a:prstGeom>
          <a:solidFill>
            <a:srgbClr val="FEC10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321913-D45A-51E0-6DCB-AA49F69AE459}"/>
              </a:ext>
            </a:extLst>
          </p:cNvPr>
          <p:cNvSpPr txBox="1"/>
          <p:nvPr/>
        </p:nvSpPr>
        <p:spPr>
          <a:xfrm>
            <a:off x="3646026" y="571837"/>
            <a:ext cx="85444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sz="16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s-ES" sz="2200" dirty="0">
                <a:solidFill>
                  <a:schemeClr val="bg1"/>
                </a:solidFill>
              </a:rPr>
              <a:t>Tendencia de Matrícula Regular vs. Educación Especial (3er Grado)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C36A8B-1635-DF01-DC4F-D0F0F9926599}"/>
              </a:ext>
            </a:extLst>
          </p:cNvPr>
          <p:cNvSpPr txBox="1"/>
          <p:nvPr/>
        </p:nvSpPr>
        <p:spPr>
          <a:xfrm>
            <a:off x="8138219" y="6479593"/>
            <a:ext cx="40537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+mj-lt"/>
              </a:rPr>
              <a:t>*La </a:t>
            </a:r>
            <a:r>
              <a:rPr lang="en-US" sz="1400" dirty="0" err="1">
                <a:latin typeface="+mj-lt"/>
              </a:rPr>
              <a:t>matrícula</a:t>
            </a:r>
            <a:r>
              <a:rPr lang="en-US" sz="1400" dirty="0">
                <a:latin typeface="+mj-lt"/>
              </a:rPr>
              <a:t> M1 2025-26 </a:t>
            </a:r>
            <a:r>
              <a:rPr lang="en-US" sz="1400" dirty="0" err="1">
                <a:latin typeface="+mj-lt"/>
              </a:rPr>
              <a:t>aún</a:t>
            </a:r>
            <a:r>
              <a:rPr lang="en-US" sz="1400" dirty="0">
                <a:latin typeface="+mj-lt"/>
              </a:rPr>
              <a:t> no ha </a:t>
            </a:r>
            <a:r>
              <a:rPr lang="en-US" sz="1400" dirty="0" err="1">
                <a:latin typeface="+mj-lt"/>
              </a:rPr>
              <a:t>sido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certificada</a:t>
            </a:r>
            <a:r>
              <a:rPr lang="en-US" sz="1400" dirty="0">
                <a:latin typeface="+mj-lt"/>
              </a:rPr>
              <a:t>. 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74CD417A-89E5-D7F3-8D72-998299B63739}"/>
              </a:ext>
            </a:extLst>
          </p:cNvPr>
          <p:cNvGraphicFramePr>
            <a:graphicFrameLocks/>
          </p:cNvGraphicFramePr>
          <p:nvPr/>
        </p:nvGraphicFramePr>
        <p:xfrm>
          <a:off x="389792" y="1802423"/>
          <a:ext cx="11427070" cy="46078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0325961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85b7147e-737a-45aa-a9c2-7528efbfe07e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90E3A1FBFAE3A4F99DE4A6CD748D431" ma:contentTypeVersion="18" ma:contentTypeDescription="Create a new document." ma:contentTypeScope="" ma:versionID="4dd20b8020b75d200da1f49f37344f7b">
  <xsd:schema xmlns:xsd="http://www.w3.org/2001/XMLSchema" xmlns:xs="http://www.w3.org/2001/XMLSchema" xmlns:p="http://schemas.microsoft.com/office/2006/metadata/properties" xmlns:ns3="85b7147e-737a-45aa-a9c2-7528efbfe07e" xmlns:ns4="607c8c0f-e22a-453a-b699-b96a7de019b6" targetNamespace="http://schemas.microsoft.com/office/2006/metadata/properties" ma:root="true" ma:fieldsID="3530f959fda033545467870244a830a9" ns3:_="" ns4:_="">
    <xsd:import namespace="85b7147e-737a-45aa-a9c2-7528efbfe07e"/>
    <xsd:import namespace="607c8c0f-e22a-453a-b699-b96a7de019b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MediaLengthInSeconds" minOccurs="0"/>
                <xsd:element ref="ns3:MediaServiceSearchProperties" minOccurs="0"/>
                <xsd:element ref="ns3:_activity" minOccurs="0"/>
                <xsd:element ref="ns3:MediaServiceObjectDetectorVersions" minOccurs="0"/>
                <xsd:element ref="ns3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b7147e-737a-45aa-a9c2-7528efbfe07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activity" ma:index="23" nillable="true" ma:displayName="_activity" ma:hidden="true" ma:internalName="_activity">
      <xsd:simpleType>
        <xsd:restriction base="dms:Note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5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7c8c0f-e22a-453a-b699-b96a7de019b6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3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1B7F80B-BDAD-4B7F-8D0D-9A33FF2A70E1}">
  <ds:schemaRefs>
    <ds:schemaRef ds:uri="http://schemas.openxmlformats.org/package/2006/metadata/core-properties"/>
    <ds:schemaRef ds:uri="http://schemas.microsoft.com/office/2006/documentManagement/types"/>
    <ds:schemaRef ds:uri="85b7147e-737a-45aa-a9c2-7528efbfe07e"/>
    <ds:schemaRef ds:uri="http://schemas.microsoft.com/office/infopath/2007/PartnerControls"/>
    <ds:schemaRef ds:uri="http://purl.org/dc/elements/1.1/"/>
    <ds:schemaRef ds:uri="607c8c0f-e22a-453a-b699-b96a7de019b6"/>
    <ds:schemaRef ds:uri="http://purl.org/dc/terms/"/>
    <ds:schemaRef ds:uri="http://purl.org/dc/dcmitype/"/>
    <ds:schemaRef ds:uri="http://www.w3.org/XML/1998/namespace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E3D4A368-7E0E-43B3-B0A7-08CDB6EED4F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5b7147e-737a-45aa-a9c2-7528efbfe07e"/>
    <ds:schemaRef ds:uri="607c8c0f-e22a-453a-b699-b96a7de019b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F25CD08-6D42-49CC-8BC6-35688283EAE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2845</TotalTime>
  <Words>967</Words>
  <Application>Microsoft Office PowerPoint</Application>
  <PresentationFormat>Widescreen</PresentationFormat>
  <Paragraphs>128</Paragraphs>
  <Slides>31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Aptos</vt:lpstr>
      <vt:lpstr>Aptos Display</vt:lpstr>
      <vt:lpstr>Arial</vt:lpstr>
      <vt:lpstr>Montserrat</vt:lpstr>
      <vt:lpstr>Optima</vt:lpstr>
      <vt:lpstr>Poppins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Vocales y consonantes</vt:lpstr>
      <vt:lpstr>Sílabas</vt:lpstr>
      <vt:lpstr>Sílabas directas</vt:lpstr>
      <vt:lpstr>Sílabas inversas</vt:lpstr>
      <vt:lpstr>Variantes de sonido</vt:lpstr>
      <vt:lpstr>Grupos consonánticos</vt:lpstr>
      <vt:lpstr>Fluidez</vt:lpstr>
      <vt:lpstr>Fluidez 2025 </vt:lpstr>
      <vt:lpstr>Recuento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Tere Suarez</dc:creator>
  <cp:lastModifiedBy>Beverly Morro Vega</cp:lastModifiedBy>
  <cp:revision>112</cp:revision>
  <cp:lastPrinted>2025-08-07T11:16:09Z</cp:lastPrinted>
  <dcterms:created xsi:type="dcterms:W3CDTF">2025-02-19T17:28:02Z</dcterms:created>
  <dcterms:modified xsi:type="dcterms:W3CDTF">2025-09-03T19:26:26Z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0x010100290E3A1FBFAE3A4F99DE4A6CD748D431</vt:lpwstr>
  </property>
</Properties>
</file>